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94" r:id="rId1"/>
  </p:sldMasterIdLst>
  <p:notesMasterIdLst>
    <p:notesMasterId r:id="rId41"/>
  </p:notesMasterIdLst>
  <p:handoutMasterIdLst>
    <p:handoutMasterId r:id="rId42"/>
  </p:handoutMasterIdLst>
  <p:sldIdLst>
    <p:sldId id="288" r:id="rId2"/>
    <p:sldId id="289" r:id="rId3"/>
    <p:sldId id="268" r:id="rId4"/>
    <p:sldId id="261" r:id="rId5"/>
    <p:sldId id="257" r:id="rId6"/>
    <p:sldId id="258" r:id="rId7"/>
    <p:sldId id="295" r:id="rId8"/>
    <p:sldId id="262" r:id="rId9"/>
    <p:sldId id="285" r:id="rId10"/>
    <p:sldId id="260" r:id="rId11"/>
    <p:sldId id="296" r:id="rId12"/>
    <p:sldId id="297" r:id="rId13"/>
    <p:sldId id="298" r:id="rId14"/>
    <p:sldId id="299" r:id="rId15"/>
    <p:sldId id="263" r:id="rId16"/>
    <p:sldId id="259" r:id="rId17"/>
    <p:sldId id="264" r:id="rId18"/>
    <p:sldId id="300" r:id="rId19"/>
    <p:sldId id="308" r:id="rId20"/>
    <p:sldId id="273" r:id="rId21"/>
    <p:sldId id="302" r:id="rId22"/>
    <p:sldId id="303" r:id="rId23"/>
    <p:sldId id="304" r:id="rId24"/>
    <p:sldId id="306" r:id="rId25"/>
    <p:sldId id="305" r:id="rId26"/>
    <p:sldId id="301" r:id="rId27"/>
    <p:sldId id="307" r:id="rId28"/>
    <p:sldId id="280" r:id="rId29"/>
    <p:sldId id="327" r:id="rId30"/>
    <p:sldId id="328" r:id="rId31"/>
    <p:sldId id="329" r:id="rId32"/>
    <p:sldId id="330" r:id="rId33"/>
    <p:sldId id="331" r:id="rId34"/>
    <p:sldId id="332" r:id="rId35"/>
    <p:sldId id="333" r:id="rId36"/>
    <p:sldId id="334" r:id="rId37"/>
    <p:sldId id="335" r:id="rId38"/>
    <p:sldId id="336" r:id="rId39"/>
    <p:sldId id="337" r:id="rId4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4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nto, Vanessa (MEDJCT)" initials="" lastIdx="21" clrIdx="0"/>
  <p:cmAuthor id="2" name="BOLD Internet" initials=""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1657"/>
    <a:srgbClr val="32A9E0"/>
    <a:srgbClr val="F7F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p:restoredTop sz="95918"/>
  </p:normalViewPr>
  <p:slideViewPr>
    <p:cSldViewPr snapToGrid="0" snapToObjects="1" showGuides="1">
      <p:cViewPr varScale="1">
        <p:scale>
          <a:sx n="110" d="100"/>
          <a:sy n="110" d="100"/>
        </p:scale>
        <p:origin x="1188" y="102"/>
      </p:cViewPr>
      <p:guideLst>
        <p:guide orient="horz" pos="2160"/>
        <p:guide pos="3840"/>
        <p:guide orient="horz" pos="144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56" d="100"/>
          <a:sy n="156" d="100"/>
        </p:scale>
        <p:origin x="5464"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3591-494E-9953-05966CA0F403}"/>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3591-494E-9953-05966CA0F403}"/>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3591-494E-9953-05966CA0F403}"/>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7-3591-494E-9953-05966CA0F403}"/>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3591-494E-9953-05966CA0F403}"/>
              </c:ext>
            </c:extLst>
          </c:dPt>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Item 1</c:v>
                </c:pt>
                <c:pt idx="1">
                  <c:v>Item 2</c:v>
                </c:pt>
                <c:pt idx="2">
                  <c:v>Item 3</c:v>
                </c:pt>
                <c:pt idx="3">
                  <c:v>Item 4</c:v>
                </c:pt>
                <c:pt idx="4">
                  <c:v>Item 5</c:v>
                </c:pt>
              </c:strCache>
            </c:strRef>
          </c:cat>
          <c:val>
            <c:numRef>
              <c:f>Sheet1!$B$2:$B$6</c:f>
              <c:numCache>
                <c:formatCode>General</c:formatCode>
                <c:ptCount val="5"/>
                <c:pt idx="0">
                  <c:v>2.5</c:v>
                </c:pt>
                <c:pt idx="1">
                  <c:v>3.5</c:v>
                </c:pt>
                <c:pt idx="2">
                  <c:v>4.5</c:v>
                </c:pt>
                <c:pt idx="3">
                  <c:v>2.7</c:v>
                </c:pt>
                <c:pt idx="4">
                  <c:v>3</c:v>
                </c:pt>
              </c:numCache>
            </c:numRef>
          </c:val>
          <c:extLst>
            <c:ext xmlns:c16="http://schemas.microsoft.com/office/drawing/2014/chart" uri="{C3380CC4-5D6E-409C-BE32-E72D297353CC}">
              <c16:uniqueId val="{0000000A-3591-494E-9953-05966CA0F403}"/>
            </c:ext>
          </c:extLst>
        </c:ser>
        <c:dLbls>
          <c:showLegendKey val="0"/>
          <c:showVal val="0"/>
          <c:showCatName val="0"/>
          <c:showSerName val="0"/>
          <c:showPercent val="0"/>
          <c:showBubbleSize val="0"/>
        </c:dLbls>
        <c:gapWidth val="50"/>
        <c:axId val="35865600"/>
        <c:axId val="70828608"/>
      </c:barChart>
      <c:catAx>
        <c:axId val="3586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0828608"/>
        <c:crosses val="autoZero"/>
        <c:auto val="1"/>
        <c:lblAlgn val="ctr"/>
        <c:lblOffset val="100"/>
        <c:noMultiLvlLbl val="0"/>
      </c:catAx>
      <c:valAx>
        <c:axId val="70828608"/>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5865600"/>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F036CF-BAFD-C04D-B495-536724B204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6E670332-3102-8344-8E01-E3E8936915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FE64E229-62FC-504A-8114-2F3BB26D74D2}" type="datetimeFigureOut">
              <a:rPr lang="en-US"/>
              <a:pPr>
                <a:defRPr/>
              </a:pPr>
              <a:t>1/27/2022</a:t>
            </a:fld>
            <a:endParaRPr lang="en-US"/>
          </a:p>
        </p:txBody>
      </p:sp>
      <p:sp>
        <p:nvSpPr>
          <p:cNvPr id="4" name="Footer Placeholder 3">
            <a:extLst>
              <a:ext uri="{FF2B5EF4-FFF2-40B4-BE49-F238E27FC236}">
                <a16:creationId xmlns:a16="http://schemas.microsoft.com/office/drawing/2014/main" id="{47F06E7E-CE3E-B441-88F8-52A655B50E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62415D2A-C921-6F40-9888-E59BBC1232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297CA27-82A9-614C-BD85-DCDC747034D5}"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01B5E3-557C-A343-98DC-8E8F85D9F0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E660D93E-9795-A741-B227-5F3735159F0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0C4644F-EFA4-5741-9DAF-7D527D470ABE}" type="datetimeFigureOut">
              <a:rPr lang="en-US"/>
              <a:pPr>
                <a:defRPr/>
              </a:pPr>
              <a:t>1/27/2022</a:t>
            </a:fld>
            <a:endParaRPr lang="en-US"/>
          </a:p>
        </p:txBody>
      </p:sp>
      <p:sp>
        <p:nvSpPr>
          <p:cNvPr id="4" name="Slide Image Placeholder 3">
            <a:extLst>
              <a:ext uri="{FF2B5EF4-FFF2-40B4-BE49-F238E27FC236}">
                <a16:creationId xmlns:a16="http://schemas.microsoft.com/office/drawing/2014/main" id="{5642A87C-B37B-F442-B476-51FC268D5D9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1B05AF2-B044-4D4D-8A88-6F5213A51C6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EA7DBD8-C6F1-7B45-881B-6D0ADDDCF11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BD6AC0AF-C988-FB4B-A16A-64A09D019DD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907D15AE-07FA-2F4D-9AE3-242115538DA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80D1CD10-14CE-D841-A180-B9C6CE4F67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F90128EE-17E1-9040-ACFB-F066142F86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3" name="Slide Number Placeholder 3">
            <a:extLst>
              <a:ext uri="{FF2B5EF4-FFF2-40B4-BE49-F238E27FC236}">
                <a16:creationId xmlns:a16="http://schemas.microsoft.com/office/drawing/2014/main" id="{11CECEC3-44DC-8F40-80D6-F9A9AE4FDF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19DF82A-8883-854B-9C8E-15416C2817C7}"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E43B6C68-F25C-1B41-A2C9-9325FBB5AF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A9FEE6CF-1D1D-F544-837E-3C92DC28DC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3251" name="Slide Number Placeholder 3">
            <a:extLst>
              <a:ext uri="{FF2B5EF4-FFF2-40B4-BE49-F238E27FC236}">
                <a16:creationId xmlns:a16="http://schemas.microsoft.com/office/drawing/2014/main" id="{6CB4F406-E0A9-2D41-9F64-BAE45911B4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C8CC29D-094C-FB46-8C3C-B95483F8B30D}" type="slidenum">
              <a:rPr lang="en-US" altLang="en-US" smtClean="0"/>
              <a:pPr/>
              <a:t>14</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7C9CB45E-42C3-B94E-92D8-687C08BF8F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C74AD08D-DDD3-214A-8C26-A78E6FD14E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3" name="Slide Number Placeholder 3">
            <a:extLst>
              <a:ext uri="{FF2B5EF4-FFF2-40B4-BE49-F238E27FC236}">
                <a16:creationId xmlns:a16="http://schemas.microsoft.com/office/drawing/2014/main" id="{A76F2675-2793-4347-A09A-09C7CB3159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CC9E4CB-45AD-014C-A291-BDF861E2CE63}" type="slidenum">
              <a:rPr lang="en-US" altLang="en-US" smtClean="0"/>
              <a:pPr/>
              <a:t>16</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3DDE8811-1C1E-8446-A592-BC4AA71E6A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80500E2E-6445-4443-9C36-804577877D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9395" name="Slide Number Placeholder 3">
            <a:extLst>
              <a:ext uri="{FF2B5EF4-FFF2-40B4-BE49-F238E27FC236}">
                <a16:creationId xmlns:a16="http://schemas.microsoft.com/office/drawing/2014/main" id="{407F45EA-FEAC-B74E-8967-20F3DC895B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D84C44C-3B4F-2543-A505-7C1903D0925B}" type="slidenum">
              <a:rPr lang="en-US" altLang="en-US" smtClean="0"/>
              <a:pPr/>
              <a:t>18</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DAF0D48F-3DD2-B94E-BAB3-06D19FF793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C261EFC5-3E9A-6E46-9261-0654CEACE0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7" name="Slide Number Placeholder 3">
            <a:extLst>
              <a:ext uri="{FF2B5EF4-FFF2-40B4-BE49-F238E27FC236}">
                <a16:creationId xmlns:a16="http://schemas.microsoft.com/office/drawing/2014/main" id="{7E1C4C5E-FC69-6F47-810A-72CF4ED301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61840E5-9980-314D-88BC-2A8B933BADE2}" type="slidenum">
              <a:rPr lang="en-US" altLang="en-US" smtClean="0"/>
              <a:pPr/>
              <a:t>20</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C0F0D26D-D11C-604A-9813-5B7B3E70D3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F4150012-884C-9E4E-A615-09DB3FEFB7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4515" name="Slide Number Placeholder 3">
            <a:extLst>
              <a:ext uri="{FF2B5EF4-FFF2-40B4-BE49-F238E27FC236}">
                <a16:creationId xmlns:a16="http://schemas.microsoft.com/office/drawing/2014/main" id="{D9CB52E3-99A3-C048-9FCA-C5FC66ADCE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FEC6DC-FB5F-3549-9D30-A48B0C73BF5E}" type="slidenum">
              <a:rPr lang="en-US" altLang="en-US" smtClean="0"/>
              <a:pPr/>
              <a:t>21</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B036B130-E4FE-2645-9BD3-CDC5ADDD8B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1F97C341-C2A2-EF47-AF6F-A565A3735F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7587" name="Slide Number Placeholder 3">
            <a:extLst>
              <a:ext uri="{FF2B5EF4-FFF2-40B4-BE49-F238E27FC236}">
                <a16:creationId xmlns:a16="http://schemas.microsoft.com/office/drawing/2014/main" id="{1221772F-C67C-0544-A882-7049D4B368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CB7566-4099-9848-91B3-69B364FC5D3D}" type="slidenum">
              <a:rPr lang="en-US" altLang="en-US" smtClean="0"/>
              <a:pPr/>
              <a:t>23</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FF3FAE55-5C93-C64E-B784-2F1B7F6038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F0EF8326-AC87-3D4D-B90D-6FC86BC59E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9635" name="Slide Number Placeholder 3">
            <a:extLst>
              <a:ext uri="{FF2B5EF4-FFF2-40B4-BE49-F238E27FC236}">
                <a16:creationId xmlns:a16="http://schemas.microsoft.com/office/drawing/2014/main" id="{D16868A7-0749-AC4B-A9AA-C48FCD9325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8DBE418-EE9C-E542-89AF-64BA174574E9}" type="slidenum">
              <a:rPr lang="en-US" altLang="en-US" smtClean="0"/>
              <a:pPr/>
              <a:t>24</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6C57F50A-6435-3448-812D-0F66C0A7B4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DAB8F617-FF89-E54C-AF98-F2896B7872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2707" name="Slide Number Placeholder 3">
            <a:extLst>
              <a:ext uri="{FF2B5EF4-FFF2-40B4-BE49-F238E27FC236}">
                <a16:creationId xmlns:a16="http://schemas.microsoft.com/office/drawing/2014/main" id="{3DFD2A51-1C4E-8C41-BFD8-4078CB99DE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3C86CB-24C9-0F49-BEB2-6F4495D322D0}" type="slidenum">
              <a:rPr lang="en-US" altLang="en-US" smtClean="0"/>
              <a:pPr/>
              <a:t>26</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8C0B11A3-1DD4-F146-844A-94079C42C6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E7D36E45-1338-0C4F-8FDF-CC3BD46835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5779" name="Slide Number Placeholder 3">
            <a:extLst>
              <a:ext uri="{FF2B5EF4-FFF2-40B4-BE49-F238E27FC236}">
                <a16:creationId xmlns:a16="http://schemas.microsoft.com/office/drawing/2014/main" id="{DC01D6F7-E642-9447-B291-41CD1C391F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3DB37E1-5D7D-C548-A3FC-C6AC34D99279}" type="slidenum">
              <a:rPr lang="en-US" altLang="en-US" smtClean="0"/>
              <a:pPr/>
              <a:t>28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DF006A6D-6843-C64D-97B9-E6ADEF3E6B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E3C68A8A-4EFE-4844-AB04-32D23C29A7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1" name="Slide Number Placeholder 3">
            <a:extLst>
              <a:ext uri="{FF2B5EF4-FFF2-40B4-BE49-F238E27FC236}">
                <a16:creationId xmlns:a16="http://schemas.microsoft.com/office/drawing/2014/main" id="{04D3F4AE-2DC3-0544-8E70-B10D87A8CD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235C600-F2E9-3F4B-87A6-B5139E6665A2}" type="slidenum">
              <a:rPr lang="en-US" altLang="en-US" smtClean="0"/>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D9BC538B-0E42-3B44-8E55-89C4DCA80C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80ED680E-048D-ED49-A037-4196394425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3" name="Slide Number Placeholder 3">
            <a:extLst>
              <a:ext uri="{FF2B5EF4-FFF2-40B4-BE49-F238E27FC236}">
                <a16:creationId xmlns:a16="http://schemas.microsoft.com/office/drawing/2014/main" id="{DF264AC4-6A44-9240-944B-155342D062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AB23797-91E3-374C-BFD6-6A90EC3FE23C}" type="slidenum">
              <a:rPr lang="en-US" altLang="en-US" smtClean="0"/>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B64E4337-3423-6C4E-BD1F-EB71DCEA4C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CDDABE3D-4B63-714B-8780-5B0F5E89EF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1" name="Slide Number Placeholder 3">
            <a:extLst>
              <a:ext uri="{FF2B5EF4-FFF2-40B4-BE49-F238E27FC236}">
                <a16:creationId xmlns:a16="http://schemas.microsoft.com/office/drawing/2014/main" id="{5BCBDCA3-A961-4548-9E6E-DE4568AB01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8D7BD4B-6976-0C4F-B064-3D3712351C48}" type="slidenum">
              <a:rPr lang="en-US" altLang="en-US" smtClean="0"/>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A32D2F66-C2A9-994C-A9F7-3D3B85B6A7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35260D2E-6E50-DF44-B016-E470577FDD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987" name="Slide Number Placeholder 3">
            <a:extLst>
              <a:ext uri="{FF2B5EF4-FFF2-40B4-BE49-F238E27FC236}">
                <a16:creationId xmlns:a16="http://schemas.microsoft.com/office/drawing/2014/main" id="{0BFC0A0C-969B-F649-B155-9D2ABC7E55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3FE55CD-D143-294C-9F31-E8A4BF8DEA7C}" type="slidenum">
              <a:rPr lang="en-US" altLang="en-US" smtClean="0"/>
              <a:pPr/>
              <a:t>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8ECF0AC2-E802-F047-BE91-E2697C9B95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B0590EBF-1FC5-B24B-B2A3-EE5D919FFA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5" name="Slide Number Placeholder 3">
            <a:extLst>
              <a:ext uri="{FF2B5EF4-FFF2-40B4-BE49-F238E27FC236}">
                <a16:creationId xmlns:a16="http://schemas.microsoft.com/office/drawing/2014/main" id="{43280A55-1D2F-EF4A-95CB-CD8C214D5B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291AF06-1A8D-734C-B8EE-C2F0ABB5013B}" type="slidenum">
              <a:rPr lang="en-US" altLang="en-US" smtClean="0"/>
              <a:pPr/>
              <a:t>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CD87DE6-381B-2B45-92EC-84247EE04C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F45E3C01-EC5E-8F4B-A464-D5B0AF801A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6083" name="Slide Number Placeholder 3">
            <a:extLst>
              <a:ext uri="{FF2B5EF4-FFF2-40B4-BE49-F238E27FC236}">
                <a16:creationId xmlns:a16="http://schemas.microsoft.com/office/drawing/2014/main" id="{B24B8D44-BFF5-224B-B90C-0572524143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EE76CE5-A65C-614E-A0E5-30944CF74414}" type="slidenum">
              <a:rPr lang="en-US" altLang="en-US" smtClean="0"/>
              <a:pPr/>
              <a:t>10</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F26A7C67-4E32-2E4B-A5A5-A3A01FE9DE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997BBBA6-B2B9-EC44-9D26-C6174D3EF7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8131" name="Slide Number Placeholder 3">
            <a:extLst>
              <a:ext uri="{FF2B5EF4-FFF2-40B4-BE49-F238E27FC236}">
                <a16:creationId xmlns:a16="http://schemas.microsoft.com/office/drawing/2014/main" id="{911D152B-D7F4-2249-B194-7B2159D581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84FD6E0-3BA4-D34F-872A-7D8209C0D37C}" type="slidenum">
              <a:rPr lang="en-US" altLang="en-US" smtClean="0"/>
              <a:pPr/>
              <a:t>11</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C88A9296-EC98-E243-8D36-C0B4EEDA5E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8E30E275-BEBB-3945-9F7C-37AA869236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03" name="Slide Number Placeholder 3">
            <a:extLst>
              <a:ext uri="{FF2B5EF4-FFF2-40B4-BE49-F238E27FC236}">
                <a16:creationId xmlns:a16="http://schemas.microsoft.com/office/drawing/2014/main" id="{B1EA742D-9837-7F4A-A981-B650203A3F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249270D-1483-494A-BE6F-ACAF0EA400C2}" type="slidenum">
              <a:rPr lang="en-US" altLang="en-US" smtClean="0"/>
              <a:pPr/>
              <a:t>13</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4" name="Picture 21" descr="Background pattern&#10;&#10;Description automatically generated">
            <a:extLst>
              <a:ext uri="{FF2B5EF4-FFF2-40B4-BE49-F238E27FC236}">
                <a16:creationId xmlns:a16="http://schemas.microsoft.com/office/drawing/2014/main" id="{729EEDF1-D424-F14D-8DB7-50BCF69E46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0">
            <a:extLst>
              <a:ext uri="{FF2B5EF4-FFF2-40B4-BE49-F238E27FC236}">
                <a16:creationId xmlns:a16="http://schemas.microsoft.com/office/drawing/2014/main" id="{199EA83F-F9A1-504F-8C7F-C235B01D012D}"/>
              </a:ext>
            </a:extLst>
          </p:cNvPr>
          <p:cNvSpPr txBox="1">
            <a:spLocks noChangeArrowheads="1"/>
          </p:cNvSpPr>
          <p:nvPr userDrawn="1"/>
        </p:nvSpPr>
        <p:spPr bwMode="auto">
          <a:xfrm>
            <a:off x="2549525" y="18827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 name="Title 1"/>
          <p:cNvSpPr>
            <a:spLocks noGrp="1"/>
          </p:cNvSpPr>
          <p:nvPr>
            <p:ph type="title" hasCustomPrompt="1"/>
          </p:nvPr>
        </p:nvSpPr>
        <p:spPr>
          <a:xfrm>
            <a:off x="647699" y="639763"/>
            <a:ext cx="10893425" cy="927098"/>
          </a:xfrm>
          <a:prstGeom prst="rect">
            <a:avLst/>
          </a:prstGeom>
        </p:spPr>
        <p:txBody>
          <a:bodyPr/>
          <a:lstStyle>
            <a:lvl1pPr>
              <a:defRPr b="1" i="0">
                <a:latin typeface="Lato" panose="020F0502020204030203" pitchFamily="34" charset="0"/>
                <a:ea typeface="Lato" panose="020F0502020204030203" pitchFamily="34" charset="0"/>
                <a:cs typeface="Lato" panose="020F0502020204030203" pitchFamily="34" charset="0"/>
              </a:defRPr>
            </a:lvl1pPr>
          </a:lstStyle>
          <a:p>
            <a:r>
              <a:rPr lang="en-US" altLang="en-US" dirty="0"/>
              <a:t>Click to add Title</a:t>
            </a:r>
            <a:endParaRPr lang="en-US" dirty="0"/>
          </a:p>
        </p:txBody>
      </p:sp>
      <p:sp>
        <p:nvSpPr>
          <p:cNvPr id="7" name="Content Placeholder 6"/>
          <p:cNvSpPr>
            <a:spLocks noGrp="1"/>
          </p:cNvSpPr>
          <p:nvPr>
            <p:ph sz="quarter" idx="10"/>
          </p:nvPr>
        </p:nvSpPr>
        <p:spPr>
          <a:xfrm>
            <a:off x="647699" y="1683103"/>
            <a:ext cx="10893425" cy="4402165"/>
          </a:xfrm>
        </p:spPr>
        <p:txBody>
          <a:bodyPr lIns="0"/>
          <a:lstStyle>
            <a:lvl1pPr>
              <a:defRPr b="0" i="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Footer Placeholder 2">
            <a:extLst>
              <a:ext uri="{FF2B5EF4-FFF2-40B4-BE49-F238E27FC236}">
                <a16:creationId xmlns:a16="http://schemas.microsoft.com/office/drawing/2014/main" id="{7FC7C219-BA50-0F4E-842A-902427764770}"/>
              </a:ext>
            </a:extLst>
          </p:cNvPr>
          <p:cNvSpPr>
            <a:spLocks noGrp="1"/>
          </p:cNvSpPr>
          <p:nvPr>
            <p:ph type="ftr" sz="quarter" idx="11"/>
          </p:nvPr>
        </p:nvSpPr>
        <p:spPr/>
        <p:txBody>
          <a:bodyPr/>
          <a:lstStyle>
            <a:lvl1pPr>
              <a:defRPr>
                <a:solidFill>
                  <a:schemeClr val="bg1"/>
                </a:solidFill>
              </a:defRPr>
            </a:lvl1pPr>
          </a:lstStyle>
          <a:p>
            <a:fld id="{0DBAD59A-2AF2-4944-9114-771EC3482AA0}" type="slidenum">
              <a:rPr lang="en-US" smtClean="0"/>
              <a:pPr/>
              <a:t>‹#›</a:t>
            </a:fld>
            <a:endParaRPr lang="en-US" dirty="0">
              <a:solidFill>
                <a:schemeClr val="bg1"/>
              </a:solidFill>
            </a:endParaRPr>
          </a:p>
        </p:txBody>
      </p:sp>
      <p:sp>
        <p:nvSpPr>
          <p:cNvPr id="10" name="TextBox 9">
            <a:extLst>
              <a:ext uri="{FF2B5EF4-FFF2-40B4-BE49-F238E27FC236}">
                <a16:creationId xmlns:a16="http://schemas.microsoft.com/office/drawing/2014/main" id="{20BC23E4-EE70-184D-B69D-36F76B00D4DB}"/>
              </a:ext>
            </a:extLst>
          </p:cNvPr>
          <p:cNvSpPr txBox="1"/>
          <p:nvPr userDrawn="1"/>
        </p:nvSpPr>
        <p:spPr>
          <a:xfrm>
            <a:off x="-391886" y="-62204"/>
            <a:ext cx="0" cy="0"/>
          </a:xfrm>
          <a:prstGeom prst="rect">
            <a:avLst/>
          </a:prstGeom>
        </p:spPr>
        <p:txBody>
          <a:bodyPr vert="horz" wrap="none" lIns="0" tIns="0" rIns="91440" bIns="45720" rtlCol="0">
            <a:normAutofit fontScale="25000" lnSpcReduction="20000"/>
          </a:bodyPr>
          <a:lstStyle/>
          <a:p>
            <a:pPr algn="l"/>
            <a:endParaRPr lang="en-US" dirty="0"/>
          </a:p>
        </p:txBody>
      </p:sp>
      <p:grpSp>
        <p:nvGrpSpPr>
          <p:cNvPr id="17" name="Group 16">
            <a:extLst>
              <a:ext uri="{FF2B5EF4-FFF2-40B4-BE49-F238E27FC236}">
                <a16:creationId xmlns:a16="http://schemas.microsoft.com/office/drawing/2014/main" id="{0E7493C2-0E4C-9243-AE32-77D817468EA0}"/>
              </a:ext>
            </a:extLst>
          </p:cNvPr>
          <p:cNvGrpSpPr/>
          <p:nvPr userDrawn="1"/>
        </p:nvGrpSpPr>
        <p:grpSpPr>
          <a:xfrm>
            <a:off x="626810" y="6165056"/>
            <a:ext cx="2695380" cy="271464"/>
            <a:chOff x="886103" y="5564188"/>
            <a:chExt cx="3713878" cy="374041"/>
          </a:xfrm>
        </p:grpSpPr>
        <p:pic>
          <p:nvPicPr>
            <p:cNvPr id="18" name="Picture 17" descr="Text&#10;&#10;Description automatically generated">
              <a:extLst>
                <a:ext uri="{FF2B5EF4-FFF2-40B4-BE49-F238E27FC236}">
                  <a16:creationId xmlns:a16="http://schemas.microsoft.com/office/drawing/2014/main" id="{AA2D3D54-2521-CC47-A61E-E7D075A37B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286" y="5585877"/>
              <a:ext cx="1768695" cy="331479"/>
            </a:xfrm>
            <a:prstGeom prst="rect">
              <a:avLst/>
            </a:prstGeom>
          </p:spPr>
        </p:pic>
        <p:pic>
          <p:nvPicPr>
            <p:cNvPr id="19" name="Picture 18" descr="A picture containing indoor, plant, flower&#10;&#10;Description automatically generated">
              <a:extLst>
                <a:ext uri="{FF2B5EF4-FFF2-40B4-BE49-F238E27FC236}">
                  <a16:creationId xmlns:a16="http://schemas.microsoft.com/office/drawing/2014/main" id="{9F5ADF53-701D-AB48-BA4D-ABBF77482DE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6103" y="5564188"/>
              <a:ext cx="1308100" cy="374041"/>
            </a:xfrm>
            <a:prstGeom prst="rect">
              <a:avLst/>
            </a:prstGeom>
          </p:spPr>
        </p:pic>
      </p:grpSp>
    </p:spTree>
    <p:extLst>
      <p:ext uri="{BB962C8B-B14F-4D97-AF65-F5344CB8AC3E}">
        <p14:creationId xmlns:p14="http://schemas.microsoft.com/office/powerpoint/2010/main" val="2232136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7F7A17-9425-6548-A288-F0DCCB184715}"/>
              </a:ext>
            </a:extLst>
          </p:cNvPr>
          <p:cNvSpPr>
            <a:spLocks noGrp="1"/>
          </p:cNvSpPr>
          <p:nvPr>
            <p:ph type="ftr" sz="quarter" idx="10"/>
          </p:nvPr>
        </p:nvSpPr>
        <p:spPr/>
        <p:txBody>
          <a:bodyPr/>
          <a:lstStyle>
            <a:lvl1pPr>
              <a:defRPr>
                <a:solidFill>
                  <a:schemeClr val="bg1">
                    <a:lumMod val="50000"/>
                  </a:schemeClr>
                </a:solidFill>
              </a:defRPr>
            </a:lvl1pPr>
          </a:lstStyle>
          <a:p>
            <a:fld id="{0DBAD59A-2AF2-4944-9114-771EC3482AA0}" type="slidenum">
              <a:rPr lang="en-US" smtClean="0"/>
              <a:pPr/>
              <a:t>‹#›</a:t>
            </a:fld>
            <a:endParaRPr lang="en-US" dirty="0">
              <a:solidFill>
                <a:schemeClr val="bg1">
                  <a:lumMod val="50000"/>
                </a:schemeClr>
              </a:solidFill>
            </a:endParaRPr>
          </a:p>
        </p:txBody>
      </p:sp>
    </p:spTree>
    <p:extLst>
      <p:ext uri="{BB962C8B-B14F-4D97-AF65-F5344CB8AC3E}">
        <p14:creationId xmlns:p14="http://schemas.microsoft.com/office/powerpoint/2010/main" val="194888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30855" y="2239001"/>
            <a:ext cx="10900745" cy="3607040"/>
          </a:xfrm>
        </p:spPr>
        <p:txBody>
          <a:bodyPr>
            <a:noAutofit/>
          </a:bodyPr>
          <a:lstStyle>
            <a:lvl1pPr indent="0" algn="l">
              <a:lnSpc>
                <a:spcPts val="5100"/>
              </a:lnSpc>
              <a:spcAft>
                <a:spcPts val="0"/>
              </a:spcAft>
              <a:defRPr sz="4800" b="1" cap="none" spc="0" baseline="0">
                <a:solidFill>
                  <a:schemeClr val="bg1"/>
                </a:solidFill>
              </a:defRPr>
            </a:lvl1pPr>
          </a:lstStyle>
          <a:p>
            <a:r>
              <a:rPr lang="en-US" dirty="0"/>
              <a:t>CLICK TO ADD </a:t>
            </a:r>
            <a:br>
              <a:rPr lang="en-US" dirty="0"/>
            </a:br>
            <a:r>
              <a:rPr lang="en-US" dirty="0"/>
              <a:t>CLOSING MESSAGE</a:t>
            </a:r>
            <a:endParaRPr lang="en-CA" dirty="0"/>
          </a:p>
        </p:txBody>
      </p:sp>
      <p:grpSp>
        <p:nvGrpSpPr>
          <p:cNvPr id="5" name="Group 4">
            <a:extLst>
              <a:ext uri="{FF2B5EF4-FFF2-40B4-BE49-F238E27FC236}">
                <a16:creationId xmlns:a16="http://schemas.microsoft.com/office/drawing/2014/main" id="{3EB2525E-A0C6-9B44-906A-4A1D80EB2576}"/>
              </a:ext>
            </a:extLst>
          </p:cNvPr>
          <p:cNvGrpSpPr/>
          <p:nvPr userDrawn="1"/>
        </p:nvGrpSpPr>
        <p:grpSpPr>
          <a:xfrm>
            <a:off x="650082" y="6011324"/>
            <a:ext cx="3882531" cy="405349"/>
            <a:chOff x="650082" y="6011324"/>
            <a:chExt cx="3882531" cy="405349"/>
          </a:xfrm>
        </p:grpSpPr>
        <p:pic>
          <p:nvPicPr>
            <p:cNvPr id="6" name="Picture 5" descr="Text&#10;&#10;Description automatically generated">
              <a:extLst>
                <a:ext uri="{FF2B5EF4-FFF2-40B4-BE49-F238E27FC236}">
                  <a16:creationId xmlns:a16="http://schemas.microsoft.com/office/drawing/2014/main" id="{5D446B7E-68A7-B04A-ACF0-85CB1DF5B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82" y="6011324"/>
              <a:ext cx="1338594" cy="405349"/>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3EE012D8-0284-4044-803E-F2B9100F0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450" y="6030914"/>
              <a:ext cx="1821163" cy="341312"/>
            </a:xfrm>
            <a:prstGeom prst="rect">
              <a:avLst/>
            </a:prstGeom>
          </p:spPr>
        </p:pic>
      </p:grpSp>
    </p:spTree>
    <p:extLst>
      <p:ext uri="{BB962C8B-B14F-4D97-AF65-F5344CB8AC3E}">
        <p14:creationId xmlns:p14="http://schemas.microsoft.com/office/powerpoint/2010/main" val="2264716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ile Slide">
    <p:bg>
      <p:bgPr>
        <a:solidFill>
          <a:schemeClr val="bg1"/>
        </a:solidFill>
        <a:effectLst/>
      </p:bgPr>
    </p:bg>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7DE717A5-B2B3-1F44-AAF5-C77016A74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0" t="22531" r="2071"/>
          <a:stretch>
            <a:fillRect/>
          </a:stretch>
        </p:blipFill>
        <p:spPr bwMode="auto">
          <a:xfrm>
            <a:off x="457200" y="457200"/>
            <a:ext cx="11277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55219947-C7D2-AC4B-A4FA-FE666E080E6B}"/>
              </a:ext>
            </a:extLst>
          </p:cNvPr>
          <p:cNvGrpSpPr/>
          <p:nvPr userDrawn="1"/>
        </p:nvGrpSpPr>
        <p:grpSpPr>
          <a:xfrm>
            <a:off x="7491556" y="5526582"/>
            <a:ext cx="3882531" cy="405349"/>
            <a:chOff x="650082" y="6011324"/>
            <a:chExt cx="3882531" cy="405349"/>
          </a:xfrm>
        </p:grpSpPr>
        <p:pic>
          <p:nvPicPr>
            <p:cNvPr id="8" name="Picture 7" descr="Text&#10;&#10;Description automatically generated">
              <a:extLst>
                <a:ext uri="{FF2B5EF4-FFF2-40B4-BE49-F238E27FC236}">
                  <a16:creationId xmlns:a16="http://schemas.microsoft.com/office/drawing/2014/main" id="{A1F4664B-C7B7-8C41-AB09-CBF59801E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82" y="6011324"/>
              <a:ext cx="1338594" cy="405349"/>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6E4F981A-AF0B-AA45-A8B3-3623E2465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450" y="6030914"/>
              <a:ext cx="1821163" cy="341312"/>
            </a:xfrm>
            <a:prstGeom prst="rect">
              <a:avLst/>
            </a:prstGeom>
          </p:spPr>
        </p:pic>
      </p:grpSp>
    </p:spTree>
    <p:extLst>
      <p:ext uri="{BB962C8B-B14F-4D97-AF65-F5344CB8AC3E}">
        <p14:creationId xmlns:p14="http://schemas.microsoft.com/office/powerpoint/2010/main" val="104915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ap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96898A-9406-134E-96DD-FBEBCF8880B1}"/>
              </a:ext>
            </a:extLst>
          </p:cNvPr>
          <p:cNvSpPr/>
          <p:nvPr userDrawn="1"/>
        </p:nvSpPr>
        <p:spPr>
          <a:xfrm>
            <a:off x="457200" y="457200"/>
            <a:ext cx="11277600" cy="5951537"/>
          </a:xfrm>
          <a:prstGeom prst="rect">
            <a:avLst/>
          </a:prstGeom>
          <a:solidFill>
            <a:srgbClr val="32A9E0">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06749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Grey_BG">
    <p:bg>
      <p:bgPr>
        <a:solidFill>
          <a:srgbClr val="F2F2F2"/>
        </a:solidFill>
        <a:effectLst/>
      </p:bgPr>
    </p:bg>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741C330F-C416-F34F-BD8C-7DBF27F138E0}"/>
              </a:ext>
            </a:extLst>
          </p:cNvPr>
          <p:cNvSpPr txBox="1">
            <a:spLocks noChangeArrowheads="1"/>
          </p:cNvSpPr>
          <p:nvPr/>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3" name="TextBox 21">
            <a:extLst>
              <a:ext uri="{FF2B5EF4-FFF2-40B4-BE49-F238E27FC236}">
                <a16:creationId xmlns:a16="http://schemas.microsoft.com/office/drawing/2014/main" id="{ABFC7D5D-88DB-AB4E-B527-6436AC9F14AA}"/>
              </a:ext>
            </a:extLst>
          </p:cNvPr>
          <p:cNvSpPr txBox="1">
            <a:spLocks noChangeArrowheads="1"/>
          </p:cNvSpPr>
          <p:nvPr/>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 name="TextBox 22">
            <a:extLst>
              <a:ext uri="{FF2B5EF4-FFF2-40B4-BE49-F238E27FC236}">
                <a16:creationId xmlns:a16="http://schemas.microsoft.com/office/drawing/2014/main" id="{9A16283B-7A21-1248-BDA0-09BCC49F5487}"/>
              </a:ext>
            </a:extLst>
          </p:cNvPr>
          <p:cNvSpPr txBox="1">
            <a:spLocks noChangeArrowheads="1"/>
          </p:cNvSpPr>
          <p:nvPr/>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5" name="TextBox 23">
            <a:extLst>
              <a:ext uri="{FF2B5EF4-FFF2-40B4-BE49-F238E27FC236}">
                <a16:creationId xmlns:a16="http://schemas.microsoft.com/office/drawing/2014/main" id="{12D206DF-08F5-1B4D-B5FF-A015F4FFE8A0}"/>
              </a:ext>
            </a:extLst>
          </p:cNvPr>
          <p:cNvSpPr txBox="1">
            <a:spLocks noChangeArrowheads="1"/>
          </p:cNvSpPr>
          <p:nvPr/>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6" name="TextBox 24">
            <a:extLst>
              <a:ext uri="{FF2B5EF4-FFF2-40B4-BE49-F238E27FC236}">
                <a16:creationId xmlns:a16="http://schemas.microsoft.com/office/drawing/2014/main" id="{67064967-127D-9C4A-BE87-366128D2DA33}"/>
              </a:ext>
            </a:extLst>
          </p:cNvPr>
          <p:cNvSpPr txBox="1">
            <a:spLocks noChangeArrowheads="1"/>
          </p:cNvSpPr>
          <p:nvPr/>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7" name="TextBox 25">
            <a:extLst>
              <a:ext uri="{FF2B5EF4-FFF2-40B4-BE49-F238E27FC236}">
                <a16:creationId xmlns:a16="http://schemas.microsoft.com/office/drawing/2014/main" id="{B63698E8-F972-FE43-BC08-4C531374D7CA}"/>
              </a:ext>
            </a:extLst>
          </p:cNvPr>
          <p:cNvSpPr txBox="1">
            <a:spLocks noChangeArrowheads="1"/>
          </p:cNvSpPr>
          <p:nvPr/>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8" name="TextBox 26">
            <a:extLst>
              <a:ext uri="{FF2B5EF4-FFF2-40B4-BE49-F238E27FC236}">
                <a16:creationId xmlns:a16="http://schemas.microsoft.com/office/drawing/2014/main" id="{405D235B-2A66-5340-9E07-F4FCF3BEE3BD}"/>
              </a:ext>
            </a:extLst>
          </p:cNvPr>
          <p:cNvSpPr txBox="1">
            <a:spLocks noChangeArrowheads="1"/>
          </p:cNvSpPr>
          <p:nvPr/>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9" name="TextBox 27">
            <a:extLst>
              <a:ext uri="{FF2B5EF4-FFF2-40B4-BE49-F238E27FC236}">
                <a16:creationId xmlns:a16="http://schemas.microsoft.com/office/drawing/2014/main" id="{E657D577-B917-DE47-B9D4-1327414AB0DD}"/>
              </a:ext>
            </a:extLst>
          </p:cNvPr>
          <p:cNvSpPr txBox="1">
            <a:spLocks noChangeArrowheads="1"/>
          </p:cNvSpPr>
          <p:nvPr/>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 name="TextBox 28">
            <a:extLst>
              <a:ext uri="{FF2B5EF4-FFF2-40B4-BE49-F238E27FC236}">
                <a16:creationId xmlns:a16="http://schemas.microsoft.com/office/drawing/2014/main" id="{1D9FB1FF-B0BE-4040-A57A-391AF03EC6A3}"/>
              </a:ext>
            </a:extLst>
          </p:cNvPr>
          <p:cNvSpPr txBox="1">
            <a:spLocks noChangeArrowheads="1"/>
          </p:cNvSpPr>
          <p:nvPr userDrawn="1"/>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1" name="TextBox 29">
            <a:extLst>
              <a:ext uri="{FF2B5EF4-FFF2-40B4-BE49-F238E27FC236}">
                <a16:creationId xmlns:a16="http://schemas.microsoft.com/office/drawing/2014/main" id="{7D0533B8-6FF5-9C4D-88FE-6A44E9788111}"/>
              </a:ext>
            </a:extLst>
          </p:cNvPr>
          <p:cNvSpPr txBox="1">
            <a:spLocks noChangeArrowheads="1"/>
          </p:cNvSpPr>
          <p:nvPr userDrawn="1"/>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2" name="TextBox 30">
            <a:extLst>
              <a:ext uri="{FF2B5EF4-FFF2-40B4-BE49-F238E27FC236}">
                <a16:creationId xmlns:a16="http://schemas.microsoft.com/office/drawing/2014/main" id="{D80AB1B6-6502-4A4B-BE70-39C073055DBA}"/>
              </a:ext>
            </a:extLst>
          </p:cNvPr>
          <p:cNvSpPr txBox="1">
            <a:spLocks noChangeArrowheads="1"/>
          </p:cNvSpPr>
          <p:nvPr userDrawn="1"/>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3" name="TextBox 31">
            <a:extLst>
              <a:ext uri="{FF2B5EF4-FFF2-40B4-BE49-F238E27FC236}">
                <a16:creationId xmlns:a16="http://schemas.microsoft.com/office/drawing/2014/main" id="{2BDE70B5-3006-F04D-830C-85D1CE006E6D}"/>
              </a:ext>
            </a:extLst>
          </p:cNvPr>
          <p:cNvSpPr txBox="1">
            <a:spLocks noChangeArrowheads="1"/>
          </p:cNvSpPr>
          <p:nvPr userDrawn="1"/>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Tree>
    <p:extLst>
      <p:ext uri="{BB962C8B-B14F-4D97-AF65-F5344CB8AC3E}">
        <p14:creationId xmlns:p14="http://schemas.microsoft.com/office/powerpoint/2010/main" val="4294551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_Image 1">
    <p:bg>
      <p:bgPr>
        <a:solidFill>
          <a:schemeClr val="bg1"/>
        </a:solidFill>
        <a:effectLst/>
      </p:bgPr>
    </p:bg>
    <p:spTree>
      <p:nvGrpSpPr>
        <p:cNvPr id="1" name=""/>
        <p:cNvGrpSpPr/>
        <p:nvPr/>
      </p:nvGrpSpPr>
      <p:grpSpPr>
        <a:xfrm>
          <a:off x="0" y="0"/>
          <a:ext cx="0" cy="0"/>
          <a:chOff x="0" y="0"/>
          <a:chExt cx="0" cy="0"/>
        </a:xfrm>
      </p:grpSpPr>
      <p:pic>
        <p:nvPicPr>
          <p:cNvPr id="3" name="Picture 20" descr="Background pattern&#10;&#10;Description automatically generated">
            <a:extLst>
              <a:ext uri="{FF2B5EF4-FFF2-40B4-BE49-F238E27FC236}">
                <a16:creationId xmlns:a16="http://schemas.microsoft.com/office/drawing/2014/main" id="{040FB482-D5E6-CD4C-B9DF-09C994C68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Background pattern&#10;&#10;Description automatically generated">
            <a:extLst>
              <a:ext uri="{FF2B5EF4-FFF2-40B4-BE49-F238E27FC236}">
                <a16:creationId xmlns:a16="http://schemas.microsoft.com/office/drawing/2014/main" id="{5B697E93-596D-FB45-8788-12E40FD7F8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5"/>
          <p:cNvSpPr>
            <a:spLocks noGrp="1"/>
          </p:cNvSpPr>
          <p:nvPr>
            <p:ph type="pic" sz="quarter" idx="11"/>
          </p:nvPr>
        </p:nvSpPr>
        <p:spPr>
          <a:xfrm>
            <a:off x="4722607" y="0"/>
            <a:ext cx="7012193" cy="6858001"/>
          </a:xfrm>
          <a:prstGeom prst="rect">
            <a:avLst/>
          </a:prstGeom>
          <a:solidFill>
            <a:schemeClr val="bg1">
              <a:lumMod val="85000"/>
            </a:schemeClr>
          </a:solidFill>
        </p:spPr>
        <p:txBody>
          <a:bodyPr rtlCol="0" anchor="ctr" anchorCtr="1">
            <a:normAutofit/>
          </a:bodyPr>
          <a:lstStyle>
            <a:lvl1pPr marL="0" indent="0" algn="ctr">
              <a:buNone/>
              <a:defRPr sz="16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1799149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_Sidebar">
    <p:bg>
      <p:bgPr>
        <a:solidFill>
          <a:schemeClr val="bg1"/>
        </a:solidFill>
        <a:effectLst/>
      </p:bgPr>
    </p:bg>
    <p:spTree>
      <p:nvGrpSpPr>
        <p:cNvPr id="1" name=""/>
        <p:cNvGrpSpPr/>
        <p:nvPr/>
      </p:nvGrpSpPr>
      <p:grpSpPr>
        <a:xfrm>
          <a:off x="0" y="0"/>
          <a:ext cx="0" cy="0"/>
          <a:chOff x="0" y="0"/>
          <a:chExt cx="0" cy="0"/>
        </a:xfrm>
      </p:grpSpPr>
      <p:pic>
        <p:nvPicPr>
          <p:cNvPr id="2" name="Picture 20" descr="Background pattern&#10;&#10;Description automatically generated">
            <a:extLst>
              <a:ext uri="{FF2B5EF4-FFF2-40B4-BE49-F238E27FC236}">
                <a16:creationId xmlns:a16="http://schemas.microsoft.com/office/drawing/2014/main" id="{E22084DA-026F-A543-8FF4-3ADF803EB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1" descr="Background pattern&#10;&#10;Description automatically generated">
            <a:extLst>
              <a:ext uri="{FF2B5EF4-FFF2-40B4-BE49-F238E27FC236}">
                <a16:creationId xmlns:a16="http://schemas.microsoft.com/office/drawing/2014/main" id="{C3F22C4E-7DD2-754D-9C7A-BA59A12ED0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0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Image_Left_NoSidebar">
    <p:bg>
      <p:bgPr>
        <a:solidFill>
          <a:schemeClr val="bg1"/>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1"/>
          </p:nvPr>
        </p:nvSpPr>
        <p:spPr>
          <a:xfrm>
            <a:off x="457200" y="1"/>
            <a:ext cx="7305675" cy="6857999"/>
          </a:xfrm>
          <a:prstGeom prst="rect">
            <a:avLst/>
          </a:prstGeom>
          <a:solidFill>
            <a:schemeClr val="bg1">
              <a:lumMod val="85000"/>
            </a:schemeClr>
          </a:solidFill>
        </p:spPr>
        <p:txBody>
          <a:bodyPr rtlCol="0" anchor="ctr" anchorCtr="1">
            <a:normAutofit/>
          </a:bodyPr>
          <a:lstStyle>
            <a:lvl1pPr marL="0" indent="0" algn="ctr">
              <a:buNone/>
              <a:defRPr sz="16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3044408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Image_Right_NoSidebar">
    <p:bg>
      <p:bgPr>
        <a:solidFill>
          <a:schemeClr val="bg1"/>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1"/>
          </p:nvPr>
        </p:nvSpPr>
        <p:spPr>
          <a:xfrm>
            <a:off x="4429125" y="1"/>
            <a:ext cx="7305675" cy="6857999"/>
          </a:xfrm>
          <a:prstGeom prst="rect">
            <a:avLst/>
          </a:prstGeom>
          <a:solidFill>
            <a:schemeClr val="bg1">
              <a:lumMod val="85000"/>
            </a:schemeClr>
          </a:solidFill>
        </p:spPr>
        <p:txBody>
          <a:bodyPr rtlCol="0" anchor="ctr" anchorCtr="1">
            <a:normAutofit/>
          </a:bodyPr>
          <a:lstStyle>
            <a:lvl1pPr marL="0" indent="0" algn="ctr">
              <a:buNone/>
              <a:defRPr sz="16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1395988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y-the-Numbers">
    <p:bg>
      <p:bgPr>
        <a:solidFill>
          <a:schemeClr val="bg1"/>
        </a:solidFill>
        <a:effectLst/>
      </p:bgPr>
    </p:bg>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A8F7E3A3-FCA4-0D40-94B3-620C682B7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 r="56" b="1210"/>
          <a:stretch>
            <a:fillRect/>
          </a:stretch>
        </p:blipFill>
        <p:spPr bwMode="auto">
          <a:xfrm>
            <a:off x="450850" y="457200"/>
            <a:ext cx="112839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1">
            <a:extLst>
              <a:ext uri="{FF2B5EF4-FFF2-40B4-BE49-F238E27FC236}">
                <a16:creationId xmlns:a16="http://schemas.microsoft.com/office/drawing/2014/main" id="{01B60774-FD80-8D49-9DB4-ED6514BD0C30}"/>
              </a:ext>
            </a:extLst>
          </p:cNvPr>
          <p:cNvSpPr txBox="1">
            <a:spLocks noChangeArrowheads="1"/>
          </p:cNvSpPr>
          <p:nvPr/>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 name="TextBox 22">
            <a:extLst>
              <a:ext uri="{FF2B5EF4-FFF2-40B4-BE49-F238E27FC236}">
                <a16:creationId xmlns:a16="http://schemas.microsoft.com/office/drawing/2014/main" id="{3B37C556-75A8-584A-B2D9-172F33DD513A}"/>
              </a:ext>
            </a:extLst>
          </p:cNvPr>
          <p:cNvSpPr txBox="1">
            <a:spLocks noChangeArrowheads="1"/>
          </p:cNvSpPr>
          <p:nvPr/>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5" name="TextBox 23">
            <a:extLst>
              <a:ext uri="{FF2B5EF4-FFF2-40B4-BE49-F238E27FC236}">
                <a16:creationId xmlns:a16="http://schemas.microsoft.com/office/drawing/2014/main" id="{C51FBE24-72A5-0349-BCFA-58EF840C23E1}"/>
              </a:ext>
            </a:extLst>
          </p:cNvPr>
          <p:cNvSpPr txBox="1">
            <a:spLocks noChangeArrowheads="1"/>
          </p:cNvSpPr>
          <p:nvPr/>
        </p:nvSpPr>
        <p:spPr bwMode="auto">
          <a:xfrm>
            <a:off x="2767013" y="120650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6" name="Picture 24">
            <a:extLst>
              <a:ext uri="{FF2B5EF4-FFF2-40B4-BE49-F238E27FC236}">
                <a16:creationId xmlns:a16="http://schemas.microsoft.com/office/drawing/2014/main" id="{E1FAB1E2-97BB-7C4A-ADFC-E9EF5F4C8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 r="56" b="1210"/>
          <a:stretch>
            <a:fillRect/>
          </a:stretch>
        </p:blipFill>
        <p:spPr bwMode="auto">
          <a:xfrm>
            <a:off x="450850" y="457200"/>
            <a:ext cx="112839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5">
            <a:extLst>
              <a:ext uri="{FF2B5EF4-FFF2-40B4-BE49-F238E27FC236}">
                <a16:creationId xmlns:a16="http://schemas.microsoft.com/office/drawing/2014/main" id="{15E0836A-18E3-F140-A0D6-C600C1610D1D}"/>
              </a:ext>
            </a:extLst>
          </p:cNvPr>
          <p:cNvSpPr txBox="1">
            <a:spLocks noChangeArrowheads="1"/>
          </p:cNvSpPr>
          <p:nvPr/>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8" name="TextBox 26">
            <a:extLst>
              <a:ext uri="{FF2B5EF4-FFF2-40B4-BE49-F238E27FC236}">
                <a16:creationId xmlns:a16="http://schemas.microsoft.com/office/drawing/2014/main" id="{1676218F-8C77-CF48-85C0-699BC2009520}"/>
              </a:ext>
            </a:extLst>
          </p:cNvPr>
          <p:cNvSpPr txBox="1">
            <a:spLocks noChangeArrowheads="1"/>
          </p:cNvSpPr>
          <p:nvPr/>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9" name="TextBox 27">
            <a:extLst>
              <a:ext uri="{FF2B5EF4-FFF2-40B4-BE49-F238E27FC236}">
                <a16:creationId xmlns:a16="http://schemas.microsoft.com/office/drawing/2014/main" id="{74C791BF-C837-5F4A-ABF1-CDC460552F7F}"/>
              </a:ext>
            </a:extLst>
          </p:cNvPr>
          <p:cNvSpPr txBox="1">
            <a:spLocks noChangeArrowheads="1"/>
          </p:cNvSpPr>
          <p:nvPr/>
        </p:nvSpPr>
        <p:spPr bwMode="auto">
          <a:xfrm>
            <a:off x="2767013" y="120650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10" name="Picture 28">
            <a:extLst>
              <a:ext uri="{FF2B5EF4-FFF2-40B4-BE49-F238E27FC236}">
                <a16:creationId xmlns:a16="http://schemas.microsoft.com/office/drawing/2014/main" id="{85C17088-7258-5D43-99CC-0F8824F856E2}"/>
              </a:ext>
            </a:extLst>
          </p:cNvPr>
          <p:cNvPicPr>
            <a:picLocks noChangeAspect="1" noChangeArrowheads="1"/>
          </p:cNvPicPr>
          <p:nvPr userDrawn="1"/>
        </p:nvPicPr>
        <p:blipFill>
          <a:blip r:embed="rId3"/>
          <a:srcRect t="9591" b="9591"/>
          <a:stretch/>
        </p:blipFill>
        <p:spPr bwMode="auto">
          <a:xfrm>
            <a:off x="457200" y="457200"/>
            <a:ext cx="11277600" cy="5943600"/>
          </a:xfrm>
          <a:prstGeom prst="rect">
            <a:avLst/>
          </a:prstGeom>
          <a:solidFill>
            <a:schemeClr val="bg1">
              <a:lumMod val="85000"/>
            </a:schemeClr>
          </a:solidFill>
          <a:ln>
            <a:noFill/>
          </a:ln>
        </p:spPr>
      </p:pic>
      <p:sp>
        <p:nvSpPr>
          <p:cNvPr id="11" name="TextBox 29">
            <a:extLst>
              <a:ext uri="{FF2B5EF4-FFF2-40B4-BE49-F238E27FC236}">
                <a16:creationId xmlns:a16="http://schemas.microsoft.com/office/drawing/2014/main" id="{36525814-3CAC-F840-B4D2-604001BBAFF1}"/>
              </a:ext>
            </a:extLst>
          </p:cNvPr>
          <p:cNvSpPr txBox="1">
            <a:spLocks noChangeArrowheads="1"/>
          </p:cNvSpPr>
          <p:nvPr userDrawn="1"/>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2" name="TextBox 30">
            <a:extLst>
              <a:ext uri="{FF2B5EF4-FFF2-40B4-BE49-F238E27FC236}">
                <a16:creationId xmlns:a16="http://schemas.microsoft.com/office/drawing/2014/main" id="{BC288EF1-83B0-314D-B697-62D7241950C9}"/>
              </a:ext>
            </a:extLst>
          </p:cNvPr>
          <p:cNvSpPr txBox="1">
            <a:spLocks noChangeArrowheads="1"/>
          </p:cNvSpPr>
          <p:nvPr userDrawn="1"/>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3" name="TextBox 31">
            <a:extLst>
              <a:ext uri="{FF2B5EF4-FFF2-40B4-BE49-F238E27FC236}">
                <a16:creationId xmlns:a16="http://schemas.microsoft.com/office/drawing/2014/main" id="{A06D799A-B247-A940-B4E3-5F6FB9CB2B64}"/>
              </a:ext>
            </a:extLst>
          </p:cNvPr>
          <p:cNvSpPr txBox="1">
            <a:spLocks noChangeArrowheads="1"/>
          </p:cNvSpPr>
          <p:nvPr userDrawn="1"/>
        </p:nvSpPr>
        <p:spPr bwMode="auto">
          <a:xfrm>
            <a:off x="2767013" y="120650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Tree>
    <p:extLst>
      <p:ext uri="{BB962C8B-B14F-4D97-AF65-F5344CB8AC3E}">
        <p14:creationId xmlns:p14="http://schemas.microsoft.com/office/powerpoint/2010/main" val="36916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21" descr="Background pattern&#10;&#10;Description automatically generated">
            <a:extLst>
              <a:ext uri="{FF2B5EF4-FFF2-40B4-BE49-F238E27FC236}">
                <a16:creationId xmlns:a16="http://schemas.microsoft.com/office/drawing/2014/main" id="{3B149B56-B097-7E41-B68D-07C5401C2D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Placeholder 1"/>
          <p:cNvSpPr>
            <a:spLocks noGrp="1"/>
          </p:cNvSpPr>
          <p:nvPr>
            <p:ph type="title" hasCustomPrompt="1"/>
          </p:nvPr>
        </p:nvSpPr>
        <p:spPr bwMode="auto">
          <a:xfrm>
            <a:off x="639764" y="639763"/>
            <a:ext cx="10886440" cy="957262"/>
          </a:xfrm>
          <a:prstGeom prst="rect">
            <a:avLst/>
          </a:prstGeom>
          <a:noFill/>
          <a:ln>
            <a:noFill/>
          </a:ln>
        </p:spPr>
        <p:txBody>
          <a:bodyPr/>
          <a:lstStyle/>
          <a:p>
            <a:pPr lvl="0"/>
            <a:r>
              <a:rPr lang="en-US" altLang="en-US" dirty="0"/>
              <a:t>Click to add Title</a:t>
            </a:r>
            <a:endParaRPr lang="en-CA" altLang="en-US" dirty="0"/>
          </a:p>
        </p:txBody>
      </p:sp>
      <p:sp>
        <p:nvSpPr>
          <p:cNvPr id="12" name="Content Placeholder 11"/>
          <p:cNvSpPr>
            <a:spLocks noGrp="1"/>
          </p:cNvSpPr>
          <p:nvPr>
            <p:ph sz="quarter" idx="10"/>
          </p:nvPr>
        </p:nvSpPr>
        <p:spPr>
          <a:xfrm>
            <a:off x="639764" y="1793415"/>
            <a:ext cx="5295524" cy="3990975"/>
          </a:xfrm>
          <a:prstGeom prst="rect">
            <a:avLst/>
          </a:prstGeom>
        </p:spPr>
        <p:txBody>
          <a:bodyPr/>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p:txBody>
      </p:sp>
      <p:sp>
        <p:nvSpPr>
          <p:cNvPr id="14" name="Content Placeholder 13"/>
          <p:cNvSpPr>
            <a:spLocks noGrp="1"/>
          </p:cNvSpPr>
          <p:nvPr>
            <p:ph sz="quarter" idx="11"/>
          </p:nvPr>
        </p:nvSpPr>
        <p:spPr>
          <a:xfrm>
            <a:off x="6256714" y="1793415"/>
            <a:ext cx="5284411" cy="3990975"/>
          </a:xfrm>
          <a:prstGeom prst="rect">
            <a:avLst/>
          </a:prstGeom>
        </p:spPr>
        <p:txBody>
          <a:bodyPr/>
          <a:lstStyle>
            <a:lvl1pPr>
              <a:buFont typeface="Arial" panose="020B0604020202020204" pitchFamily="34" charset="0"/>
              <a:buChar char="•"/>
              <a:defRPr/>
            </a:lvl1pPr>
            <a:lvl4pPr marL="1384300" indent="-180975">
              <a:tabLst/>
              <a:defRPr/>
            </a:lvl4pPr>
            <a:lvl5pPr marL="1665288" indent="-214313">
              <a:tabLst/>
              <a:defRPr/>
            </a:lvl5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014CFC41-E689-D145-B6E9-48F9FDEE31F9}"/>
              </a:ext>
            </a:extLst>
          </p:cNvPr>
          <p:cNvSpPr>
            <a:spLocks noGrp="1"/>
          </p:cNvSpPr>
          <p:nvPr>
            <p:ph type="ftr" sz="quarter" idx="12"/>
          </p:nvPr>
        </p:nvSpPr>
        <p:spPr/>
        <p:txBody>
          <a:bodyPr/>
          <a:lstStyle>
            <a:lvl1pPr>
              <a:defRPr>
                <a:solidFill>
                  <a:schemeClr val="bg1"/>
                </a:solidFill>
              </a:defRPr>
            </a:lvl1pPr>
          </a:lstStyle>
          <a:p>
            <a:fld id="{0DBAD59A-2AF2-4944-9114-771EC3482AA0}" type="slidenum">
              <a:rPr lang="en-US" smtClean="0"/>
              <a:pPr/>
              <a:t>‹#›</a:t>
            </a:fld>
            <a:endParaRPr lang="en-US" dirty="0">
              <a:solidFill>
                <a:schemeClr val="bg1"/>
              </a:solidFill>
            </a:endParaRPr>
          </a:p>
        </p:txBody>
      </p:sp>
      <p:grpSp>
        <p:nvGrpSpPr>
          <p:cNvPr id="9" name="Group 8">
            <a:extLst>
              <a:ext uri="{FF2B5EF4-FFF2-40B4-BE49-F238E27FC236}">
                <a16:creationId xmlns:a16="http://schemas.microsoft.com/office/drawing/2014/main" id="{4AC7A795-7BBE-3641-9A7B-472786A716EF}"/>
              </a:ext>
            </a:extLst>
          </p:cNvPr>
          <p:cNvGrpSpPr/>
          <p:nvPr userDrawn="1"/>
        </p:nvGrpSpPr>
        <p:grpSpPr>
          <a:xfrm>
            <a:off x="626810" y="6165056"/>
            <a:ext cx="2695380" cy="271464"/>
            <a:chOff x="886103" y="5564188"/>
            <a:chExt cx="3713878" cy="374041"/>
          </a:xfrm>
        </p:grpSpPr>
        <p:pic>
          <p:nvPicPr>
            <p:cNvPr id="11" name="Picture 10" descr="Text&#10;&#10;Description automatically generated">
              <a:extLst>
                <a:ext uri="{FF2B5EF4-FFF2-40B4-BE49-F238E27FC236}">
                  <a16:creationId xmlns:a16="http://schemas.microsoft.com/office/drawing/2014/main" id="{41C97FB3-9FBA-544A-BE75-526D47CA6C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286" y="5585877"/>
              <a:ext cx="1768695" cy="331479"/>
            </a:xfrm>
            <a:prstGeom prst="rect">
              <a:avLst/>
            </a:prstGeom>
          </p:spPr>
        </p:pic>
        <p:pic>
          <p:nvPicPr>
            <p:cNvPr id="13" name="Picture 12" descr="A picture containing indoor, plant, flower&#10;&#10;Description automatically generated">
              <a:extLst>
                <a:ext uri="{FF2B5EF4-FFF2-40B4-BE49-F238E27FC236}">
                  <a16:creationId xmlns:a16="http://schemas.microsoft.com/office/drawing/2014/main" id="{359715E5-4490-8444-86D7-163F94BEF3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6103" y="5564188"/>
              <a:ext cx="1308100" cy="374041"/>
            </a:xfrm>
            <a:prstGeom prst="rect">
              <a:avLst/>
            </a:prstGeom>
          </p:spPr>
        </p:pic>
      </p:grpSp>
    </p:spTree>
    <p:extLst>
      <p:ext uri="{BB962C8B-B14F-4D97-AF65-F5344CB8AC3E}">
        <p14:creationId xmlns:p14="http://schemas.microsoft.com/office/powerpoint/2010/main" val="3248840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llars Layout">
    <p:bg>
      <p:bgPr>
        <a:solidFill>
          <a:schemeClr val="bg1"/>
        </a:solidFill>
        <a:effectLst/>
      </p:bgPr>
    </p:bg>
    <p:spTree>
      <p:nvGrpSpPr>
        <p:cNvPr id="1" name=""/>
        <p:cNvGrpSpPr/>
        <p:nvPr/>
      </p:nvGrpSpPr>
      <p:grpSpPr>
        <a:xfrm>
          <a:off x="0" y="0"/>
          <a:ext cx="0" cy="0"/>
          <a:chOff x="0" y="0"/>
          <a:chExt cx="0" cy="0"/>
        </a:xfrm>
      </p:grpSpPr>
      <p:pic>
        <p:nvPicPr>
          <p:cNvPr id="2" name="Picture 20" descr="Shape&#10;&#10;Description automatically generated with low confidence">
            <a:extLst>
              <a:ext uri="{FF2B5EF4-FFF2-40B4-BE49-F238E27FC236}">
                <a16:creationId xmlns:a16="http://schemas.microsoft.com/office/drawing/2014/main" id="{65599D9A-D507-FB44-8E48-49F0BB814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2550" y="4968875"/>
            <a:ext cx="711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1" descr="Icon&#10;&#10;Description automatically generated">
            <a:extLst>
              <a:ext uri="{FF2B5EF4-FFF2-40B4-BE49-F238E27FC236}">
                <a16:creationId xmlns:a16="http://schemas.microsoft.com/office/drawing/2014/main" id="{4D6E86A1-30EE-644F-B0CF-69F2B3A83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14" r="51579"/>
          <a:stretch>
            <a:fillRect/>
          </a:stretch>
        </p:blipFill>
        <p:spPr bwMode="auto">
          <a:xfrm>
            <a:off x="11026775" y="3892550"/>
            <a:ext cx="6794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C9471FB-D3B7-4C48-B109-EE5AB69BABEA}"/>
              </a:ext>
            </a:extLst>
          </p:cNvPr>
          <p:cNvSpPr/>
          <p:nvPr/>
        </p:nvSpPr>
        <p:spPr>
          <a:xfrm>
            <a:off x="463550" y="496888"/>
            <a:ext cx="11271250" cy="54070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23" descr="Icon&#10;&#10;Description automatically generated">
            <a:extLst>
              <a:ext uri="{FF2B5EF4-FFF2-40B4-BE49-F238E27FC236}">
                <a16:creationId xmlns:a16="http://schemas.microsoft.com/office/drawing/2014/main" id="{5AF6AEC4-DC88-DD44-9B44-7FF5E3B8A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080"/>
          <a:stretch>
            <a:fillRect/>
          </a:stretch>
        </p:blipFill>
        <p:spPr bwMode="auto">
          <a:xfrm>
            <a:off x="457200" y="447675"/>
            <a:ext cx="2532063"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4">
            <a:extLst>
              <a:ext uri="{FF2B5EF4-FFF2-40B4-BE49-F238E27FC236}">
                <a16:creationId xmlns:a16="http://schemas.microsoft.com/office/drawing/2014/main" id="{5919D063-9E70-AA4D-8BC1-7700FD3530F4}"/>
              </a:ext>
            </a:extLst>
          </p:cNvPr>
          <p:cNvSpPr txBox="1">
            <a:spLocks noChangeArrowheads="1"/>
          </p:cNvSpPr>
          <p:nvPr/>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7" name="TextBox 25">
            <a:extLst>
              <a:ext uri="{FF2B5EF4-FFF2-40B4-BE49-F238E27FC236}">
                <a16:creationId xmlns:a16="http://schemas.microsoft.com/office/drawing/2014/main" id="{8F35C20C-EE23-B048-88D3-7371102FCC49}"/>
              </a:ext>
            </a:extLst>
          </p:cNvPr>
          <p:cNvSpPr txBox="1">
            <a:spLocks noChangeArrowheads="1"/>
          </p:cNvSpPr>
          <p:nvPr/>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8" name="TextBox 26">
            <a:extLst>
              <a:ext uri="{FF2B5EF4-FFF2-40B4-BE49-F238E27FC236}">
                <a16:creationId xmlns:a16="http://schemas.microsoft.com/office/drawing/2014/main" id="{BC84AF2D-86F7-7A45-8E11-BBEB77778B0F}"/>
              </a:ext>
            </a:extLst>
          </p:cNvPr>
          <p:cNvSpPr txBox="1">
            <a:spLocks noChangeArrowheads="1"/>
          </p:cNvSpPr>
          <p:nvPr/>
        </p:nvSpPr>
        <p:spPr bwMode="auto">
          <a:xfrm>
            <a:off x="-2022475" y="5508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9" name="Picture 27" descr="Icon&#10;&#10;Description automatically generated">
            <a:extLst>
              <a:ext uri="{FF2B5EF4-FFF2-40B4-BE49-F238E27FC236}">
                <a16:creationId xmlns:a16="http://schemas.microsoft.com/office/drawing/2014/main" id="{87448F1F-2749-C240-A0E3-31EAE9997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279" t="-8514" r="-7921" b="50874"/>
          <a:stretch>
            <a:fillRect/>
          </a:stretch>
        </p:blipFill>
        <p:spPr bwMode="auto">
          <a:xfrm>
            <a:off x="4867275" y="987425"/>
            <a:ext cx="9985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8">
            <a:extLst>
              <a:ext uri="{FF2B5EF4-FFF2-40B4-BE49-F238E27FC236}">
                <a16:creationId xmlns:a16="http://schemas.microsoft.com/office/drawing/2014/main" id="{AEF53768-EE6E-024D-8DE5-E726184DBF92}"/>
              </a:ext>
            </a:extLst>
          </p:cNvPr>
          <p:cNvSpPr txBox="1">
            <a:spLocks noChangeArrowheads="1"/>
          </p:cNvSpPr>
          <p:nvPr/>
        </p:nvSpPr>
        <p:spPr bwMode="auto">
          <a:xfrm>
            <a:off x="12596813" y="12287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grpSp>
        <p:nvGrpSpPr>
          <p:cNvPr id="11" name="Group 29">
            <a:extLst>
              <a:ext uri="{FF2B5EF4-FFF2-40B4-BE49-F238E27FC236}">
                <a16:creationId xmlns:a16="http://schemas.microsoft.com/office/drawing/2014/main" id="{CAA63C46-E1B7-D041-B13D-EBC62D381044}"/>
              </a:ext>
            </a:extLst>
          </p:cNvPr>
          <p:cNvGrpSpPr>
            <a:grpSpLocks/>
          </p:cNvGrpSpPr>
          <p:nvPr/>
        </p:nvGrpSpPr>
        <p:grpSpPr bwMode="auto">
          <a:xfrm>
            <a:off x="9837738" y="6027738"/>
            <a:ext cx="1690687" cy="242887"/>
            <a:chOff x="520700" y="6209872"/>
            <a:chExt cx="2200011" cy="314814"/>
          </a:xfrm>
        </p:grpSpPr>
        <p:pic>
          <p:nvPicPr>
            <p:cNvPr id="12" name="Picture 30">
              <a:extLst>
                <a:ext uri="{FF2B5EF4-FFF2-40B4-BE49-F238E27FC236}">
                  <a16:creationId xmlns:a16="http://schemas.microsoft.com/office/drawing/2014/main" id="{00568D5B-57E1-8049-BE38-3D74001FB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599" y="6209872"/>
              <a:ext cx="996112" cy="31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1">
              <a:extLst>
                <a:ext uri="{FF2B5EF4-FFF2-40B4-BE49-F238E27FC236}">
                  <a16:creationId xmlns:a16="http://schemas.microsoft.com/office/drawing/2014/main" id="{540CBEAC-34D7-9943-8396-99021FCEC7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700" y="6239854"/>
              <a:ext cx="996113" cy="2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32" descr="Icon&#10;&#10;Description automatically generated">
            <a:extLst>
              <a:ext uri="{FF2B5EF4-FFF2-40B4-BE49-F238E27FC236}">
                <a16:creationId xmlns:a16="http://schemas.microsoft.com/office/drawing/2014/main" id="{2098765D-6367-1C4B-A683-7D745FF6C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16"/>
          <a:stretch>
            <a:fillRect/>
          </a:stretch>
        </p:blipFill>
        <p:spPr bwMode="auto">
          <a:xfrm>
            <a:off x="10352088" y="4692650"/>
            <a:ext cx="8763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3" descr="Icon&#10;&#10;Description automatically generated with medium confidence">
            <a:extLst>
              <a:ext uri="{FF2B5EF4-FFF2-40B4-BE49-F238E27FC236}">
                <a16:creationId xmlns:a16="http://schemas.microsoft.com/office/drawing/2014/main" id="{4D497AAE-67E1-8449-A272-D8437A3F9D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796588" y="750888"/>
            <a:ext cx="1428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4" descr="Background pattern&#10;&#10;Description automatically generated with medium confidence">
            <a:extLst>
              <a:ext uri="{FF2B5EF4-FFF2-40B4-BE49-F238E27FC236}">
                <a16:creationId xmlns:a16="http://schemas.microsoft.com/office/drawing/2014/main" id="{E2350A26-C453-F142-A202-EA75889D00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255"/>
          <a:stretch>
            <a:fillRect/>
          </a:stretch>
        </p:blipFill>
        <p:spPr bwMode="auto">
          <a:xfrm>
            <a:off x="463550" y="4495800"/>
            <a:ext cx="112712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5" descr="A large group of water droplets&#10;&#10;Description automatically generated with low confidence">
            <a:extLst>
              <a:ext uri="{FF2B5EF4-FFF2-40B4-BE49-F238E27FC236}">
                <a16:creationId xmlns:a16="http://schemas.microsoft.com/office/drawing/2014/main" id="{D704DBD8-D94C-D243-9C9A-E7D370AD83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4013" y="5281613"/>
            <a:ext cx="2717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6" descr="Icon&#10;&#10;Description automatically generated">
            <a:extLst>
              <a:ext uri="{FF2B5EF4-FFF2-40B4-BE49-F238E27FC236}">
                <a16:creationId xmlns:a16="http://schemas.microsoft.com/office/drawing/2014/main" id="{98B2EE7D-9714-EA4A-A8AF-E484C65A9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16"/>
          <a:stretch>
            <a:fillRect/>
          </a:stretch>
        </p:blipFill>
        <p:spPr bwMode="auto">
          <a:xfrm>
            <a:off x="3646488" y="2028825"/>
            <a:ext cx="3541712"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37">
            <a:extLst>
              <a:ext uri="{FF2B5EF4-FFF2-40B4-BE49-F238E27FC236}">
                <a16:creationId xmlns:a16="http://schemas.microsoft.com/office/drawing/2014/main" id="{285A486C-5248-FE46-A7BB-78282B43B5D4}"/>
              </a:ext>
            </a:extLst>
          </p:cNvPr>
          <p:cNvSpPr txBox="1">
            <a:spLocks noChangeArrowheads="1"/>
          </p:cNvSpPr>
          <p:nvPr/>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20" name="TextBox 38">
            <a:extLst>
              <a:ext uri="{FF2B5EF4-FFF2-40B4-BE49-F238E27FC236}">
                <a16:creationId xmlns:a16="http://schemas.microsoft.com/office/drawing/2014/main" id="{E35C2C07-FFF6-8B4B-9D7E-94A325FA2138}"/>
              </a:ext>
            </a:extLst>
          </p:cNvPr>
          <p:cNvSpPr txBox="1">
            <a:spLocks noChangeArrowheads="1"/>
          </p:cNvSpPr>
          <p:nvPr/>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21" name="TextBox 39">
            <a:extLst>
              <a:ext uri="{FF2B5EF4-FFF2-40B4-BE49-F238E27FC236}">
                <a16:creationId xmlns:a16="http://schemas.microsoft.com/office/drawing/2014/main" id="{B8640C7E-53F2-144E-9CEF-F6F92BC51559}"/>
              </a:ext>
            </a:extLst>
          </p:cNvPr>
          <p:cNvSpPr txBox="1">
            <a:spLocks noChangeArrowheads="1"/>
          </p:cNvSpPr>
          <p:nvPr/>
        </p:nvSpPr>
        <p:spPr bwMode="auto">
          <a:xfrm>
            <a:off x="-2022475" y="5508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22" name="Picture 40" descr="Icon&#10;&#10;Description automatically generated">
            <a:extLst>
              <a:ext uri="{FF2B5EF4-FFF2-40B4-BE49-F238E27FC236}">
                <a16:creationId xmlns:a16="http://schemas.microsoft.com/office/drawing/2014/main" id="{315119B0-6563-B449-A98D-BB9BBA0C9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279" t="-8514" r="-7921" b="50874"/>
          <a:stretch>
            <a:fillRect/>
          </a:stretch>
        </p:blipFill>
        <p:spPr bwMode="auto">
          <a:xfrm>
            <a:off x="4867275" y="987425"/>
            <a:ext cx="9985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41">
            <a:extLst>
              <a:ext uri="{FF2B5EF4-FFF2-40B4-BE49-F238E27FC236}">
                <a16:creationId xmlns:a16="http://schemas.microsoft.com/office/drawing/2014/main" id="{54CEBA35-D5BF-4E4E-8311-A1E290D32070}"/>
              </a:ext>
            </a:extLst>
          </p:cNvPr>
          <p:cNvSpPr txBox="1">
            <a:spLocks noChangeArrowheads="1"/>
          </p:cNvSpPr>
          <p:nvPr/>
        </p:nvSpPr>
        <p:spPr bwMode="auto">
          <a:xfrm>
            <a:off x="12596813" y="12287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grpSp>
        <p:nvGrpSpPr>
          <p:cNvPr id="24" name="Group 42">
            <a:extLst>
              <a:ext uri="{FF2B5EF4-FFF2-40B4-BE49-F238E27FC236}">
                <a16:creationId xmlns:a16="http://schemas.microsoft.com/office/drawing/2014/main" id="{08ACDF8B-F2F2-4043-AD5B-587C7844F77A}"/>
              </a:ext>
            </a:extLst>
          </p:cNvPr>
          <p:cNvGrpSpPr>
            <a:grpSpLocks/>
          </p:cNvGrpSpPr>
          <p:nvPr/>
        </p:nvGrpSpPr>
        <p:grpSpPr bwMode="auto">
          <a:xfrm>
            <a:off x="9702800" y="5999163"/>
            <a:ext cx="1690688" cy="242887"/>
            <a:chOff x="520700" y="6209872"/>
            <a:chExt cx="2200011" cy="314814"/>
          </a:xfrm>
        </p:grpSpPr>
        <p:pic>
          <p:nvPicPr>
            <p:cNvPr id="25" name="Picture 43">
              <a:extLst>
                <a:ext uri="{FF2B5EF4-FFF2-40B4-BE49-F238E27FC236}">
                  <a16:creationId xmlns:a16="http://schemas.microsoft.com/office/drawing/2014/main" id="{F9C17ED4-3A38-BF48-A15A-1644E4729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599" y="6209872"/>
              <a:ext cx="996112" cy="31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4">
              <a:extLst>
                <a:ext uri="{FF2B5EF4-FFF2-40B4-BE49-F238E27FC236}">
                  <a16:creationId xmlns:a16="http://schemas.microsoft.com/office/drawing/2014/main" id="{435F784E-D542-A84C-9760-910C2B40E8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700" y="6239854"/>
              <a:ext cx="996113" cy="2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Picture 45" descr="Icon&#10;&#10;Description automatically generated with medium confidence">
            <a:extLst>
              <a:ext uri="{FF2B5EF4-FFF2-40B4-BE49-F238E27FC236}">
                <a16:creationId xmlns:a16="http://schemas.microsoft.com/office/drawing/2014/main" id="{70B7EFED-5877-3848-8A62-B90A3F4A7E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796588" y="750888"/>
            <a:ext cx="1428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6" descr="A screenshot of a computer&#10;&#10;Description automatically generated with medium confidence">
            <a:extLst>
              <a:ext uri="{FF2B5EF4-FFF2-40B4-BE49-F238E27FC236}">
                <a16:creationId xmlns:a16="http://schemas.microsoft.com/office/drawing/2014/main" id="{8C2624EC-2709-4A46-8E66-E5962BA2FF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665" b="7428"/>
          <a:stretch>
            <a:fillRect/>
          </a:stretch>
        </p:blipFill>
        <p:spPr bwMode="auto">
          <a:xfrm>
            <a:off x="457200" y="38100"/>
            <a:ext cx="112776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7" descr="Icon&#10;&#10;Description automatically generated">
            <a:extLst>
              <a:ext uri="{FF2B5EF4-FFF2-40B4-BE49-F238E27FC236}">
                <a16:creationId xmlns:a16="http://schemas.microsoft.com/office/drawing/2014/main" id="{75F2D530-AD80-2542-93F5-18B48980E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16"/>
          <a:stretch>
            <a:fillRect/>
          </a:stretch>
        </p:blipFill>
        <p:spPr bwMode="auto">
          <a:xfrm>
            <a:off x="7046913" y="3540125"/>
            <a:ext cx="1973262"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8" descr="A large group of water droplets&#10;&#10;Description automatically generated with low confidence">
            <a:extLst>
              <a:ext uri="{FF2B5EF4-FFF2-40B4-BE49-F238E27FC236}">
                <a16:creationId xmlns:a16="http://schemas.microsoft.com/office/drawing/2014/main" id="{9DE3D64D-B1E6-A342-9FA9-292540F6AB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6075" b="13605"/>
          <a:stretch>
            <a:fillRect/>
          </a:stretch>
        </p:blipFill>
        <p:spPr bwMode="auto">
          <a:xfrm>
            <a:off x="0" y="6172200"/>
            <a:ext cx="16716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9" descr="Icon&#10;&#10;Description automatically generated">
            <a:extLst>
              <a:ext uri="{FF2B5EF4-FFF2-40B4-BE49-F238E27FC236}">
                <a16:creationId xmlns:a16="http://schemas.microsoft.com/office/drawing/2014/main" id="{ADB7384F-BE53-F042-828D-9D6D3398D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16"/>
          <a:stretch>
            <a:fillRect/>
          </a:stretch>
        </p:blipFill>
        <p:spPr bwMode="auto">
          <a:xfrm>
            <a:off x="9753600" y="3540125"/>
            <a:ext cx="635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0" descr="Shape&#10;&#10;Description automatically generated with low confidence">
            <a:extLst>
              <a:ext uri="{FF2B5EF4-FFF2-40B4-BE49-F238E27FC236}">
                <a16:creationId xmlns:a16="http://schemas.microsoft.com/office/drawing/2014/main" id="{914F3EA7-3047-DB43-B1FE-8E0F8D64F7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92550" y="4968875"/>
            <a:ext cx="711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1" descr="Icon&#10;&#10;Description automatically generated">
            <a:extLst>
              <a:ext uri="{FF2B5EF4-FFF2-40B4-BE49-F238E27FC236}">
                <a16:creationId xmlns:a16="http://schemas.microsoft.com/office/drawing/2014/main" id="{24087D47-126B-3A4C-9C25-72784F91C6A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0214" r="51579"/>
          <a:stretch>
            <a:fillRect/>
          </a:stretch>
        </p:blipFill>
        <p:spPr bwMode="auto">
          <a:xfrm>
            <a:off x="11026775" y="3892550"/>
            <a:ext cx="6794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a16="http://schemas.microsoft.com/office/drawing/2014/main" id="{93D4C589-E9C5-5B46-923B-3F773EA90E35}"/>
              </a:ext>
            </a:extLst>
          </p:cNvPr>
          <p:cNvSpPr/>
          <p:nvPr userDrawn="1"/>
        </p:nvSpPr>
        <p:spPr>
          <a:xfrm>
            <a:off x="463550" y="496888"/>
            <a:ext cx="11271250" cy="5407025"/>
          </a:xfrm>
          <a:prstGeom prst="rect">
            <a:avLst/>
          </a:prstGeom>
          <a:solidFill>
            <a:srgbClr val="F7F7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5" name="Picture 53" descr="Icon&#10;&#10;Description automatically generated">
            <a:extLst>
              <a:ext uri="{FF2B5EF4-FFF2-40B4-BE49-F238E27FC236}">
                <a16:creationId xmlns:a16="http://schemas.microsoft.com/office/drawing/2014/main" id="{A06F29A1-294F-1949-9C22-B7B4D46841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0216"/>
          <a:stretch>
            <a:fillRect/>
          </a:stretch>
        </p:blipFill>
        <p:spPr bwMode="auto">
          <a:xfrm>
            <a:off x="10352088" y="4692650"/>
            <a:ext cx="8763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4">
            <a:extLst>
              <a:ext uri="{FF2B5EF4-FFF2-40B4-BE49-F238E27FC236}">
                <a16:creationId xmlns:a16="http://schemas.microsoft.com/office/drawing/2014/main" id="{F07D5F61-D6DE-7545-ABD9-F8BE137DA247}"/>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l="7" r="7"/>
          <a:stretch/>
        </p:blipFill>
        <p:spPr bwMode="auto">
          <a:xfrm>
            <a:off x="472049" y="4495800"/>
            <a:ext cx="11274474"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5" descr="A large group of water droplets&#10;&#10;Description automatically generated with low confidence">
            <a:extLst>
              <a:ext uri="{FF2B5EF4-FFF2-40B4-BE49-F238E27FC236}">
                <a16:creationId xmlns:a16="http://schemas.microsoft.com/office/drawing/2014/main" id="{2D4672A3-70DE-214A-921A-48F7E515BB76}"/>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94013" y="5281613"/>
            <a:ext cx="2717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6" descr="Icon&#10;&#10;Description automatically generated">
            <a:extLst>
              <a:ext uri="{FF2B5EF4-FFF2-40B4-BE49-F238E27FC236}">
                <a16:creationId xmlns:a16="http://schemas.microsoft.com/office/drawing/2014/main" id="{D54DFF6B-7CD4-F64A-87D7-8AEB6A49063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0216"/>
          <a:stretch>
            <a:fillRect/>
          </a:stretch>
        </p:blipFill>
        <p:spPr bwMode="auto">
          <a:xfrm>
            <a:off x="3646488" y="2028825"/>
            <a:ext cx="3541712"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57">
            <a:extLst>
              <a:ext uri="{FF2B5EF4-FFF2-40B4-BE49-F238E27FC236}">
                <a16:creationId xmlns:a16="http://schemas.microsoft.com/office/drawing/2014/main" id="{E0628B81-53CD-6147-80F3-D0DB2DF14095}"/>
              </a:ext>
            </a:extLst>
          </p:cNvPr>
          <p:cNvSpPr txBox="1">
            <a:spLocks noChangeArrowheads="1"/>
          </p:cNvSpPr>
          <p:nvPr userDrawn="1"/>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0" name="TextBox 58">
            <a:extLst>
              <a:ext uri="{FF2B5EF4-FFF2-40B4-BE49-F238E27FC236}">
                <a16:creationId xmlns:a16="http://schemas.microsoft.com/office/drawing/2014/main" id="{42BAE5AA-4C9E-BD4E-89B0-119683CF39DB}"/>
              </a:ext>
            </a:extLst>
          </p:cNvPr>
          <p:cNvSpPr txBox="1">
            <a:spLocks noChangeArrowheads="1"/>
          </p:cNvSpPr>
          <p:nvPr userDrawn="1"/>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1" name="TextBox 59">
            <a:extLst>
              <a:ext uri="{FF2B5EF4-FFF2-40B4-BE49-F238E27FC236}">
                <a16:creationId xmlns:a16="http://schemas.microsoft.com/office/drawing/2014/main" id="{DB663075-29A4-5C47-A830-DE1A9E350B08}"/>
              </a:ext>
            </a:extLst>
          </p:cNvPr>
          <p:cNvSpPr txBox="1">
            <a:spLocks noChangeArrowheads="1"/>
          </p:cNvSpPr>
          <p:nvPr userDrawn="1"/>
        </p:nvSpPr>
        <p:spPr bwMode="auto">
          <a:xfrm>
            <a:off x="-2022475" y="5508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42" name="Picture 60" descr="Icon&#10;&#10;Description automatically generated">
            <a:extLst>
              <a:ext uri="{FF2B5EF4-FFF2-40B4-BE49-F238E27FC236}">
                <a16:creationId xmlns:a16="http://schemas.microsoft.com/office/drawing/2014/main" id="{1C1C3976-D4EF-1743-883A-EDC83E5822E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36279" t="-8514" r="-7921" b="50874"/>
          <a:stretch>
            <a:fillRect/>
          </a:stretch>
        </p:blipFill>
        <p:spPr bwMode="auto">
          <a:xfrm>
            <a:off x="4867275" y="987425"/>
            <a:ext cx="9985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61">
            <a:extLst>
              <a:ext uri="{FF2B5EF4-FFF2-40B4-BE49-F238E27FC236}">
                <a16:creationId xmlns:a16="http://schemas.microsoft.com/office/drawing/2014/main" id="{B8376FBA-051F-8641-9293-00095129F01B}"/>
              </a:ext>
            </a:extLst>
          </p:cNvPr>
          <p:cNvSpPr txBox="1">
            <a:spLocks noChangeArrowheads="1"/>
          </p:cNvSpPr>
          <p:nvPr userDrawn="1"/>
        </p:nvSpPr>
        <p:spPr bwMode="auto">
          <a:xfrm>
            <a:off x="12596813" y="12287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47" name="Picture 65" descr="Icon&#10;&#10;Description automatically generated with medium confidence">
            <a:extLst>
              <a:ext uri="{FF2B5EF4-FFF2-40B4-BE49-F238E27FC236}">
                <a16:creationId xmlns:a16="http://schemas.microsoft.com/office/drawing/2014/main" id="{272A6E68-878F-704E-A305-A8F59B2F812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flipH="1">
            <a:off x="10796588" y="750888"/>
            <a:ext cx="1428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6" descr="A screenshot of a computer&#10;&#10;Description automatically generated with medium confidence">
            <a:extLst>
              <a:ext uri="{FF2B5EF4-FFF2-40B4-BE49-F238E27FC236}">
                <a16:creationId xmlns:a16="http://schemas.microsoft.com/office/drawing/2014/main" id="{76095368-CC89-3440-BB3B-F6D9BC6CB872}"/>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r="665" b="7428"/>
          <a:stretch>
            <a:fillRect/>
          </a:stretch>
        </p:blipFill>
        <p:spPr bwMode="auto">
          <a:xfrm>
            <a:off x="457200" y="38100"/>
            <a:ext cx="112776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67" descr="Icon&#10;&#10;Description automatically generated">
            <a:extLst>
              <a:ext uri="{FF2B5EF4-FFF2-40B4-BE49-F238E27FC236}">
                <a16:creationId xmlns:a16="http://schemas.microsoft.com/office/drawing/2014/main" id="{BE118E5E-C0C6-8D4C-9256-E983F97858C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0216"/>
          <a:stretch>
            <a:fillRect/>
          </a:stretch>
        </p:blipFill>
        <p:spPr bwMode="auto">
          <a:xfrm>
            <a:off x="7046913" y="3540125"/>
            <a:ext cx="1973262"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68" descr="A large group of water droplets&#10;&#10;Description automatically generated with low confidence">
            <a:extLst>
              <a:ext uri="{FF2B5EF4-FFF2-40B4-BE49-F238E27FC236}">
                <a16:creationId xmlns:a16="http://schemas.microsoft.com/office/drawing/2014/main" id="{BCA14C17-BF2B-5949-91FE-D1BB44C8EE2B}"/>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l="56075" b="13605"/>
          <a:stretch>
            <a:fillRect/>
          </a:stretch>
        </p:blipFill>
        <p:spPr bwMode="auto">
          <a:xfrm>
            <a:off x="0" y="6172200"/>
            <a:ext cx="16716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69" descr="Icon&#10;&#10;Description automatically generated">
            <a:extLst>
              <a:ext uri="{FF2B5EF4-FFF2-40B4-BE49-F238E27FC236}">
                <a16:creationId xmlns:a16="http://schemas.microsoft.com/office/drawing/2014/main" id="{D0912D72-6965-F443-A0EE-6C62EF9094F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0216"/>
          <a:stretch>
            <a:fillRect/>
          </a:stretch>
        </p:blipFill>
        <p:spPr bwMode="auto">
          <a:xfrm>
            <a:off x="9753600" y="3540125"/>
            <a:ext cx="635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368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potlight">
    <p:bg>
      <p:bgPr>
        <a:solidFill>
          <a:srgbClr val="F7F7F9"/>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16D3F35-F5FD-014B-AF69-FA46C782A2B3}"/>
              </a:ext>
            </a:extLst>
          </p:cNvPr>
          <p:cNvCxnSpPr>
            <a:cxnSpLocks/>
          </p:cNvCxnSpPr>
          <p:nvPr/>
        </p:nvCxnSpPr>
        <p:spPr>
          <a:xfrm>
            <a:off x="461963" y="6400800"/>
            <a:ext cx="11277600" cy="0"/>
          </a:xfrm>
          <a:prstGeom prst="line">
            <a:avLst/>
          </a:prstGeom>
          <a:ln w="22225">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3" name="Straight Connector 2">
            <a:extLst>
              <a:ext uri="{FF2B5EF4-FFF2-40B4-BE49-F238E27FC236}">
                <a16:creationId xmlns:a16="http://schemas.microsoft.com/office/drawing/2014/main" id="{E756A0E1-BADE-EA4E-A513-A33D4B27E363}"/>
              </a:ext>
            </a:extLst>
          </p:cNvPr>
          <p:cNvCxnSpPr/>
          <p:nvPr/>
        </p:nvCxnSpPr>
        <p:spPr>
          <a:xfrm flipV="1">
            <a:off x="468313" y="457200"/>
            <a:ext cx="0" cy="5943600"/>
          </a:xfrm>
          <a:prstGeom prst="line">
            <a:avLst/>
          </a:prstGeom>
          <a:ln w="25400">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4" name="Straight Connector 3">
            <a:extLst>
              <a:ext uri="{FF2B5EF4-FFF2-40B4-BE49-F238E27FC236}">
                <a16:creationId xmlns:a16="http://schemas.microsoft.com/office/drawing/2014/main" id="{C319E634-F19D-6E46-9429-3AE2B8900979}"/>
              </a:ext>
            </a:extLst>
          </p:cNvPr>
          <p:cNvCxnSpPr>
            <a:cxnSpLocks/>
          </p:cNvCxnSpPr>
          <p:nvPr/>
        </p:nvCxnSpPr>
        <p:spPr>
          <a:xfrm>
            <a:off x="461963" y="469900"/>
            <a:ext cx="374650" cy="0"/>
          </a:xfrm>
          <a:prstGeom prst="line">
            <a:avLst/>
          </a:prstGeom>
          <a:ln w="22225">
            <a:solidFill>
              <a:srgbClr val="91C6C6"/>
            </a:solidFill>
          </a:ln>
        </p:spPr>
        <p:style>
          <a:lnRef idx="1">
            <a:schemeClr val="accent6"/>
          </a:lnRef>
          <a:fillRef idx="0">
            <a:schemeClr val="accent6"/>
          </a:fillRef>
          <a:effectRef idx="0">
            <a:schemeClr val="accent6"/>
          </a:effectRef>
          <a:fontRef idx="minor">
            <a:schemeClr val="tx1"/>
          </a:fontRef>
        </p:style>
      </p:cxnSp>
      <p:sp>
        <p:nvSpPr>
          <p:cNvPr id="6" name="Connector 5">
            <a:extLst>
              <a:ext uri="{FF2B5EF4-FFF2-40B4-BE49-F238E27FC236}">
                <a16:creationId xmlns:a16="http://schemas.microsoft.com/office/drawing/2014/main" id="{D0C937F2-80A6-7749-8EFB-1AFABD6B9AB9}"/>
              </a:ext>
            </a:extLst>
          </p:cNvPr>
          <p:cNvSpPr/>
          <p:nvPr/>
        </p:nvSpPr>
        <p:spPr>
          <a:xfrm>
            <a:off x="2395165" y="396875"/>
            <a:ext cx="146050" cy="146050"/>
          </a:xfrm>
          <a:prstGeom prst="flowChartConnector">
            <a:avLst/>
          </a:prstGeom>
          <a:solidFill>
            <a:schemeClr val="bg1"/>
          </a:solidFill>
          <a:ln>
            <a:solidFill>
              <a:srgbClr val="91C6C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a:extLst>
              <a:ext uri="{FF2B5EF4-FFF2-40B4-BE49-F238E27FC236}">
                <a16:creationId xmlns:a16="http://schemas.microsoft.com/office/drawing/2014/main" id="{19A43CE7-13B5-5540-A168-C4208B2FF0E6}"/>
              </a:ext>
            </a:extLst>
          </p:cNvPr>
          <p:cNvSpPr txBox="1"/>
          <p:nvPr/>
        </p:nvSpPr>
        <p:spPr bwMode="auto">
          <a:xfrm>
            <a:off x="879474" y="328613"/>
            <a:ext cx="1545885" cy="299348"/>
          </a:xfrm>
          <a:prstGeom prst="rect">
            <a:avLst/>
          </a:prstGeom>
          <a:noFill/>
          <a:ln>
            <a:noFill/>
          </a:ln>
        </p:spPr>
        <p:txBody>
          <a:bodyPr/>
          <a:lstStyle/>
          <a:p>
            <a:pPr>
              <a:defRPr/>
            </a:pPr>
            <a:r>
              <a:rPr lang="en-US" sz="1200" b="1" spc="300" dirty="0">
                <a:solidFill>
                  <a:schemeClr val="accent1"/>
                </a:solidFill>
                <a:latin typeface="Lato" panose="020F0502020204030203" pitchFamily="34" charset="0"/>
                <a:ea typeface="Lato" panose="020F0502020204030203" pitchFamily="34" charset="0"/>
                <a:cs typeface="Lato" panose="020F0502020204030203" pitchFamily="34" charset="0"/>
              </a:rPr>
              <a:t>PLEINS FEUX</a:t>
            </a:r>
          </a:p>
        </p:txBody>
      </p:sp>
      <p:cxnSp>
        <p:nvCxnSpPr>
          <p:cNvPr id="8" name="Straight Connector 7">
            <a:extLst>
              <a:ext uri="{FF2B5EF4-FFF2-40B4-BE49-F238E27FC236}">
                <a16:creationId xmlns:a16="http://schemas.microsoft.com/office/drawing/2014/main" id="{07804EBC-8F4F-5541-BEBF-21C5078E9B80}"/>
              </a:ext>
            </a:extLst>
          </p:cNvPr>
          <p:cNvCxnSpPr>
            <a:cxnSpLocks/>
          </p:cNvCxnSpPr>
          <p:nvPr/>
        </p:nvCxnSpPr>
        <p:spPr>
          <a:xfrm flipV="1">
            <a:off x="11734800" y="469900"/>
            <a:ext cx="0" cy="5943600"/>
          </a:xfrm>
          <a:prstGeom prst="line">
            <a:avLst/>
          </a:prstGeom>
          <a:ln w="25400">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5FCD9447-6FC8-6B4B-86E1-92CC8BF25F76}"/>
              </a:ext>
            </a:extLst>
          </p:cNvPr>
          <p:cNvCxnSpPr>
            <a:cxnSpLocks/>
          </p:cNvCxnSpPr>
          <p:nvPr userDrawn="1"/>
        </p:nvCxnSpPr>
        <p:spPr>
          <a:xfrm>
            <a:off x="461963" y="6400800"/>
            <a:ext cx="11277600" cy="0"/>
          </a:xfrm>
          <a:prstGeom prst="line">
            <a:avLst/>
          </a:prstGeom>
          <a:ln w="22225">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8ED7010C-E421-0B4F-8703-2A360CB1E5EC}"/>
              </a:ext>
            </a:extLst>
          </p:cNvPr>
          <p:cNvCxnSpPr/>
          <p:nvPr userDrawn="1"/>
        </p:nvCxnSpPr>
        <p:spPr>
          <a:xfrm flipV="1">
            <a:off x="468313" y="457200"/>
            <a:ext cx="0" cy="5943600"/>
          </a:xfrm>
          <a:prstGeom prst="line">
            <a:avLst/>
          </a:prstGeom>
          <a:ln w="25400">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D14653F0-4782-9D4D-BFCC-029DD1E60D81}"/>
              </a:ext>
            </a:extLst>
          </p:cNvPr>
          <p:cNvCxnSpPr>
            <a:cxnSpLocks/>
          </p:cNvCxnSpPr>
          <p:nvPr userDrawn="1"/>
        </p:nvCxnSpPr>
        <p:spPr>
          <a:xfrm>
            <a:off x="461963" y="469900"/>
            <a:ext cx="374650" cy="0"/>
          </a:xfrm>
          <a:prstGeom prst="line">
            <a:avLst/>
          </a:prstGeom>
          <a:ln w="22225">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11405F6D-C0B3-234E-9F87-A762C3C36603}"/>
              </a:ext>
            </a:extLst>
          </p:cNvPr>
          <p:cNvCxnSpPr>
            <a:cxnSpLocks/>
            <a:stCxn id="6" idx="6"/>
          </p:cNvCxnSpPr>
          <p:nvPr userDrawn="1"/>
        </p:nvCxnSpPr>
        <p:spPr>
          <a:xfrm>
            <a:off x="2541215" y="469900"/>
            <a:ext cx="9204698" cy="0"/>
          </a:xfrm>
          <a:prstGeom prst="line">
            <a:avLst/>
          </a:prstGeom>
          <a:ln w="22225">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8CD67E9B-1D0B-FD4A-B644-435BC65495E1}"/>
              </a:ext>
            </a:extLst>
          </p:cNvPr>
          <p:cNvCxnSpPr>
            <a:cxnSpLocks/>
          </p:cNvCxnSpPr>
          <p:nvPr userDrawn="1"/>
        </p:nvCxnSpPr>
        <p:spPr>
          <a:xfrm flipV="1">
            <a:off x="11734800" y="469900"/>
            <a:ext cx="0" cy="5943600"/>
          </a:xfrm>
          <a:prstGeom prst="line">
            <a:avLst/>
          </a:prstGeom>
          <a:ln w="25400">
            <a:solidFill>
              <a:srgbClr val="91C6C6"/>
            </a:solidFill>
          </a:ln>
        </p:spPr>
        <p:style>
          <a:lnRef idx="1">
            <a:schemeClr val="accent6"/>
          </a:lnRef>
          <a:fillRef idx="0">
            <a:schemeClr val="accent6"/>
          </a:fillRef>
          <a:effectRef idx="0">
            <a:schemeClr val="accent6"/>
          </a:effectRef>
          <a:fontRef idx="minor">
            <a:schemeClr val="tx1"/>
          </a:fontRef>
        </p:style>
      </p:cxnSp>
      <p:sp>
        <p:nvSpPr>
          <p:cNvPr id="19" name="TextBox 18">
            <a:extLst>
              <a:ext uri="{FF2B5EF4-FFF2-40B4-BE49-F238E27FC236}">
                <a16:creationId xmlns:a16="http://schemas.microsoft.com/office/drawing/2014/main" id="{8FE68548-2177-4F4A-BD4D-7BEEC668199D}"/>
              </a:ext>
            </a:extLst>
          </p:cNvPr>
          <p:cNvSpPr txBox="1"/>
          <p:nvPr userDrawn="1"/>
        </p:nvSpPr>
        <p:spPr>
          <a:xfrm>
            <a:off x="4312839" y="1007307"/>
            <a:ext cx="0" cy="0"/>
          </a:xfrm>
          <a:prstGeom prst="rect">
            <a:avLst/>
          </a:prstGeom>
        </p:spPr>
        <p:txBody>
          <a:bodyPr vert="horz" wrap="none" lIns="0" tIns="0" rIns="91440" bIns="45720" rtlCol="0">
            <a:normAutofit fontScale="25000" lnSpcReduction="20000"/>
          </a:bodyPr>
          <a:lstStyle/>
          <a:p>
            <a:pPr algn="l"/>
            <a:endParaRPr lang="fr-CA" dirty="0"/>
          </a:p>
        </p:txBody>
      </p:sp>
    </p:spTree>
    <p:extLst>
      <p:ext uri="{BB962C8B-B14F-4D97-AF65-F5344CB8AC3E}">
        <p14:creationId xmlns:p14="http://schemas.microsoft.com/office/powerpoint/2010/main" val="1044908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ll-to Action">
    <p:bg>
      <p:bgPr>
        <a:solidFill>
          <a:srgbClr val="0F2D52"/>
        </a:solidFill>
        <a:effectLst/>
      </p:bgPr>
    </p:bg>
    <p:spTree>
      <p:nvGrpSpPr>
        <p:cNvPr id="1" name=""/>
        <p:cNvGrpSpPr/>
        <p:nvPr/>
      </p:nvGrpSpPr>
      <p:grpSpPr>
        <a:xfrm>
          <a:off x="0" y="0"/>
          <a:ext cx="0" cy="0"/>
          <a:chOff x="0" y="0"/>
          <a:chExt cx="0" cy="0"/>
        </a:xfrm>
      </p:grpSpPr>
      <p:pic>
        <p:nvPicPr>
          <p:cNvPr id="2" name="Picture 19" descr="Shape, circle&#10;&#10;Description automatically generated">
            <a:extLst>
              <a:ext uri="{FF2B5EF4-FFF2-40B4-BE49-F238E27FC236}">
                <a16:creationId xmlns:a16="http://schemas.microsoft.com/office/drawing/2014/main" id="{23C6B6CF-C29A-8E45-8E44-900480BEE0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8691" b="12202"/>
          <a:stretch>
            <a:fillRect/>
          </a:stretch>
        </p:blipFill>
        <p:spPr bwMode="auto">
          <a:xfrm>
            <a:off x="1735138" y="0"/>
            <a:ext cx="8669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894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1">
    <p:spTree>
      <p:nvGrpSpPr>
        <p:cNvPr id="1" name=""/>
        <p:cNvGrpSpPr/>
        <p:nvPr/>
      </p:nvGrpSpPr>
      <p:grpSpPr>
        <a:xfrm>
          <a:off x="0" y="0"/>
          <a:ext cx="0" cy="0"/>
          <a:chOff x="0" y="0"/>
          <a:chExt cx="0" cy="0"/>
        </a:xfrm>
      </p:grpSpPr>
      <p:sp>
        <p:nvSpPr>
          <p:cNvPr id="5" name="Picture Placeholder 5"/>
          <p:cNvSpPr>
            <a:spLocks noGrp="1"/>
          </p:cNvSpPr>
          <p:nvPr>
            <p:ph type="pic" sz="quarter" idx="11"/>
          </p:nvPr>
        </p:nvSpPr>
        <p:spPr>
          <a:xfrm>
            <a:off x="0" y="1"/>
            <a:ext cx="12192000" cy="6858000"/>
          </a:xfrm>
          <a:prstGeom prst="rect">
            <a:avLst/>
          </a:prstGeom>
          <a:solidFill>
            <a:schemeClr val="bg1">
              <a:lumMod val="85000"/>
            </a:schemeClr>
          </a:solidFill>
        </p:spPr>
        <p:txBody>
          <a:bodyPr rtlCol="0" anchor="ctr" anchorCtr="1">
            <a:normAutofit/>
          </a:bodyPr>
          <a:lstStyle>
            <a:lvl1pPr marL="0" indent="0" algn="ctr">
              <a:buNone/>
              <a:defRPr sz="16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1051399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Slide_BG">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86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T Pattern BG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5AC72B33-5B71-8F41-B022-44F7CE71A56A}"/>
              </a:ext>
            </a:extLst>
          </p:cNvPr>
          <p:cNvSpPr txBox="1">
            <a:spLocks noChangeArrowheads="1"/>
          </p:cNvSpPr>
          <p:nvPr/>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3" name="TextBox 21">
            <a:extLst>
              <a:ext uri="{FF2B5EF4-FFF2-40B4-BE49-F238E27FC236}">
                <a16:creationId xmlns:a16="http://schemas.microsoft.com/office/drawing/2014/main" id="{191D5A3F-5C48-8C47-995E-D64ED3E4AAAE}"/>
              </a:ext>
            </a:extLst>
          </p:cNvPr>
          <p:cNvSpPr txBox="1">
            <a:spLocks noChangeArrowheads="1"/>
          </p:cNvSpPr>
          <p:nvPr/>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 name="TextBox 22">
            <a:extLst>
              <a:ext uri="{FF2B5EF4-FFF2-40B4-BE49-F238E27FC236}">
                <a16:creationId xmlns:a16="http://schemas.microsoft.com/office/drawing/2014/main" id="{D9F676AB-754F-A846-8FEA-5A597F47EA63}"/>
              </a:ext>
            </a:extLst>
          </p:cNvPr>
          <p:cNvSpPr txBox="1">
            <a:spLocks noChangeArrowheads="1"/>
          </p:cNvSpPr>
          <p:nvPr/>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5" name="TextBox 23">
            <a:extLst>
              <a:ext uri="{FF2B5EF4-FFF2-40B4-BE49-F238E27FC236}">
                <a16:creationId xmlns:a16="http://schemas.microsoft.com/office/drawing/2014/main" id="{0883A832-BA99-4E4A-9E6D-8C73C7BD15FC}"/>
              </a:ext>
            </a:extLst>
          </p:cNvPr>
          <p:cNvSpPr txBox="1">
            <a:spLocks noChangeArrowheads="1"/>
          </p:cNvSpPr>
          <p:nvPr/>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6" name="Text Placeholder 18">
            <a:extLst>
              <a:ext uri="{FF2B5EF4-FFF2-40B4-BE49-F238E27FC236}">
                <a16:creationId xmlns:a16="http://schemas.microsoft.com/office/drawing/2014/main" id="{1F31E1DE-8964-9347-88E4-37996B19D8F6}"/>
              </a:ext>
            </a:extLst>
          </p:cNvPr>
          <p:cNvSpPr txBox="1">
            <a:spLocks/>
          </p:cNvSpPr>
          <p:nvPr/>
        </p:nvSpPr>
        <p:spPr>
          <a:xfrm>
            <a:off x="4152900" y="4813300"/>
            <a:ext cx="3886200" cy="727075"/>
          </a:xfrm>
          <a:prstGeom prst="rect">
            <a:avLst/>
          </a:prstGeom>
        </p:spPr>
        <p:txBody>
          <a:bodyPr/>
          <a:lstStyle>
            <a:lvl1pPr marL="6350" indent="0" algn="ctr"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b="1" dirty="0">
              <a:solidFill>
                <a:srgbClr val="86CCFF"/>
              </a:solidFill>
              <a:latin typeface="Lato" panose="020F0502020204030203" pitchFamily="34" charset="0"/>
              <a:ea typeface="Lato" panose="020F0502020204030203" pitchFamily="34" charset="0"/>
              <a:cs typeface="Lato" panose="020F0502020204030203" pitchFamily="34" charset="0"/>
            </a:endParaRPr>
          </a:p>
        </p:txBody>
      </p:sp>
      <p:sp>
        <p:nvSpPr>
          <p:cNvPr id="7" name="TextBox 25">
            <a:extLst>
              <a:ext uri="{FF2B5EF4-FFF2-40B4-BE49-F238E27FC236}">
                <a16:creationId xmlns:a16="http://schemas.microsoft.com/office/drawing/2014/main" id="{AFFA3F9C-26D3-C848-B1A0-76A43FE1CF93}"/>
              </a:ext>
            </a:extLst>
          </p:cNvPr>
          <p:cNvSpPr txBox="1">
            <a:spLocks noChangeArrowheads="1"/>
          </p:cNvSpPr>
          <p:nvPr/>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8" name="TextBox 26">
            <a:extLst>
              <a:ext uri="{FF2B5EF4-FFF2-40B4-BE49-F238E27FC236}">
                <a16:creationId xmlns:a16="http://schemas.microsoft.com/office/drawing/2014/main" id="{FAFE5A0F-55CA-D54A-B094-C8D238420BA6}"/>
              </a:ext>
            </a:extLst>
          </p:cNvPr>
          <p:cNvSpPr txBox="1">
            <a:spLocks noChangeArrowheads="1"/>
          </p:cNvSpPr>
          <p:nvPr/>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9" name="TextBox 27">
            <a:extLst>
              <a:ext uri="{FF2B5EF4-FFF2-40B4-BE49-F238E27FC236}">
                <a16:creationId xmlns:a16="http://schemas.microsoft.com/office/drawing/2014/main" id="{5B46E301-E24B-3343-935A-4AA0997ACAA9}"/>
              </a:ext>
            </a:extLst>
          </p:cNvPr>
          <p:cNvSpPr txBox="1">
            <a:spLocks noChangeArrowheads="1"/>
          </p:cNvSpPr>
          <p:nvPr/>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 name="TextBox 28">
            <a:extLst>
              <a:ext uri="{FF2B5EF4-FFF2-40B4-BE49-F238E27FC236}">
                <a16:creationId xmlns:a16="http://schemas.microsoft.com/office/drawing/2014/main" id="{4F0E41F6-C173-FB41-891F-7A31AE770ADC}"/>
              </a:ext>
            </a:extLst>
          </p:cNvPr>
          <p:cNvSpPr txBox="1">
            <a:spLocks noChangeArrowheads="1"/>
          </p:cNvSpPr>
          <p:nvPr/>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1" name="Text Placeholder 18">
            <a:extLst>
              <a:ext uri="{FF2B5EF4-FFF2-40B4-BE49-F238E27FC236}">
                <a16:creationId xmlns:a16="http://schemas.microsoft.com/office/drawing/2014/main" id="{55D0F27D-015E-0D4C-A315-040CC7987E2D}"/>
              </a:ext>
            </a:extLst>
          </p:cNvPr>
          <p:cNvSpPr txBox="1">
            <a:spLocks/>
          </p:cNvSpPr>
          <p:nvPr/>
        </p:nvSpPr>
        <p:spPr>
          <a:xfrm>
            <a:off x="4152900" y="4813300"/>
            <a:ext cx="3886200" cy="727075"/>
          </a:xfrm>
          <a:prstGeom prst="rect">
            <a:avLst/>
          </a:prstGeom>
        </p:spPr>
        <p:txBody>
          <a:bodyPr/>
          <a:lstStyle>
            <a:lvl1pPr marL="6350" indent="0" algn="ctr"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b="1" dirty="0">
              <a:solidFill>
                <a:srgbClr val="86CCFF"/>
              </a:solidFill>
              <a:latin typeface="Lato" panose="020F0502020204030203" pitchFamily="34" charset="0"/>
              <a:ea typeface="Lato" panose="020F0502020204030203" pitchFamily="34" charset="0"/>
              <a:cs typeface="Lato" panose="020F0502020204030203" pitchFamily="34" charset="0"/>
            </a:endParaRPr>
          </a:p>
        </p:txBody>
      </p:sp>
      <p:sp>
        <p:nvSpPr>
          <p:cNvPr id="12" name="TextBox 30">
            <a:extLst>
              <a:ext uri="{FF2B5EF4-FFF2-40B4-BE49-F238E27FC236}">
                <a16:creationId xmlns:a16="http://schemas.microsoft.com/office/drawing/2014/main" id="{E9D0C1B3-B53D-C444-8927-7728F67A716F}"/>
              </a:ext>
            </a:extLst>
          </p:cNvPr>
          <p:cNvSpPr txBox="1">
            <a:spLocks noChangeArrowheads="1"/>
          </p:cNvSpPr>
          <p:nvPr userDrawn="1"/>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3" name="TextBox 31">
            <a:extLst>
              <a:ext uri="{FF2B5EF4-FFF2-40B4-BE49-F238E27FC236}">
                <a16:creationId xmlns:a16="http://schemas.microsoft.com/office/drawing/2014/main" id="{12B02F8B-D15F-FB40-927A-B73FD44EA919}"/>
              </a:ext>
            </a:extLst>
          </p:cNvPr>
          <p:cNvSpPr txBox="1">
            <a:spLocks noChangeArrowheads="1"/>
          </p:cNvSpPr>
          <p:nvPr userDrawn="1"/>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4" name="TextBox 32">
            <a:extLst>
              <a:ext uri="{FF2B5EF4-FFF2-40B4-BE49-F238E27FC236}">
                <a16:creationId xmlns:a16="http://schemas.microsoft.com/office/drawing/2014/main" id="{AE51B61A-65CA-1B44-A160-665175728360}"/>
              </a:ext>
            </a:extLst>
          </p:cNvPr>
          <p:cNvSpPr txBox="1">
            <a:spLocks noChangeArrowheads="1"/>
          </p:cNvSpPr>
          <p:nvPr userDrawn="1"/>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5" name="TextBox 33">
            <a:extLst>
              <a:ext uri="{FF2B5EF4-FFF2-40B4-BE49-F238E27FC236}">
                <a16:creationId xmlns:a16="http://schemas.microsoft.com/office/drawing/2014/main" id="{662E9DD9-4405-1B4A-820C-DF4A1367D4C6}"/>
              </a:ext>
            </a:extLst>
          </p:cNvPr>
          <p:cNvSpPr txBox="1">
            <a:spLocks noChangeArrowheads="1"/>
          </p:cNvSpPr>
          <p:nvPr userDrawn="1"/>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6" name="Text Placeholder 18">
            <a:extLst>
              <a:ext uri="{FF2B5EF4-FFF2-40B4-BE49-F238E27FC236}">
                <a16:creationId xmlns:a16="http://schemas.microsoft.com/office/drawing/2014/main" id="{8283226D-1525-0244-946B-49C74915C85F}"/>
              </a:ext>
            </a:extLst>
          </p:cNvPr>
          <p:cNvSpPr txBox="1">
            <a:spLocks/>
          </p:cNvSpPr>
          <p:nvPr userDrawn="1"/>
        </p:nvSpPr>
        <p:spPr>
          <a:xfrm>
            <a:off x="4152900" y="4813300"/>
            <a:ext cx="3886200" cy="727075"/>
          </a:xfrm>
          <a:prstGeom prst="rect">
            <a:avLst/>
          </a:prstGeom>
        </p:spPr>
        <p:txBody>
          <a:bodyPr/>
          <a:lstStyle>
            <a:lvl1pPr marL="6350" indent="0" algn="ctr"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b="1" dirty="0">
              <a:solidFill>
                <a:srgbClr val="86CCFF"/>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499673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eparato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30855" y="2014996"/>
            <a:ext cx="10896600" cy="1979612"/>
          </a:xfrm>
        </p:spPr>
        <p:txBody>
          <a:bodyPr>
            <a:noAutofit/>
          </a:bodyPr>
          <a:lstStyle>
            <a:lvl1pPr indent="0">
              <a:lnSpc>
                <a:spcPts val="6000"/>
              </a:lnSpc>
              <a:defRPr sz="5400" cap="all" baseline="0">
                <a:solidFill>
                  <a:schemeClr val="bg1"/>
                </a:solidFill>
              </a:defRPr>
            </a:lvl1pPr>
          </a:lstStyle>
          <a:p>
            <a:r>
              <a:rPr lang="en-US" dirty="0"/>
              <a:t>Click TO ADD SECTION STARTER</a:t>
            </a:r>
            <a:endParaRPr lang="en-CA" dirty="0"/>
          </a:p>
        </p:txBody>
      </p:sp>
      <p:sp>
        <p:nvSpPr>
          <p:cNvPr id="2" name="Footer Placeholder 1">
            <a:extLst>
              <a:ext uri="{FF2B5EF4-FFF2-40B4-BE49-F238E27FC236}">
                <a16:creationId xmlns:a16="http://schemas.microsoft.com/office/drawing/2014/main" id="{3EF8DD6E-FDA7-3040-92FA-53650C2909E2}"/>
              </a:ext>
            </a:extLst>
          </p:cNvPr>
          <p:cNvSpPr>
            <a:spLocks noGrp="1"/>
          </p:cNvSpPr>
          <p:nvPr>
            <p:ph type="ftr" sz="quarter" idx="10"/>
          </p:nvPr>
        </p:nvSpPr>
        <p:spPr/>
        <p:txBody>
          <a:bodyPr/>
          <a:lstStyle/>
          <a:p>
            <a:fld id="{0DBAD59A-2AF2-4944-9114-771EC3482AA0}" type="slidenum">
              <a:rPr lang="en-US" smtClean="0"/>
              <a:pPr/>
              <a:t>‹#›</a:t>
            </a:fld>
            <a:endParaRPr lang="en-US" dirty="0">
              <a:solidFill>
                <a:schemeClr val="bg1"/>
              </a:solidFill>
            </a:endParaRPr>
          </a:p>
        </p:txBody>
      </p:sp>
      <p:grpSp>
        <p:nvGrpSpPr>
          <p:cNvPr id="5" name="Group 4">
            <a:extLst>
              <a:ext uri="{FF2B5EF4-FFF2-40B4-BE49-F238E27FC236}">
                <a16:creationId xmlns:a16="http://schemas.microsoft.com/office/drawing/2014/main" id="{0004DE61-79C2-9041-B35B-0E62FE6B8F74}"/>
              </a:ext>
            </a:extLst>
          </p:cNvPr>
          <p:cNvGrpSpPr/>
          <p:nvPr userDrawn="1"/>
        </p:nvGrpSpPr>
        <p:grpSpPr>
          <a:xfrm>
            <a:off x="650082" y="6011324"/>
            <a:ext cx="3882531" cy="405349"/>
            <a:chOff x="650082" y="6011324"/>
            <a:chExt cx="3882531" cy="405349"/>
          </a:xfrm>
        </p:grpSpPr>
        <p:pic>
          <p:nvPicPr>
            <p:cNvPr id="6" name="Picture 5" descr="Text&#10;&#10;Description automatically generated">
              <a:extLst>
                <a:ext uri="{FF2B5EF4-FFF2-40B4-BE49-F238E27FC236}">
                  <a16:creationId xmlns:a16="http://schemas.microsoft.com/office/drawing/2014/main" id="{D821E8AD-28E0-3844-A588-4E516B8C5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82" y="6011324"/>
              <a:ext cx="1338594" cy="405349"/>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9ADFFD07-964F-E84E-81DD-768C097FA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450" y="6030914"/>
              <a:ext cx="1821163" cy="341312"/>
            </a:xfrm>
            <a:prstGeom prst="rect">
              <a:avLst/>
            </a:prstGeom>
          </p:spPr>
        </p:pic>
      </p:grpSp>
    </p:spTree>
    <p:extLst>
      <p:ext uri="{BB962C8B-B14F-4D97-AF65-F5344CB8AC3E}">
        <p14:creationId xmlns:p14="http://schemas.microsoft.com/office/powerpoint/2010/main" val="3381767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mage">
    <p:spTree>
      <p:nvGrpSpPr>
        <p:cNvPr id="1" name=""/>
        <p:cNvGrpSpPr/>
        <p:nvPr/>
      </p:nvGrpSpPr>
      <p:grpSpPr>
        <a:xfrm>
          <a:off x="0" y="0"/>
          <a:ext cx="0" cy="0"/>
          <a:chOff x="0" y="0"/>
          <a:chExt cx="0" cy="0"/>
        </a:xfrm>
      </p:grpSpPr>
      <p:pic>
        <p:nvPicPr>
          <p:cNvPr id="7" name="Picture 21" descr="Background pattern&#10;&#10;Description automatically generated">
            <a:extLst>
              <a:ext uri="{FF2B5EF4-FFF2-40B4-BE49-F238E27FC236}">
                <a16:creationId xmlns:a16="http://schemas.microsoft.com/office/drawing/2014/main" id="{E4CF1227-C1B7-FC4A-BEE5-0AD65285A7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p:cNvSpPr>
            <a:spLocks noGrp="1"/>
          </p:cNvSpPr>
          <p:nvPr>
            <p:ph idx="1"/>
          </p:nvPr>
        </p:nvSpPr>
        <p:spPr bwMode="auto">
          <a:xfrm>
            <a:off x="647700" y="1691933"/>
            <a:ext cx="4620985" cy="4356786"/>
          </a:xfrm>
          <a:prstGeom prst="rect">
            <a:avLst/>
          </a:prstGeom>
          <a:noFill/>
          <a:ln>
            <a:noFill/>
          </a:ln>
        </p:spPr>
        <p:txBody>
          <a:bodyPr lIns="0" tIns="46800"/>
          <a:lstStyle/>
          <a:p>
            <a:pPr lvl="0"/>
            <a:r>
              <a:rPr lang="en-US" noProof="0"/>
              <a:t>Click to edit Master text styles</a:t>
            </a:r>
          </a:p>
          <a:p>
            <a:pPr lvl="1"/>
            <a:r>
              <a:rPr lang="en-US" noProof="0"/>
              <a:t>Second level</a:t>
            </a:r>
          </a:p>
          <a:p>
            <a:pPr lvl="2"/>
            <a:r>
              <a:rPr lang="en-US" noProof="0"/>
              <a:t>Third level</a:t>
            </a:r>
          </a:p>
        </p:txBody>
      </p:sp>
      <p:sp>
        <p:nvSpPr>
          <p:cNvPr id="5" name="Title 1"/>
          <p:cNvSpPr>
            <a:spLocks noGrp="1"/>
          </p:cNvSpPr>
          <p:nvPr>
            <p:ph type="title" hasCustomPrompt="1"/>
          </p:nvPr>
        </p:nvSpPr>
        <p:spPr>
          <a:xfrm>
            <a:off x="647700" y="639762"/>
            <a:ext cx="4620986" cy="927099"/>
          </a:xfrm>
          <a:prstGeom prst="rect">
            <a:avLst/>
          </a:prstGeom>
        </p:spPr>
        <p:txBody>
          <a:bodyPr/>
          <a:lstStyle/>
          <a:p>
            <a:r>
              <a:rPr lang="en-US" altLang="en-US" dirty="0"/>
              <a:t>CLICK To ADD title</a:t>
            </a:r>
            <a:endParaRPr lang="en-US" dirty="0"/>
          </a:p>
        </p:txBody>
      </p:sp>
      <p:sp>
        <p:nvSpPr>
          <p:cNvPr id="6" name="Picture Placeholder 5"/>
          <p:cNvSpPr>
            <a:spLocks noGrp="1"/>
          </p:cNvSpPr>
          <p:nvPr>
            <p:ph type="pic" sz="quarter" idx="19"/>
          </p:nvPr>
        </p:nvSpPr>
        <p:spPr>
          <a:xfrm>
            <a:off x="5475642" y="0"/>
            <a:ext cx="6259158" cy="6858000"/>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sp>
        <p:nvSpPr>
          <p:cNvPr id="2" name="Footer Placeholder 1">
            <a:extLst>
              <a:ext uri="{FF2B5EF4-FFF2-40B4-BE49-F238E27FC236}">
                <a16:creationId xmlns:a16="http://schemas.microsoft.com/office/drawing/2014/main" id="{73AA4732-1FAB-734A-BA3D-2408027B6164}"/>
              </a:ext>
            </a:extLst>
          </p:cNvPr>
          <p:cNvSpPr>
            <a:spLocks noGrp="1"/>
          </p:cNvSpPr>
          <p:nvPr>
            <p:ph type="ftr" sz="quarter" idx="20"/>
          </p:nvPr>
        </p:nvSpPr>
        <p:spPr/>
        <p:txBody>
          <a:bodyPr/>
          <a:lstStyle/>
          <a:p>
            <a:fld id="{0DBAD59A-2AF2-4944-9114-771EC3482AA0}" type="slidenum">
              <a:rPr lang="en-US" smtClean="0"/>
              <a:pPr/>
              <a:t>‹#›</a:t>
            </a:fld>
            <a:endParaRPr lang="en-US" dirty="0">
              <a:solidFill>
                <a:schemeClr val="bg1"/>
              </a:solidFill>
            </a:endParaRPr>
          </a:p>
        </p:txBody>
      </p:sp>
      <p:grpSp>
        <p:nvGrpSpPr>
          <p:cNvPr id="8" name="Group 7">
            <a:extLst>
              <a:ext uri="{FF2B5EF4-FFF2-40B4-BE49-F238E27FC236}">
                <a16:creationId xmlns:a16="http://schemas.microsoft.com/office/drawing/2014/main" id="{FAF07F0D-21FF-7B41-9C43-2D29523916A8}"/>
              </a:ext>
            </a:extLst>
          </p:cNvPr>
          <p:cNvGrpSpPr/>
          <p:nvPr userDrawn="1"/>
        </p:nvGrpSpPr>
        <p:grpSpPr>
          <a:xfrm>
            <a:off x="626810" y="6165056"/>
            <a:ext cx="2695380" cy="271464"/>
            <a:chOff x="886103" y="5564188"/>
            <a:chExt cx="3713878" cy="374041"/>
          </a:xfrm>
        </p:grpSpPr>
        <p:pic>
          <p:nvPicPr>
            <p:cNvPr id="9" name="Picture 8" descr="Text&#10;&#10;Description automatically generated">
              <a:extLst>
                <a:ext uri="{FF2B5EF4-FFF2-40B4-BE49-F238E27FC236}">
                  <a16:creationId xmlns:a16="http://schemas.microsoft.com/office/drawing/2014/main" id="{B10572CA-F389-F94D-A0E9-6B57FCFD2B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286" y="5585877"/>
              <a:ext cx="1768695" cy="331479"/>
            </a:xfrm>
            <a:prstGeom prst="rect">
              <a:avLst/>
            </a:prstGeom>
          </p:spPr>
        </p:pic>
        <p:pic>
          <p:nvPicPr>
            <p:cNvPr id="10" name="Picture 9" descr="A picture containing indoor, plant, flower&#10;&#10;Description automatically generated">
              <a:extLst>
                <a:ext uri="{FF2B5EF4-FFF2-40B4-BE49-F238E27FC236}">
                  <a16:creationId xmlns:a16="http://schemas.microsoft.com/office/drawing/2014/main" id="{66427C08-4E19-054D-B2D3-9BBF157338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6103" y="5564188"/>
              <a:ext cx="1308100" cy="374041"/>
            </a:xfrm>
            <a:prstGeom prst="rect">
              <a:avLst/>
            </a:prstGeom>
          </p:spPr>
        </p:pic>
      </p:grpSp>
    </p:spTree>
    <p:extLst>
      <p:ext uri="{BB962C8B-B14F-4D97-AF65-F5344CB8AC3E}">
        <p14:creationId xmlns:p14="http://schemas.microsoft.com/office/powerpoint/2010/main" val="269148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 3 images">
    <p:spTree>
      <p:nvGrpSpPr>
        <p:cNvPr id="1" name=""/>
        <p:cNvGrpSpPr/>
        <p:nvPr/>
      </p:nvGrpSpPr>
      <p:grpSpPr>
        <a:xfrm>
          <a:off x="0" y="0"/>
          <a:ext cx="0" cy="0"/>
          <a:chOff x="0" y="0"/>
          <a:chExt cx="0" cy="0"/>
        </a:xfrm>
      </p:grpSpPr>
      <p:pic>
        <p:nvPicPr>
          <p:cNvPr id="10" name="Picture 21" descr="Background pattern&#10;&#10;Description automatically generated">
            <a:extLst>
              <a:ext uri="{FF2B5EF4-FFF2-40B4-BE49-F238E27FC236}">
                <a16:creationId xmlns:a16="http://schemas.microsoft.com/office/drawing/2014/main" id="{34AC0466-9389-0D42-AC6F-4E56DB9238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hasCustomPrompt="1"/>
          </p:nvPr>
        </p:nvSpPr>
        <p:spPr>
          <a:xfrm>
            <a:off x="650875" y="639763"/>
            <a:ext cx="7297738" cy="957261"/>
          </a:xfrm>
          <a:prstGeom prst="rect">
            <a:avLst/>
          </a:prstGeom>
        </p:spPr>
        <p:txBody>
          <a:bodyPr/>
          <a:lstStyle/>
          <a:p>
            <a:r>
              <a:rPr lang="en-US" altLang="en-US" dirty="0"/>
              <a:t>CLICK TO ADD TITLE</a:t>
            </a:r>
            <a:endParaRPr lang="en-US" dirty="0"/>
          </a:p>
        </p:txBody>
      </p:sp>
      <p:sp>
        <p:nvSpPr>
          <p:cNvPr id="6" name="Text Placeholder 2"/>
          <p:cNvSpPr>
            <a:spLocks noGrp="1"/>
          </p:cNvSpPr>
          <p:nvPr>
            <p:ph idx="1"/>
          </p:nvPr>
        </p:nvSpPr>
        <p:spPr bwMode="auto">
          <a:xfrm>
            <a:off x="650875" y="1753824"/>
            <a:ext cx="4349222" cy="4269606"/>
          </a:xfrm>
          <a:prstGeom prst="rect">
            <a:avLst/>
          </a:prstGeom>
          <a:noFill/>
          <a:ln>
            <a:noFill/>
          </a:ln>
        </p:spPr>
        <p:txBody>
          <a:bodyPr lIns="0" tIns="46800"/>
          <a:lstStyle/>
          <a:p>
            <a:pPr lvl="0"/>
            <a:r>
              <a:rPr lang="en-US" noProof="0" dirty="0"/>
              <a:t>Click to edit Master text styles</a:t>
            </a:r>
          </a:p>
          <a:p>
            <a:pPr lvl="1"/>
            <a:r>
              <a:rPr lang="en-US" noProof="0" dirty="0"/>
              <a:t>Second level</a:t>
            </a:r>
          </a:p>
          <a:p>
            <a:pPr lvl="2"/>
            <a:r>
              <a:rPr lang="en-US" noProof="0" dirty="0"/>
              <a:t>Third level</a:t>
            </a:r>
          </a:p>
        </p:txBody>
      </p:sp>
      <p:sp>
        <p:nvSpPr>
          <p:cNvPr id="7" name="Picture Placeholder 5"/>
          <p:cNvSpPr>
            <a:spLocks noGrp="1"/>
          </p:cNvSpPr>
          <p:nvPr>
            <p:ph type="pic" sz="quarter" idx="18"/>
          </p:nvPr>
        </p:nvSpPr>
        <p:spPr>
          <a:xfrm>
            <a:off x="8142288" y="457200"/>
            <a:ext cx="3398837" cy="2402727"/>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sp>
        <p:nvSpPr>
          <p:cNvPr id="8" name="Picture Placeholder 5"/>
          <p:cNvSpPr>
            <a:spLocks noGrp="1"/>
          </p:cNvSpPr>
          <p:nvPr>
            <p:ph type="pic" sz="quarter" idx="19"/>
          </p:nvPr>
        </p:nvSpPr>
        <p:spPr>
          <a:xfrm>
            <a:off x="8416344" y="2987899"/>
            <a:ext cx="2917064" cy="3870101"/>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sp>
        <p:nvSpPr>
          <p:cNvPr id="9" name="Picture Placeholder 5"/>
          <p:cNvSpPr>
            <a:spLocks noGrp="1"/>
          </p:cNvSpPr>
          <p:nvPr>
            <p:ph type="pic" sz="quarter" idx="20"/>
          </p:nvPr>
        </p:nvSpPr>
        <p:spPr>
          <a:xfrm>
            <a:off x="5166860" y="1749953"/>
            <a:ext cx="2808666" cy="3540461"/>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sp>
        <p:nvSpPr>
          <p:cNvPr id="2" name="Footer Placeholder 1">
            <a:extLst>
              <a:ext uri="{FF2B5EF4-FFF2-40B4-BE49-F238E27FC236}">
                <a16:creationId xmlns:a16="http://schemas.microsoft.com/office/drawing/2014/main" id="{E2673B26-8B49-FB47-B9EE-7B93B21B7486}"/>
              </a:ext>
            </a:extLst>
          </p:cNvPr>
          <p:cNvSpPr>
            <a:spLocks noGrp="1"/>
          </p:cNvSpPr>
          <p:nvPr>
            <p:ph type="ftr" sz="quarter" idx="21"/>
          </p:nvPr>
        </p:nvSpPr>
        <p:spPr/>
        <p:txBody>
          <a:bodyPr/>
          <a:lstStyle/>
          <a:p>
            <a:fld id="{0DBAD59A-2AF2-4944-9114-771EC3482AA0}" type="slidenum">
              <a:rPr lang="en-US" smtClean="0"/>
              <a:pPr/>
              <a:t>‹#›</a:t>
            </a:fld>
            <a:endParaRPr lang="en-US" dirty="0">
              <a:solidFill>
                <a:schemeClr val="bg1"/>
              </a:solidFill>
            </a:endParaRPr>
          </a:p>
        </p:txBody>
      </p:sp>
      <p:grpSp>
        <p:nvGrpSpPr>
          <p:cNvPr id="11" name="Group 10">
            <a:extLst>
              <a:ext uri="{FF2B5EF4-FFF2-40B4-BE49-F238E27FC236}">
                <a16:creationId xmlns:a16="http://schemas.microsoft.com/office/drawing/2014/main" id="{DC25FAC6-A7D7-6E41-A913-174CFC2DFFD5}"/>
              </a:ext>
            </a:extLst>
          </p:cNvPr>
          <p:cNvGrpSpPr/>
          <p:nvPr userDrawn="1"/>
        </p:nvGrpSpPr>
        <p:grpSpPr>
          <a:xfrm>
            <a:off x="626810" y="6165056"/>
            <a:ext cx="2695380" cy="271464"/>
            <a:chOff x="886103" y="5564188"/>
            <a:chExt cx="3713878" cy="374041"/>
          </a:xfrm>
        </p:grpSpPr>
        <p:pic>
          <p:nvPicPr>
            <p:cNvPr id="12" name="Picture 11" descr="Text&#10;&#10;Description automatically generated">
              <a:extLst>
                <a:ext uri="{FF2B5EF4-FFF2-40B4-BE49-F238E27FC236}">
                  <a16:creationId xmlns:a16="http://schemas.microsoft.com/office/drawing/2014/main" id="{B432FEA8-95B6-B34B-9430-BD8EBE3C6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286" y="5585877"/>
              <a:ext cx="1768695" cy="331479"/>
            </a:xfrm>
            <a:prstGeom prst="rect">
              <a:avLst/>
            </a:prstGeom>
          </p:spPr>
        </p:pic>
        <p:pic>
          <p:nvPicPr>
            <p:cNvPr id="13" name="Picture 12" descr="A picture containing indoor, plant, flower&#10;&#10;Description automatically generated">
              <a:extLst>
                <a:ext uri="{FF2B5EF4-FFF2-40B4-BE49-F238E27FC236}">
                  <a16:creationId xmlns:a16="http://schemas.microsoft.com/office/drawing/2014/main" id="{442D1ADA-CFD7-9D4C-8224-098AA5EE67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6103" y="5564188"/>
              <a:ext cx="1308100" cy="374041"/>
            </a:xfrm>
            <a:prstGeom prst="rect">
              <a:avLst/>
            </a:prstGeom>
          </p:spPr>
        </p:pic>
      </p:grpSp>
    </p:spTree>
    <p:extLst>
      <p:ext uri="{BB962C8B-B14F-4D97-AF65-F5344CB8AC3E}">
        <p14:creationId xmlns:p14="http://schemas.microsoft.com/office/powerpoint/2010/main" val="2522090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21" descr="Background pattern&#10;&#10;Description automatically generated">
            <a:extLst>
              <a:ext uri="{FF2B5EF4-FFF2-40B4-BE49-F238E27FC236}">
                <a16:creationId xmlns:a16="http://schemas.microsoft.com/office/drawing/2014/main" id="{EEADA910-C82D-AC44-9E9D-3C21A7DDEC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648892" y="2281710"/>
            <a:ext cx="5304816" cy="368458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096000" y="2281710"/>
            <a:ext cx="5447108" cy="3684588"/>
          </a:xfrm>
          <a:prstGeom prst="rect">
            <a:avLst/>
          </a:prstGeom>
        </p:spPr>
        <p:txBody>
          <a:bodyPr/>
          <a:lstStyle>
            <a:lvl4pPr marL="1830388" indent="-792163">
              <a:buNone/>
              <a:tabLst/>
              <a:defRPr/>
            </a:lvl4pPr>
            <a:lvl5pPr marL="1830388" indent="-792163">
              <a:tabLst/>
              <a:defRPr/>
            </a:lvl5pPr>
          </a:lstStyle>
          <a:p>
            <a:pPr lvl="0"/>
            <a:r>
              <a:rPr lang="en-US" dirty="0"/>
              <a:t>Click to edit Master text styles</a:t>
            </a:r>
          </a:p>
          <a:p>
            <a:pPr lvl="1"/>
            <a:r>
              <a:rPr lang="en-US" dirty="0"/>
              <a:t>Second level</a:t>
            </a:r>
          </a:p>
          <a:p>
            <a:pPr lvl="2"/>
            <a:r>
              <a:rPr lang="en-US" dirty="0"/>
              <a:t>Third level</a:t>
            </a:r>
          </a:p>
        </p:txBody>
      </p:sp>
      <p:sp>
        <p:nvSpPr>
          <p:cNvPr id="10" name="Title Placeholder 1"/>
          <p:cNvSpPr>
            <a:spLocks noGrp="1"/>
          </p:cNvSpPr>
          <p:nvPr>
            <p:ph type="title" hasCustomPrompt="1"/>
          </p:nvPr>
        </p:nvSpPr>
        <p:spPr bwMode="auto">
          <a:xfrm>
            <a:off x="645160" y="639762"/>
            <a:ext cx="10886440" cy="927100"/>
          </a:xfrm>
          <a:prstGeom prst="rect">
            <a:avLst/>
          </a:prstGeom>
          <a:noFill/>
          <a:ln>
            <a:noFill/>
          </a:ln>
        </p:spPr>
        <p:txBody>
          <a:bodyPr/>
          <a:lstStyle>
            <a:lvl1pPr>
              <a:defRPr/>
            </a:lvl1pPr>
          </a:lstStyle>
          <a:p>
            <a:pPr lvl="0"/>
            <a:r>
              <a:rPr lang="en-US" altLang="en-US" dirty="0"/>
              <a:t>CLICK TO ADD title</a:t>
            </a:r>
            <a:endParaRPr lang="en-CA" altLang="en-US" dirty="0"/>
          </a:p>
        </p:txBody>
      </p:sp>
      <p:sp>
        <p:nvSpPr>
          <p:cNvPr id="11" name="Text Placeholder 2"/>
          <p:cNvSpPr>
            <a:spLocks noGrp="1"/>
          </p:cNvSpPr>
          <p:nvPr>
            <p:ph type="body" idx="1" hasCustomPrompt="1"/>
          </p:nvPr>
        </p:nvSpPr>
        <p:spPr>
          <a:xfrm>
            <a:off x="660399" y="1654935"/>
            <a:ext cx="5284180" cy="520255"/>
          </a:xfrm>
          <a:prstGeom prst="rect">
            <a:avLst/>
          </a:prstGeom>
        </p:spPr>
        <p:txBody>
          <a:bodyPr lIns="0" anchor="b"/>
          <a:lstStyle>
            <a:lvl1pPr marL="0" indent="0">
              <a:buNone/>
              <a:defRPr sz="1500" b="1" i="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2" name="Text Placeholder 2"/>
          <p:cNvSpPr>
            <a:spLocks noGrp="1"/>
          </p:cNvSpPr>
          <p:nvPr>
            <p:ph type="body" idx="13" hasCustomPrompt="1"/>
          </p:nvPr>
        </p:nvSpPr>
        <p:spPr>
          <a:xfrm>
            <a:off x="6096001" y="1654935"/>
            <a:ext cx="5435600" cy="520255"/>
          </a:xfrm>
          <a:prstGeom prst="rect">
            <a:avLst/>
          </a:prstGeom>
        </p:spPr>
        <p:txBody>
          <a:bodyPr lIns="0" anchor="b"/>
          <a:lstStyle>
            <a:lvl1pPr marL="0" indent="0">
              <a:buNone/>
              <a:defRPr sz="1500" b="1" i="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2" name="Footer Placeholder 1">
            <a:extLst>
              <a:ext uri="{FF2B5EF4-FFF2-40B4-BE49-F238E27FC236}">
                <a16:creationId xmlns:a16="http://schemas.microsoft.com/office/drawing/2014/main" id="{FC624B47-276E-8C4D-9771-746E95792434}"/>
              </a:ext>
            </a:extLst>
          </p:cNvPr>
          <p:cNvSpPr>
            <a:spLocks noGrp="1"/>
          </p:cNvSpPr>
          <p:nvPr>
            <p:ph type="ftr" sz="quarter" idx="14"/>
          </p:nvPr>
        </p:nvSpPr>
        <p:spPr/>
        <p:txBody>
          <a:bodyPr/>
          <a:lstStyle/>
          <a:p>
            <a:fld id="{0DBAD59A-2AF2-4944-9114-771EC3482AA0}" type="slidenum">
              <a:rPr lang="en-US" smtClean="0"/>
              <a:pPr/>
              <a:t>‹#›</a:t>
            </a:fld>
            <a:endParaRPr lang="en-US" dirty="0">
              <a:solidFill>
                <a:schemeClr val="bg1"/>
              </a:solidFill>
            </a:endParaRPr>
          </a:p>
        </p:txBody>
      </p:sp>
      <p:grpSp>
        <p:nvGrpSpPr>
          <p:cNvPr id="13" name="Group 12">
            <a:extLst>
              <a:ext uri="{FF2B5EF4-FFF2-40B4-BE49-F238E27FC236}">
                <a16:creationId xmlns:a16="http://schemas.microsoft.com/office/drawing/2014/main" id="{7E9B3975-1D7C-9D48-B107-6FEC4F0C4CDC}"/>
              </a:ext>
            </a:extLst>
          </p:cNvPr>
          <p:cNvGrpSpPr/>
          <p:nvPr userDrawn="1"/>
        </p:nvGrpSpPr>
        <p:grpSpPr>
          <a:xfrm>
            <a:off x="626810" y="6165056"/>
            <a:ext cx="2695380" cy="271464"/>
            <a:chOff x="886103" y="5564188"/>
            <a:chExt cx="3713878" cy="374041"/>
          </a:xfrm>
        </p:grpSpPr>
        <p:pic>
          <p:nvPicPr>
            <p:cNvPr id="15" name="Picture 14" descr="Text&#10;&#10;Description automatically generated">
              <a:extLst>
                <a:ext uri="{FF2B5EF4-FFF2-40B4-BE49-F238E27FC236}">
                  <a16:creationId xmlns:a16="http://schemas.microsoft.com/office/drawing/2014/main" id="{C380FA99-B29A-3341-88BB-38A75E79E5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286" y="5585877"/>
              <a:ext cx="1768695" cy="331479"/>
            </a:xfrm>
            <a:prstGeom prst="rect">
              <a:avLst/>
            </a:prstGeom>
          </p:spPr>
        </p:pic>
        <p:pic>
          <p:nvPicPr>
            <p:cNvPr id="16" name="Picture 15" descr="A picture containing indoor, plant, flower&#10;&#10;Description automatically generated">
              <a:extLst>
                <a:ext uri="{FF2B5EF4-FFF2-40B4-BE49-F238E27FC236}">
                  <a16:creationId xmlns:a16="http://schemas.microsoft.com/office/drawing/2014/main" id="{8B1C0B47-30E7-D049-9853-0A1CF1DFB3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6103" y="5564188"/>
              <a:ext cx="1308100" cy="374041"/>
            </a:xfrm>
            <a:prstGeom prst="rect">
              <a:avLst/>
            </a:prstGeom>
          </p:spPr>
        </p:pic>
      </p:grpSp>
    </p:spTree>
    <p:extLst>
      <p:ext uri="{BB962C8B-B14F-4D97-AF65-F5344CB8AC3E}">
        <p14:creationId xmlns:p14="http://schemas.microsoft.com/office/powerpoint/2010/main" val="1654566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Chart">
    <p:spTree>
      <p:nvGrpSpPr>
        <p:cNvPr id="1" name=""/>
        <p:cNvGrpSpPr/>
        <p:nvPr/>
      </p:nvGrpSpPr>
      <p:grpSpPr>
        <a:xfrm>
          <a:off x="0" y="0"/>
          <a:ext cx="0" cy="0"/>
          <a:chOff x="0" y="0"/>
          <a:chExt cx="0" cy="0"/>
        </a:xfrm>
      </p:grpSpPr>
      <p:pic>
        <p:nvPicPr>
          <p:cNvPr id="6" name="Picture 21" descr="Background pattern&#10;&#10;Description automatically generated">
            <a:extLst>
              <a:ext uri="{FF2B5EF4-FFF2-40B4-BE49-F238E27FC236}">
                <a16:creationId xmlns:a16="http://schemas.microsoft.com/office/drawing/2014/main" id="{44A91454-C896-7F48-B430-C2507EBDFB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34800" y="0"/>
            <a:ext cx="45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52462" y="660630"/>
            <a:ext cx="10887075" cy="927100"/>
          </a:xfrm>
        </p:spPr>
        <p:txBody>
          <a:bodyPr/>
          <a:lstStyle/>
          <a:p>
            <a:r>
              <a:rPr lang="en-US" dirty="0"/>
              <a:t>CLICK TO ADD TITLE</a:t>
            </a:r>
          </a:p>
        </p:txBody>
      </p:sp>
      <p:sp>
        <p:nvSpPr>
          <p:cNvPr id="5" name="Text Placeholder 2"/>
          <p:cNvSpPr>
            <a:spLocks noGrp="1"/>
          </p:cNvSpPr>
          <p:nvPr>
            <p:ph type="body" idx="1" hasCustomPrompt="1"/>
          </p:nvPr>
        </p:nvSpPr>
        <p:spPr>
          <a:xfrm>
            <a:off x="639763" y="1587803"/>
            <a:ext cx="5451846" cy="587387"/>
          </a:xfrm>
          <a:prstGeom prst="rect">
            <a:avLst/>
          </a:prstGeom>
        </p:spPr>
        <p:txBody>
          <a:bodyPr lIns="0" anchor="b"/>
          <a:lstStyle>
            <a:lvl1pPr marL="6350" indent="0">
              <a:buNone/>
              <a:tabLst/>
              <a:defRPr sz="1500" b="1" i="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7" name="Text Placeholder 6"/>
          <p:cNvSpPr>
            <a:spLocks noGrp="1"/>
          </p:cNvSpPr>
          <p:nvPr>
            <p:ph type="body" sz="quarter" idx="10"/>
          </p:nvPr>
        </p:nvSpPr>
        <p:spPr>
          <a:xfrm>
            <a:off x="636534" y="2249772"/>
            <a:ext cx="5451846" cy="3425389"/>
          </a:xfrm>
        </p:spPr>
        <p:txBody>
          <a:bodyPr/>
          <a:lstStyle/>
          <a:p>
            <a:pPr lvl="0"/>
            <a:r>
              <a:rPr lang="en-US"/>
              <a:t>Click to edit Master text styles</a:t>
            </a:r>
          </a:p>
          <a:p>
            <a:pPr lvl="1"/>
            <a:r>
              <a:rPr lang="en-US"/>
              <a:t>Second level</a:t>
            </a:r>
          </a:p>
          <a:p>
            <a:pPr lvl="2"/>
            <a:r>
              <a:rPr lang="en-US"/>
              <a:t>Third level</a:t>
            </a:r>
          </a:p>
        </p:txBody>
      </p:sp>
      <p:sp>
        <p:nvSpPr>
          <p:cNvPr id="8" name="Chart Placeholder 2"/>
          <p:cNvSpPr>
            <a:spLocks noGrp="1"/>
          </p:cNvSpPr>
          <p:nvPr>
            <p:ph type="chart" sz="quarter" idx="20"/>
          </p:nvPr>
        </p:nvSpPr>
        <p:spPr>
          <a:xfrm>
            <a:off x="6212602" y="2249772"/>
            <a:ext cx="5318998" cy="3425389"/>
          </a:xfrm>
        </p:spPr>
        <p:txBody>
          <a:bodyPr rtlCol="0">
            <a:normAutofit/>
          </a:bodyPr>
          <a:lstStyle>
            <a:lvl1pPr>
              <a:defRPr>
                <a:latin typeface="Arial" panose="020B0604020202020204" pitchFamily="34" charset="0"/>
                <a:cs typeface="Arial" panose="020B0604020202020204" pitchFamily="34" charset="0"/>
              </a:defRPr>
            </a:lvl1pPr>
          </a:lstStyle>
          <a:p>
            <a:pPr lvl="0"/>
            <a:r>
              <a:rPr lang="en-US" noProof="0"/>
              <a:t>Click icon to add chart</a:t>
            </a:r>
            <a:endParaRPr lang="en-GB" noProof="0"/>
          </a:p>
        </p:txBody>
      </p:sp>
      <p:sp>
        <p:nvSpPr>
          <p:cNvPr id="3" name="Footer Placeholder 2">
            <a:extLst>
              <a:ext uri="{FF2B5EF4-FFF2-40B4-BE49-F238E27FC236}">
                <a16:creationId xmlns:a16="http://schemas.microsoft.com/office/drawing/2014/main" id="{BBB41935-28F5-8144-B9C8-66DA85322DF7}"/>
              </a:ext>
            </a:extLst>
          </p:cNvPr>
          <p:cNvSpPr>
            <a:spLocks noGrp="1"/>
          </p:cNvSpPr>
          <p:nvPr>
            <p:ph type="ftr" sz="quarter" idx="21"/>
          </p:nvPr>
        </p:nvSpPr>
        <p:spPr/>
        <p:txBody>
          <a:bodyPr/>
          <a:lstStyle/>
          <a:p>
            <a:fld id="{0DBAD59A-2AF2-4944-9114-771EC3482AA0}" type="slidenum">
              <a:rPr lang="en-US" smtClean="0"/>
              <a:pPr/>
              <a:t>‹#›</a:t>
            </a:fld>
            <a:endParaRPr lang="en-US" dirty="0">
              <a:solidFill>
                <a:schemeClr val="bg1"/>
              </a:solidFill>
            </a:endParaRPr>
          </a:p>
        </p:txBody>
      </p:sp>
      <p:grpSp>
        <p:nvGrpSpPr>
          <p:cNvPr id="9" name="Group 8">
            <a:extLst>
              <a:ext uri="{FF2B5EF4-FFF2-40B4-BE49-F238E27FC236}">
                <a16:creationId xmlns:a16="http://schemas.microsoft.com/office/drawing/2014/main" id="{AA152759-C52C-454E-B265-36102D6E3976}"/>
              </a:ext>
            </a:extLst>
          </p:cNvPr>
          <p:cNvGrpSpPr/>
          <p:nvPr userDrawn="1"/>
        </p:nvGrpSpPr>
        <p:grpSpPr>
          <a:xfrm>
            <a:off x="626810" y="6165056"/>
            <a:ext cx="2695380" cy="271464"/>
            <a:chOff x="886103" y="5564188"/>
            <a:chExt cx="3713878" cy="374041"/>
          </a:xfrm>
        </p:grpSpPr>
        <p:pic>
          <p:nvPicPr>
            <p:cNvPr id="10" name="Picture 9" descr="Text&#10;&#10;Description automatically generated">
              <a:extLst>
                <a:ext uri="{FF2B5EF4-FFF2-40B4-BE49-F238E27FC236}">
                  <a16:creationId xmlns:a16="http://schemas.microsoft.com/office/drawing/2014/main" id="{E30C57D0-429E-7045-BA60-7034572EB5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286" y="5585877"/>
              <a:ext cx="1768695" cy="331479"/>
            </a:xfrm>
            <a:prstGeom prst="rect">
              <a:avLst/>
            </a:prstGeom>
          </p:spPr>
        </p:pic>
        <p:pic>
          <p:nvPicPr>
            <p:cNvPr id="11" name="Picture 10" descr="A picture containing indoor, plant, flower&#10;&#10;Description automatically generated">
              <a:extLst>
                <a:ext uri="{FF2B5EF4-FFF2-40B4-BE49-F238E27FC236}">
                  <a16:creationId xmlns:a16="http://schemas.microsoft.com/office/drawing/2014/main" id="{1CC854AC-A3C0-BD44-94BF-FA0805F5FE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6103" y="5564188"/>
              <a:ext cx="1308100" cy="374041"/>
            </a:xfrm>
            <a:prstGeom prst="rect">
              <a:avLst/>
            </a:prstGeom>
          </p:spPr>
        </p:pic>
      </p:grpSp>
    </p:spTree>
    <p:extLst>
      <p:ext uri="{BB962C8B-B14F-4D97-AF65-F5344CB8AC3E}">
        <p14:creationId xmlns:p14="http://schemas.microsoft.com/office/powerpoint/2010/main" val="4083888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Layout_Black">
    <p:bg>
      <p:bgPr>
        <a:solidFill>
          <a:srgbClr val="0D0D0D"/>
        </a:solidFill>
        <a:effectLst/>
      </p:bgPr>
    </p:bg>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99974FCF-97E3-7C4A-BE25-CF5888790B71}"/>
              </a:ext>
            </a:extLst>
          </p:cNvPr>
          <p:cNvSpPr txBox="1">
            <a:spLocks noChangeArrowheads="1"/>
          </p:cNvSpPr>
          <p:nvPr userDrawn="1"/>
        </p:nvSpPr>
        <p:spPr bwMode="auto">
          <a:xfrm>
            <a:off x="5695950" y="2833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 name="TextBox 20">
            <a:extLst>
              <a:ext uri="{FF2B5EF4-FFF2-40B4-BE49-F238E27FC236}">
                <a16:creationId xmlns:a16="http://schemas.microsoft.com/office/drawing/2014/main" id="{E5D5D409-4CAF-EC4C-8129-E320AA0D90DB}"/>
              </a:ext>
            </a:extLst>
          </p:cNvPr>
          <p:cNvSpPr txBox="1">
            <a:spLocks noChangeArrowheads="1"/>
          </p:cNvSpPr>
          <p:nvPr userDrawn="1"/>
        </p:nvSpPr>
        <p:spPr bwMode="auto">
          <a:xfrm>
            <a:off x="5026025" y="26781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 name="TextBox 21">
            <a:extLst>
              <a:ext uri="{FF2B5EF4-FFF2-40B4-BE49-F238E27FC236}">
                <a16:creationId xmlns:a16="http://schemas.microsoft.com/office/drawing/2014/main" id="{49A1AE13-F455-814C-8C89-773AB523CB05}"/>
              </a:ext>
            </a:extLst>
          </p:cNvPr>
          <p:cNvSpPr txBox="1">
            <a:spLocks noChangeArrowheads="1"/>
          </p:cNvSpPr>
          <p:nvPr userDrawn="1"/>
        </p:nvSpPr>
        <p:spPr bwMode="auto">
          <a:xfrm>
            <a:off x="6846888" y="48355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8" name="TextBox 23">
            <a:extLst>
              <a:ext uri="{FF2B5EF4-FFF2-40B4-BE49-F238E27FC236}">
                <a16:creationId xmlns:a16="http://schemas.microsoft.com/office/drawing/2014/main" id="{AD18AA74-EDF1-8E42-BCA1-DE2E78E2A2E2}"/>
              </a:ext>
            </a:extLst>
          </p:cNvPr>
          <p:cNvSpPr txBox="1">
            <a:spLocks noChangeArrowheads="1"/>
          </p:cNvSpPr>
          <p:nvPr userDrawn="1"/>
        </p:nvSpPr>
        <p:spPr bwMode="auto">
          <a:xfrm>
            <a:off x="5981700" y="54752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 name="Text Placeholder 2"/>
          <p:cNvSpPr>
            <a:spLocks noGrp="1"/>
          </p:cNvSpPr>
          <p:nvPr>
            <p:ph type="body" sz="quarter" idx="10" hasCustomPrompt="1"/>
          </p:nvPr>
        </p:nvSpPr>
        <p:spPr>
          <a:xfrm>
            <a:off x="1802612" y="2139351"/>
            <a:ext cx="8631935" cy="2958307"/>
          </a:xfrm>
        </p:spPr>
        <p:txBody>
          <a:bodyPr anchor="ctr"/>
          <a:lstStyle>
            <a:lvl1pPr marL="6350" indent="-6350" algn="ctr">
              <a:lnSpc>
                <a:spcPct val="100000"/>
              </a:lnSpc>
              <a:spcBef>
                <a:spcPts val="0"/>
              </a:spcBef>
              <a:buNone/>
              <a:tabLst/>
              <a:defRPr lang="en-CA" sz="3200" kern="12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en-US" dirty="0"/>
              <a:t>Click to add quote.</a:t>
            </a:r>
          </a:p>
        </p:txBody>
      </p:sp>
      <p:sp>
        <p:nvSpPr>
          <p:cNvPr id="23" name="Text Placeholder 18"/>
          <p:cNvSpPr>
            <a:spLocks noGrp="1"/>
          </p:cNvSpPr>
          <p:nvPr>
            <p:ph type="body" sz="quarter" idx="11" hasCustomPrompt="1"/>
          </p:nvPr>
        </p:nvSpPr>
        <p:spPr>
          <a:xfrm>
            <a:off x="1791579" y="5184371"/>
            <a:ext cx="8642968" cy="726314"/>
          </a:xfrm>
        </p:spPr>
        <p:txBody>
          <a:bodyPr/>
          <a:lstStyle>
            <a:lvl1pPr marL="6350" indent="0" algn="ctr">
              <a:lnSpc>
                <a:spcPct val="100000"/>
              </a:lnSpc>
              <a:spcBef>
                <a:spcPts val="0"/>
              </a:spcBef>
              <a:buNone/>
              <a:tabLst/>
              <a:defRPr lang="en-US" sz="1600" kern="1200" dirty="0">
                <a:solidFill>
                  <a:srgbClr val="FFFFFF"/>
                </a:solidFill>
                <a:latin typeface="Lato" panose="020F0502020204030203" pitchFamily="34" charset="0"/>
                <a:ea typeface="ＭＳ Ｐゴシック" panose="020B0600070205080204" pitchFamily="34" charset="-128"/>
                <a:cs typeface="+mn-cs"/>
              </a:defRPr>
            </a:lvl1pPr>
          </a:lstStyle>
          <a:p>
            <a:pPr lvl="0"/>
            <a:r>
              <a:rPr lang="en-US" dirty="0"/>
              <a:t>CLICK TO ADD NAME</a:t>
            </a:r>
          </a:p>
        </p:txBody>
      </p:sp>
      <p:sp>
        <p:nvSpPr>
          <p:cNvPr id="2" name="Footer Placeholder 1">
            <a:extLst>
              <a:ext uri="{FF2B5EF4-FFF2-40B4-BE49-F238E27FC236}">
                <a16:creationId xmlns:a16="http://schemas.microsoft.com/office/drawing/2014/main" id="{253D73FB-07F6-7349-924C-5BDE86270A84}"/>
              </a:ext>
            </a:extLst>
          </p:cNvPr>
          <p:cNvSpPr>
            <a:spLocks noGrp="1"/>
          </p:cNvSpPr>
          <p:nvPr>
            <p:ph type="ftr" sz="quarter" idx="12"/>
          </p:nvPr>
        </p:nvSpPr>
        <p:spPr/>
        <p:txBody>
          <a:bodyPr/>
          <a:lstStyle/>
          <a:p>
            <a:fld id="{0DBAD59A-2AF2-4944-9114-771EC3482AA0}" type="slidenum">
              <a:rPr lang="en-US" smtClean="0"/>
              <a:pPr/>
              <a:t>‹#›</a:t>
            </a:fld>
            <a:endParaRPr lang="en-US" dirty="0">
              <a:solidFill>
                <a:schemeClr val="bg1"/>
              </a:solidFill>
            </a:endParaRPr>
          </a:p>
        </p:txBody>
      </p:sp>
      <p:pic>
        <p:nvPicPr>
          <p:cNvPr id="10" name="Picture 12">
            <a:extLst>
              <a:ext uri="{FF2B5EF4-FFF2-40B4-BE49-F238E27FC236}">
                <a16:creationId xmlns:a16="http://schemas.microsoft.com/office/drawing/2014/main" id="{76604987-6677-2F49-8BE3-BA4B8556E641}"/>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10426"/>
                    </a14:imgEffect>
                    <a14:imgEffect>
                      <a14:saturation sat="400000"/>
                    </a14:imgEffect>
                    <a14:imgEffect>
                      <a14:brightnessContrast bright="-22000" contrast="-4000"/>
                    </a14:imgEffect>
                  </a14:imgLayer>
                </a14:imgProps>
              </a:ext>
              <a:ext uri="{28A0092B-C50C-407E-A947-70E740481C1C}">
                <a14:useLocalDpi xmlns:a14="http://schemas.microsoft.com/office/drawing/2010/main" val="0"/>
              </a:ext>
            </a:extLst>
          </a:blip>
          <a:srcRect/>
          <a:stretch/>
        </p:blipFill>
        <p:spPr bwMode="auto">
          <a:xfrm>
            <a:off x="5255003" y="781050"/>
            <a:ext cx="1681994"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90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Layout_Light">
    <p:bg>
      <p:bgPr>
        <a:solidFill>
          <a:srgbClr val="F7F4F2"/>
        </a:solidFill>
        <a:effectLst/>
      </p:bgPr>
    </p:bg>
    <p:spTree>
      <p:nvGrpSpPr>
        <p:cNvPr id="1" name=""/>
        <p:cNvGrpSpPr/>
        <p:nvPr/>
      </p:nvGrpSpPr>
      <p:grpSpPr>
        <a:xfrm>
          <a:off x="0" y="0"/>
          <a:ext cx="0" cy="0"/>
          <a:chOff x="0" y="0"/>
          <a:chExt cx="0" cy="0"/>
        </a:xfrm>
      </p:grpSpPr>
      <p:sp>
        <p:nvSpPr>
          <p:cNvPr id="4" name="Text Placeholder 18"/>
          <p:cNvSpPr>
            <a:spLocks noGrp="1"/>
          </p:cNvSpPr>
          <p:nvPr>
            <p:ph type="body" sz="quarter" idx="11" hasCustomPrompt="1"/>
          </p:nvPr>
        </p:nvSpPr>
        <p:spPr>
          <a:xfrm>
            <a:off x="1955012" y="5351657"/>
            <a:ext cx="8642968" cy="602451"/>
          </a:xfrm>
        </p:spPr>
        <p:txBody>
          <a:bodyPr/>
          <a:lstStyle>
            <a:lvl1pPr marL="6350" indent="0" algn="ctr">
              <a:lnSpc>
                <a:spcPct val="100000"/>
              </a:lnSpc>
              <a:spcBef>
                <a:spcPts val="0"/>
              </a:spcBef>
              <a:buNone/>
              <a:tabLst/>
              <a:defRPr lang="en-US" sz="1600" kern="1200" dirty="0">
                <a:solidFill>
                  <a:schemeClr val="tx1"/>
                </a:solidFill>
                <a:latin typeface="Lato" panose="020F0502020204030203" pitchFamily="34" charset="0"/>
                <a:ea typeface="ＭＳ Ｐゴシック" panose="020B0600070205080204" pitchFamily="34" charset="-128"/>
                <a:cs typeface="+mn-cs"/>
              </a:defRPr>
            </a:lvl1pPr>
          </a:lstStyle>
          <a:p>
            <a:pPr lvl="0"/>
            <a:r>
              <a:rPr lang="en-US" dirty="0"/>
              <a:t>CLICK TO ADD NAME</a:t>
            </a:r>
          </a:p>
        </p:txBody>
      </p:sp>
      <p:sp>
        <p:nvSpPr>
          <p:cNvPr id="5" name="Text Placeholder 2"/>
          <p:cNvSpPr>
            <a:spLocks noGrp="1"/>
          </p:cNvSpPr>
          <p:nvPr>
            <p:ph type="body" sz="quarter" idx="10" hasCustomPrompt="1"/>
          </p:nvPr>
        </p:nvSpPr>
        <p:spPr>
          <a:xfrm>
            <a:off x="1955012" y="2282221"/>
            <a:ext cx="8631935" cy="2967837"/>
          </a:xfrm>
        </p:spPr>
        <p:txBody>
          <a:bodyPr anchor="ctr"/>
          <a:lstStyle>
            <a:lvl1pPr marL="6350" indent="-6350" algn="ctr">
              <a:lnSpc>
                <a:spcPct val="100000"/>
              </a:lnSpc>
              <a:spcBef>
                <a:spcPts val="0"/>
              </a:spcBef>
              <a:buNone/>
              <a:tabLst/>
              <a:defRPr lang="en-CA" sz="3200" kern="1200" baseline="0" dirty="0" smtClean="0">
                <a:solidFill>
                  <a:srgbClr val="0F2D52"/>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en-US" dirty="0"/>
              <a:t>Click to add quote.</a:t>
            </a:r>
          </a:p>
        </p:txBody>
      </p:sp>
      <p:sp>
        <p:nvSpPr>
          <p:cNvPr id="2" name="Footer Placeholder 1">
            <a:extLst>
              <a:ext uri="{FF2B5EF4-FFF2-40B4-BE49-F238E27FC236}">
                <a16:creationId xmlns:a16="http://schemas.microsoft.com/office/drawing/2014/main" id="{8E3F8B71-B38D-B74A-8277-19FFC7267A1A}"/>
              </a:ext>
            </a:extLst>
          </p:cNvPr>
          <p:cNvSpPr>
            <a:spLocks noGrp="1"/>
          </p:cNvSpPr>
          <p:nvPr>
            <p:ph type="ftr" sz="quarter" idx="12"/>
          </p:nvPr>
        </p:nvSpPr>
        <p:spPr/>
        <p:txBody>
          <a:bodyPr/>
          <a:lstStyle>
            <a:lvl1pPr>
              <a:defRPr>
                <a:solidFill>
                  <a:schemeClr val="bg1">
                    <a:lumMod val="50000"/>
                  </a:schemeClr>
                </a:solidFill>
              </a:defRPr>
            </a:lvl1pPr>
          </a:lstStyle>
          <a:p>
            <a:fld id="{0DBAD59A-2AF2-4944-9114-771EC3482AA0}" type="slidenum">
              <a:rPr lang="en-US" smtClean="0"/>
              <a:pPr/>
              <a:t>‹#›</a:t>
            </a:fld>
            <a:endParaRPr lang="en-US" dirty="0">
              <a:solidFill>
                <a:schemeClr val="bg1">
                  <a:lumMod val="50000"/>
                </a:schemeClr>
              </a:solidFill>
            </a:endParaRPr>
          </a:p>
        </p:txBody>
      </p:sp>
      <p:pic>
        <p:nvPicPr>
          <p:cNvPr id="7" name="Picture 12">
            <a:extLst>
              <a:ext uri="{FF2B5EF4-FFF2-40B4-BE49-F238E27FC236}">
                <a16:creationId xmlns:a16="http://schemas.microsoft.com/office/drawing/2014/main" id="{DDBED854-B171-BE4A-B0C1-2DB34D8698E7}"/>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10426"/>
                    </a14:imgEffect>
                    <a14:imgEffect>
                      <a14:saturation sat="400000"/>
                    </a14:imgEffect>
                    <a14:imgEffect>
                      <a14:brightnessContrast bright="-22000" contrast="-4000"/>
                    </a14:imgEffect>
                  </a14:imgLayer>
                </a14:imgProps>
              </a:ext>
              <a:ext uri="{28A0092B-C50C-407E-A947-70E740481C1C}">
                <a14:useLocalDpi xmlns:a14="http://schemas.microsoft.com/office/drawing/2010/main" val="0"/>
              </a:ext>
            </a:extLst>
          </a:blip>
          <a:srcRect/>
          <a:stretch/>
        </p:blipFill>
        <p:spPr bwMode="auto">
          <a:xfrm>
            <a:off x="5255003" y="781050"/>
            <a:ext cx="1681994"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961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7" name="Title Placeholder 1">
            <a:extLst>
              <a:ext uri="{FF2B5EF4-FFF2-40B4-BE49-F238E27FC236}">
                <a16:creationId xmlns:a16="http://schemas.microsoft.com/office/drawing/2014/main" id="{E518BFFB-2091-D145-B940-AB241BDA703A}"/>
              </a:ext>
            </a:extLst>
          </p:cNvPr>
          <p:cNvSpPr>
            <a:spLocks noGrp="1"/>
          </p:cNvSpPr>
          <p:nvPr>
            <p:ph type="title"/>
          </p:nvPr>
        </p:nvSpPr>
        <p:spPr bwMode="auto">
          <a:xfrm>
            <a:off x="644525" y="639763"/>
            <a:ext cx="10887075" cy="927100"/>
          </a:xfrm>
          <a:prstGeom prst="rect">
            <a:avLst/>
          </a:prstGeom>
          <a:noFill/>
          <a:ln>
            <a:noFill/>
          </a:ln>
        </p:spPr>
        <p:txBody>
          <a:bodyPr vert="horz" wrap="square" lIns="0" tIns="0" rIns="91440" bIns="91440" numCol="1" anchor="t" anchorCtr="0" compatLnSpc="1">
            <a:prstTxWarp prst="textNoShape">
              <a:avLst/>
            </a:prstTxWarp>
          </a:bodyPr>
          <a:lstStyle/>
          <a:p>
            <a:pPr lvl="0"/>
            <a:r>
              <a:rPr lang="en-US" altLang="en-US" dirty="0"/>
              <a:t>Click to add title</a:t>
            </a:r>
            <a:endParaRPr lang="en-CA" altLang="en-US" dirty="0"/>
          </a:p>
        </p:txBody>
      </p:sp>
      <p:sp>
        <p:nvSpPr>
          <p:cNvPr id="1029" name="TextBox 1">
            <a:extLst>
              <a:ext uri="{FF2B5EF4-FFF2-40B4-BE49-F238E27FC236}">
                <a16:creationId xmlns:a16="http://schemas.microsoft.com/office/drawing/2014/main" id="{6B323560-5318-8E4F-A1F6-B154F7E6E180}"/>
              </a:ext>
            </a:extLst>
          </p:cNvPr>
          <p:cNvSpPr txBox="1">
            <a:spLocks noChangeArrowheads="1"/>
          </p:cNvSpPr>
          <p:nvPr/>
        </p:nvSpPr>
        <p:spPr bwMode="auto">
          <a:xfrm>
            <a:off x="1303338" y="31321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0" name="TextBox 2">
            <a:extLst>
              <a:ext uri="{FF2B5EF4-FFF2-40B4-BE49-F238E27FC236}">
                <a16:creationId xmlns:a16="http://schemas.microsoft.com/office/drawing/2014/main" id="{85F8B30D-3156-D94A-8812-1B131ABCF9A3}"/>
              </a:ext>
            </a:extLst>
          </p:cNvPr>
          <p:cNvSpPr txBox="1">
            <a:spLocks noChangeArrowheads="1"/>
          </p:cNvSpPr>
          <p:nvPr/>
        </p:nvSpPr>
        <p:spPr bwMode="auto">
          <a:xfrm>
            <a:off x="3814763" y="8286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1" name="TextBox 3">
            <a:extLst>
              <a:ext uri="{FF2B5EF4-FFF2-40B4-BE49-F238E27FC236}">
                <a16:creationId xmlns:a16="http://schemas.microsoft.com/office/drawing/2014/main" id="{4F408272-CD5D-D14A-904B-F58C1D109DEA}"/>
              </a:ext>
            </a:extLst>
          </p:cNvPr>
          <p:cNvSpPr txBox="1">
            <a:spLocks noChangeArrowheads="1"/>
          </p:cNvSpPr>
          <p:nvPr/>
        </p:nvSpPr>
        <p:spPr bwMode="auto">
          <a:xfrm>
            <a:off x="3657600" y="8810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2" name="TextBox 4">
            <a:extLst>
              <a:ext uri="{FF2B5EF4-FFF2-40B4-BE49-F238E27FC236}">
                <a16:creationId xmlns:a16="http://schemas.microsoft.com/office/drawing/2014/main" id="{583BDD82-C2E7-B840-B858-F855250DE4C6}"/>
              </a:ext>
            </a:extLst>
          </p:cNvPr>
          <p:cNvSpPr txBox="1">
            <a:spLocks noChangeArrowheads="1"/>
          </p:cNvSpPr>
          <p:nvPr/>
        </p:nvSpPr>
        <p:spPr bwMode="auto">
          <a:xfrm>
            <a:off x="2405063" y="300355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3" name="TextBox 5">
            <a:extLst>
              <a:ext uri="{FF2B5EF4-FFF2-40B4-BE49-F238E27FC236}">
                <a16:creationId xmlns:a16="http://schemas.microsoft.com/office/drawing/2014/main" id="{1EE82D78-9F02-4B49-BDF7-C9FBFD55C43D}"/>
              </a:ext>
            </a:extLst>
          </p:cNvPr>
          <p:cNvSpPr txBox="1">
            <a:spLocks noChangeArrowheads="1"/>
          </p:cNvSpPr>
          <p:nvPr/>
        </p:nvSpPr>
        <p:spPr bwMode="auto">
          <a:xfrm>
            <a:off x="12131675" y="2676525"/>
            <a:ext cx="441325" cy="411163"/>
          </a:xfrm>
          <a:prstGeom prst="rect">
            <a:avLst/>
          </a:prstGeom>
          <a:no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4" name="TextBox 10">
            <a:extLst>
              <a:ext uri="{FF2B5EF4-FFF2-40B4-BE49-F238E27FC236}">
                <a16:creationId xmlns:a16="http://schemas.microsoft.com/office/drawing/2014/main" id="{F6E3EF24-1EED-EF40-BBA8-46D18842B0E3}"/>
              </a:ext>
            </a:extLst>
          </p:cNvPr>
          <p:cNvSpPr txBox="1">
            <a:spLocks noChangeArrowheads="1"/>
          </p:cNvSpPr>
          <p:nvPr/>
        </p:nvSpPr>
        <p:spPr bwMode="auto">
          <a:xfrm>
            <a:off x="1303338" y="31321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5" name="TextBox 11">
            <a:extLst>
              <a:ext uri="{FF2B5EF4-FFF2-40B4-BE49-F238E27FC236}">
                <a16:creationId xmlns:a16="http://schemas.microsoft.com/office/drawing/2014/main" id="{51FF5252-D8D5-4E47-8403-5FEEE6F25E5E}"/>
              </a:ext>
            </a:extLst>
          </p:cNvPr>
          <p:cNvSpPr txBox="1">
            <a:spLocks noChangeArrowheads="1"/>
          </p:cNvSpPr>
          <p:nvPr/>
        </p:nvSpPr>
        <p:spPr bwMode="auto">
          <a:xfrm>
            <a:off x="3814763" y="8286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6" name="TextBox 12">
            <a:extLst>
              <a:ext uri="{FF2B5EF4-FFF2-40B4-BE49-F238E27FC236}">
                <a16:creationId xmlns:a16="http://schemas.microsoft.com/office/drawing/2014/main" id="{7A47EEFD-FB88-E648-B651-FFB4DC542B9D}"/>
              </a:ext>
            </a:extLst>
          </p:cNvPr>
          <p:cNvSpPr txBox="1">
            <a:spLocks noChangeArrowheads="1"/>
          </p:cNvSpPr>
          <p:nvPr/>
        </p:nvSpPr>
        <p:spPr bwMode="auto">
          <a:xfrm>
            <a:off x="3657600" y="8810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7" name="TextBox 13">
            <a:extLst>
              <a:ext uri="{FF2B5EF4-FFF2-40B4-BE49-F238E27FC236}">
                <a16:creationId xmlns:a16="http://schemas.microsoft.com/office/drawing/2014/main" id="{F21BE87C-9983-4B4D-B28B-63D0DEE0563D}"/>
              </a:ext>
            </a:extLst>
          </p:cNvPr>
          <p:cNvSpPr txBox="1">
            <a:spLocks noChangeArrowheads="1"/>
          </p:cNvSpPr>
          <p:nvPr/>
        </p:nvSpPr>
        <p:spPr bwMode="auto">
          <a:xfrm>
            <a:off x="2405063" y="300355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8" name="TextBox 14">
            <a:extLst>
              <a:ext uri="{FF2B5EF4-FFF2-40B4-BE49-F238E27FC236}">
                <a16:creationId xmlns:a16="http://schemas.microsoft.com/office/drawing/2014/main" id="{917D41F6-CBA8-2C46-94BD-C4ED62B5A2DC}"/>
              </a:ext>
            </a:extLst>
          </p:cNvPr>
          <p:cNvSpPr txBox="1">
            <a:spLocks noChangeArrowheads="1"/>
          </p:cNvSpPr>
          <p:nvPr/>
        </p:nvSpPr>
        <p:spPr bwMode="auto">
          <a:xfrm>
            <a:off x="12131675" y="2676525"/>
            <a:ext cx="441325" cy="411163"/>
          </a:xfrm>
          <a:prstGeom prst="rect">
            <a:avLst/>
          </a:prstGeom>
          <a:no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9" name="TextBox 15">
            <a:extLst>
              <a:ext uri="{FF2B5EF4-FFF2-40B4-BE49-F238E27FC236}">
                <a16:creationId xmlns:a16="http://schemas.microsoft.com/office/drawing/2014/main" id="{E35F4684-EAF2-A047-AAD3-FD0478B2E39E}"/>
              </a:ext>
            </a:extLst>
          </p:cNvPr>
          <p:cNvSpPr txBox="1">
            <a:spLocks noChangeArrowheads="1"/>
          </p:cNvSpPr>
          <p:nvPr userDrawn="1"/>
        </p:nvSpPr>
        <p:spPr bwMode="auto">
          <a:xfrm>
            <a:off x="1303338" y="31321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40" name="TextBox 16">
            <a:extLst>
              <a:ext uri="{FF2B5EF4-FFF2-40B4-BE49-F238E27FC236}">
                <a16:creationId xmlns:a16="http://schemas.microsoft.com/office/drawing/2014/main" id="{A280D603-675A-3445-8417-2ADC348D0AE0}"/>
              </a:ext>
            </a:extLst>
          </p:cNvPr>
          <p:cNvSpPr txBox="1">
            <a:spLocks noChangeArrowheads="1"/>
          </p:cNvSpPr>
          <p:nvPr userDrawn="1"/>
        </p:nvSpPr>
        <p:spPr bwMode="auto">
          <a:xfrm>
            <a:off x="3814763" y="8286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41" name="TextBox 17">
            <a:extLst>
              <a:ext uri="{FF2B5EF4-FFF2-40B4-BE49-F238E27FC236}">
                <a16:creationId xmlns:a16="http://schemas.microsoft.com/office/drawing/2014/main" id="{DD139D19-EE29-6147-8219-2381A5D4AC69}"/>
              </a:ext>
            </a:extLst>
          </p:cNvPr>
          <p:cNvSpPr txBox="1">
            <a:spLocks noChangeArrowheads="1"/>
          </p:cNvSpPr>
          <p:nvPr userDrawn="1"/>
        </p:nvSpPr>
        <p:spPr bwMode="auto">
          <a:xfrm>
            <a:off x="3657600" y="8810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42" name="TextBox 18">
            <a:extLst>
              <a:ext uri="{FF2B5EF4-FFF2-40B4-BE49-F238E27FC236}">
                <a16:creationId xmlns:a16="http://schemas.microsoft.com/office/drawing/2014/main" id="{44F60015-20FA-AB4B-B930-9FAFE6FE1F2E}"/>
              </a:ext>
            </a:extLst>
          </p:cNvPr>
          <p:cNvSpPr txBox="1">
            <a:spLocks noChangeArrowheads="1"/>
          </p:cNvSpPr>
          <p:nvPr userDrawn="1"/>
        </p:nvSpPr>
        <p:spPr bwMode="auto">
          <a:xfrm>
            <a:off x="2405063" y="300355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43" name="TextBox 19">
            <a:extLst>
              <a:ext uri="{FF2B5EF4-FFF2-40B4-BE49-F238E27FC236}">
                <a16:creationId xmlns:a16="http://schemas.microsoft.com/office/drawing/2014/main" id="{127B7137-68E9-BE4B-BC5C-20C774B0578F}"/>
              </a:ext>
            </a:extLst>
          </p:cNvPr>
          <p:cNvSpPr txBox="1">
            <a:spLocks noChangeArrowheads="1"/>
          </p:cNvSpPr>
          <p:nvPr userDrawn="1"/>
        </p:nvSpPr>
        <p:spPr bwMode="auto">
          <a:xfrm>
            <a:off x="12131675" y="2676525"/>
            <a:ext cx="441325" cy="411163"/>
          </a:xfrm>
          <a:prstGeom prst="rect">
            <a:avLst/>
          </a:prstGeom>
          <a:no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2" name="TextBox 1">
            <a:extLst>
              <a:ext uri="{FF2B5EF4-FFF2-40B4-BE49-F238E27FC236}">
                <a16:creationId xmlns:a16="http://schemas.microsoft.com/office/drawing/2014/main" id="{39A1CA8F-9F44-0E49-BC29-DD7A8EE768B9}"/>
              </a:ext>
            </a:extLst>
          </p:cNvPr>
          <p:cNvSpPr txBox="1">
            <a:spLocks noChangeArrowheads="1"/>
          </p:cNvSpPr>
          <p:nvPr userDrawn="1"/>
        </p:nvSpPr>
        <p:spPr bwMode="auto">
          <a:xfrm>
            <a:off x="2627313" y="30257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 name="Text Placeholder 2">
            <a:extLst>
              <a:ext uri="{FF2B5EF4-FFF2-40B4-BE49-F238E27FC236}">
                <a16:creationId xmlns:a16="http://schemas.microsoft.com/office/drawing/2014/main" id="{BCC0DC00-946D-C841-8421-2CAA7C01A455}"/>
              </a:ext>
            </a:extLst>
          </p:cNvPr>
          <p:cNvSpPr>
            <a:spLocks noGrp="1" noChangeArrowheads="1"/>
          </p:cNvSpPr>
          <p:nvPr>
            <p:ph type="body" idx="1"/>
          </p:nvPr>
        </p:nvSpPr>
        <p:spPr bwMode="auto">
          <a:xfrm>
            <a:off x="644525" y="1685925"/>
            <a:ext cx="10887074"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p:txBody>
      </p:sp>
      <p:sp>
        <p:nvSpPr>
          <p:cNvPr id="4" name="Footer Placeholder 3">
            <a:extLst>
              <a:ext uri="{FF2B5EF4-FFF2-40B4-BE49-F238E27FC236}">
                <a16:creationId xmlns:a16="http://schemas.microsoft.com/office/drawing/2014/main" id="{A7E5C52B-E8D4-E248-9E8E-69D234B7A9AF}"/>
              </a:ext>
            </a:extLst>
          </p:cNvPr>
          <p:cNvSpPr>
            <a:spLocks noGrp="1"/>
          </p:cNvSpPr>
          <p:nvPr>
            <p:ph type="ftr" sz="quarter" idx="3"/>
          </p:nvPr>
        </p:nvSpPr>
        <p:spPr>
          <a:xfrm>
            <a:off x="11727874" y="6392863"/>
            <a:ext cx="464125" cy="465137"/>
          </a:xfrm>
          <a:prstGeom prst="rect">
            <a:avLst/>
          </a:prstGeom>
        </p:spPr>
        <p:txBody>
          <a:bodyPr vert="horz" lIns="91440" tIns="45720" rIns="91440" bIns="45720" rtlCol="0" anchor="ctr"/>
          <a:lstStyle>
            <a:lvl1pPr algn="ctr">
              <a:defRPr sz="800">
                <a:solidFill>
                  <a:schemeClr val="bg1"/>
                </a:solidFill>
              </a:defRPr>
            </a:lvl1pPr>
          </a:lstStyle>
          <a:p>
            <a:fld id="{0DBAD59A-2AF2-4944-9114-771EC3482AA0}" type="slidenum">
              <a:rPr lang="en-US" smtClean="0"/>
              <a:pPr/>
              <a:t>‹#›</a:t>
            </a:fld>
            <a:endParaRPr lang="en-US"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27" r:id="rId10"/>
    <p:sldLayoutId id="2147484638" r:id="rId11"/>
    <p:sldLayoutId id="2147484639" r:id="rId12"/>
    <p:sldLayoutId id="2147484640" r:id="rId13"/>
    <p:sldLayoutId id="2147484641" r:id="rId14"/>
    <p:sldLayoutId id="2147484643" r:id="rId15"/>
    <p:sldLayoutId id="2147484644" r:id="rId16"/>
    <p:sldLayoutId id="2147484645" r:id="rId17"/>
    <p:sldLayoutId id="2147484646" r:id="rId18"/>
    <p:sldLayoutId id="2147484647" r:id="rId19"/>
    <p:sldLayoutId id="2147484648" r:id="rId20"/>
    <p:sldLayoutId id="2147484642" r:id="rId21"/>
    <p:sldLayoutId id="2147484650" r:id="rId22"/>
    <p:sldLayoutId id="2147484628" r:id="rId23"/>
    <p:sldLayoutId id="2147484649" r:id="rId24"/>
    <p:sldLayoutId id="2147484651" r:id="rId25"/>
  </p:sldLayoutIdLst>
  <p:hf hdr="0" dt="0"/>
  <p:txStyles>
    <p:titleStyle>
      <a:lvl1pPr algn="l" rtl="0" fontAlgn="base">
        <a:lnSpc>
          <a:spcPts val="2663"/>
        </a:lnSpc>
        <a:spcBef>
          <a:spcPct val="0"/>
        </a:spcBef>
        <a:spcAft>
          <a:spcPct val="0"/>
        </a:spcAft>
        <a:defRPr sz="2800" b="1" kern="1200" cap="all">
          <a:solidFill>
            <a:schemeClr val="tx2"/>
          </a:solidFill>
          <a:latin typeface="Lato" panose="020F0502020204030203" pitchFamily="34" charset="0"/>
          <a:ea typeface="Lato" panose="020F0502020204030203" pitchFamily="34" charset="0"/>
          <a:cs typeface="Lato" panose="020F0502020204030203" pitchFamily="34" charset="0"/>
        </a:defRPr>
      </a:lvl1pPr>
      <a:lvl2pPr algn="l" rtl="0" fontAlgn="base">
        <a:lnSpc>
          <a:spcPts val="2663"/>
        </a:lnSpc>
        <a:spcBef>
          <a:spcPct val="0"/>
        </a:spcBef>
        <a:spcAft>
          <a:spcPct val="0"/>
        </a:spcAft>
        <a:defRPr sz="2800" b="1">
          <a:solidFill>
            <a:srgbClr val="0F2D52"/>
          </a:solidFill>
          <a:latin typeface="Lato" panose="020F0502020204030203" pitchFamily="34" charset="0"/>
          <a:ea typeface="Lato" panose="020F0502020204030203" pitchFamily="34" charset="0"/>
          <a:cs typeface="Lato" panose="020F0502020204030203" pitchFamily="34" charset="0"/>
        </a:defRPr>
      </a:lvl2pPr>
      <a:lvl3pPr algn="l" rtl="0" fontAlgn="base">
        <a:lnSpc>
          <a:spcPts val="2663"/>
        </a:lnSpc>
        <a:spcBef>
          <a:spcPct val="0"/>
        </a:spcBef>
        <a:spcAft>
          <a:spcPct val="0"/>
        </a:spcAft>
        <a:defRPr sz="2800" b="1">
          <a:solidFill>
            <a:srgbClr val="0F2D52"/>
          </a:solidFill>
          <a:latin typeface="Lato" panose="020F0502020204030203" pitchFamily="34" charset="0"/>
          <a:ea typeface="Lato" panose="020F0502020204030203" pitchFamily="34" charset="0"/>
          <a:cs typeface="Lato" panose="020F0502020204030203" pitchFamily="34" charset="0"/>
        </a:defRPr>
      </a:lvl3pPr>
      <a:lvl4pPr algn="l" rtl="0" fontAlgn="base">
        <a:lnSpc>
          <a:spcPts val="2663"/>
        </a:lnSpc>
        <a:spcBef>
          <a:spcPct val="0"/>
        </a:spcBef>
        <a:spcAft>
          <a:spcPct val="0"/>
        </a:spcAft>
        <a:defRPr sz="2800" b="1">
          <a:solidFill>
            <a:srgbClr val="0F2D52"/>
          </a:solidFill>
          <a:latin typeface="Lato" panose="020F0502020204030203" pitchFamily="34" charset="0"/>
          <a:ea typeface="Lato" panose="020F0502020204030203" pitchFamily="34" charset="0"/>
          <a:cs typeface="Lato" panose="020F0502020204030203" pitchFamily="34" charset="0"/>
        </a:defRPr>
      </a:lvl4pPr>
      <a:lvl5pPr algn="l" rtl="0" fontAlgn="base">
        <a:lnSpc>
          <a:spcPts val="2663"/>
        </a:lnSpc>
        <a:spcBef>
          <a:spcPct val="0"/>
        </a:spcBef>
        <a:spcAft>
          <a:spcPct val="0"/>
        </a:spcAft>
        <a:defRPr sz="2800" b="1">
          <a:solidFill>
            <a:srgbClr val="0F2D52"/>
          </a:solidFill>
          <a:latin typeface="Lato" panose="020F0502020204030203" pitchFamily="34" charset="0"/>
          <a:ea typeface="Lato" panose="020F0502020204030203" pitchFamily="34" charset="0"/>
          <a:cs typeface="Lato" panose="020F0502020204030203" pitchFamily="34"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p:titleStyle>
    <p:bodyStyle>
      <a:lvl1pPr marL="173038" indent="-173038" algn="l" rtl="0" fontAlgn="base">
        <a:lnSpc>
          <a:spcPts val="3000"/>
        </a:lnSpc>
        <a:spcBef>
          <a:spcPts val="600"/>
        </a:spcBef>
        <a:spcAft>
          <a:spcPct val="0"/>
        </a:spcAft>
        <a:buClr>
          <a:srgbClr val="000000"/>
        </a:buClr>
        <a:buFont typeface="Arial" panose="020B0604020202020204" pitchFamily="34" charset="0"/>
        <a:buChar char="•"/>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404813" indent="-169863" algn="l" rtl="0" fontAlgn="base">
        <a:lnSpc>
          <a:spcPts val="2525"/>
        </a:lnSpc>
        <a:spcBef>
          <a:spcPts val="500"/>
        </a:spcBef>
        <a:spcAft>
          <a:spcPct val="0"/>
        </a:spcAft>
        <a:buClr>
          <a:schemeClr val="tx1"/>
        </a:buClr>
        <a:buFont typeface="Arial" panose="020B0604020202020204" pitchFamily="34" charset="0"/>
        <a:buChar char="•"/>
        <a:tabLst>
          <a:tab pos="452438" algn="l"/>
        </a:tabLst>
        <a:defRPr sz="2100" kern="1200">
          <a:solidFill>
            <a:schemeClr val="accent1"/>
          </a:solidFill>
          <a:latin typeface="Lato Medium" panose="020F0502020204030203" pitchFamily="34" charset="0"/>
          <a:ea typeface="Lato Medium" panose="020F0502020204030203" pitchFamily="34" charset="0"/>
          <a:cs typeface="Lato Medium" panose="020F0502020204030203" pitchFamily="34" charset="0"/>
        </a:defRPr>
      </a:lvl2pPr>
      <a:lvl3pPr marL="685800" indent="-228600" algn="l" rtl="0" fontAlgn="base">
        <a:lnSpc>
          <a:spcPts val="2038"/>
        </a:lnSpc>
        <a:spcBef>
          <a:spcPts val="500"/>
        </a:spcBef>
        <a:spcAft>
          <a:spcPct val="0"/>
        </a:spcAft>
        <a:buClr>
          <a:schemeClr val="tx1"/>
        </a:buClr>
        <a:buFont typeface="Arial" panose="020B0604020202020204" pitchFamily="34" charset="0"/>
        <a:buChar char="•"/>
        <a:defRPr sz="1700" kern="12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971550" indent="-174625" algn="l" rtl="0" fontAlgn="base">
        <a:spcBef>
          <a:spcPts val="475"/>
        </a:spcBef>
        <a:spcAft>
          <a:spcPct val="0"/>
        </a:spcAft>
        <a:buClr>
          <a:schemeClr val="tx1"/>
        </a:buClr>
        <a:buFont typeface="Arial" panose="020B0604020202020204" pitchFamily="34" charset="0"/>
        <a:buChar char="•"/>
        <a:defRPr sz="15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485900" indent="-114300" algn="l" rtl="0" fontAlgn="base">
        <a:lnSpc>
          <a:spcPts val="2100"/>
        </a:lnSpc>
        <a:spcBef>
          <a:spcPct val="0"/>
        </a:spcBef>
        <a:spcAft>
          <a:spcPct val="0"/>
        </a:spcAft>
        <a:buClr>
          <a:schemeClr val="tx1"/>
        </a:buClr>
        <a:buFont typeface="Arial" panose="020B0604020202020204" pitchFamily="34" charset="0"/>
        <a:buChar char="•"/>
        <a:tabLst>
          <a:tab pos="1484313" algn="l"/>
        </a:tabLst>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288" userDrawn="1">
          <p15:clr>
            <a:srgbClr val="F26B43"/>
          </p15:clr>
        </p15:guide>
        <p15:guide id="4" orient="horz" pos="4027" userDrawn="1">
          <p15:clr>
            <a:srgbClr val="F26B43"/>
          </p15:clr>
        </p15:guide>
        <p15:guide id="5" pos="288" userDrawn="1">
          <p15:clr>
            <a:srgbClr val="F26B43"/>
          </p15:clr>
        </p15:guide>
        <p15:guide id="6" pos="7387" userDrawn="1">
          <p15:clr>
            <a:srgbClr val="F26B43"/>
          </p15:clr>
        </p15:guide>
        <p15:guide id="7" pos="408" userDrawn="1">
          <p15:clr>
            <a:srgbClr val="F26B43"/>
          </p15:clr>
        </p15:guide>
        <p15:guide id="8" pos="7264" userDrawn="1">
          <p15:clr>
            <a:srgbClr val="F26B43"/>
          </p15:clr>
        </p15:guide>
        <p15:guide id="9" orient="horz" pos="407" userDrawn="1">
          <p15:clr>
            <a:srgbClr val="F26B43"/>
          </p15:clr>
        </p15:guide>
        <p15:guide id="10" orient="horz" pos="390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38.pn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3.png"/><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png"/><Relationship Id="rId3" Type="http://schemas.openxmlformats.org/officeDocument/2006/relationships/image" Target="../media/image49.png"/><Relationship Id="rId7" Type="http://schemas.openxmlformats.org/officeDocument/2006/relationships/image" Target="../media/image30.png"/><Relationship Id="rId12"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11.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63.jpe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jpeg"/><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0CECD5-7AD2-CC43-B9B1-2787FBF47DCF}"/>
              </a:ext>
            </a:extLst>
          </p:cNvPr>
          <p:cNvSpPr/>
          <p:nvPr/>
        </p:nvSpPr>
        <p:spPr>
          <a:xfrm>
            <a:off x="0" y="3021013"/>
            <a:ext cx="12192000" cy="8159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2400" dirty="0">
                <a:solidFill>
                  <a:srgbClr val="FFFFFF"/>
                </a:solidFill>
                <a:latin typeface="Lato" panose="020F0502020204030203" pitchFamily="34" charset="0"/>
                <a:ea typeface="Lato" panose="020F0502020204030203" pitchFamily="34" charset="0"/>
                <a:cs typeface="Lato" panose="020F0502020204030203" pitchFamily="34" charset="0"/>
              </a:rPr>
              <a:t>Les technologies de </a:t>
            </a:r>
            <a:r>
              <a:rPr lang="en-CA" sz="2400" dirty="0" err="1">
                <a:solidFill>
                  <a:srgbClr val="FFFFFF"/>
                </a:solidFill>
                <a:latin typeface="Lato" panose="020F0502020204030203" pitchFamily="34" charset="0"/>
                <a:ea typeface="Lato" panose="020F0502020204030203" pitchFamily="34" charset="0"/>
                <a:cs typeface="Lato" panose="020F0502020204030203" pitchFamily="34" charset="0"/>
              </a:rPr>
              <a:t>l’information</a:t>
            </a:r>
            <a:r>
              <a:rPr lang="en-CA" sz="24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CA" sz="2400" dirty="0" err="1">
                <a:solidFill>
                  <a:srgbClr val="FFFFFF"/>
                </a:solidFill>
                <a:latin typeface="Lato" panose="020F0502020204030203" pitchFamily="34" charset="0"/>
                <a:ea typeface="Lato" panose="020F0502020204030203" pitchFamily="34" charset="0"/>
                <a:cs typeface="Lato" panose="020F0502020204030203" pitchFamily="34" charset="0"/>
              </a:rPr>
              <a:t>prospèrent</a:t>
            </a:r>
            <a:r>
              <a:rPr lang="en-CA" sz="24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CA" sz="2400" dirty="0" err="1">
                <a:solidFill>
                  <a:srgbClr val="FFFFFF"/>
                </a:solidFill>
                <a:latin typeface="Lato" panose="020F0502020204030203" pitchFamily="34" charset="0"/>
                <a:ea typeface="Lato" panose="020F0502020204030203" pitchFamily="34" charset="0"/>
                <a:cs typeface="Lato" panose="020F0502020204030203" pitchFamily="34" charset="0"/>
              </a:rPr>
              <a:t>en</a:t>
            </a:r>
            <a:r>
              <a:rPr lang="en-CA" sz="2400" dirty="0">
                <a:solidFill>
                  <a:srgbClr val="FFFFFF"/>
                </a:solidFill>
                <a:latin typeface="Lato" panose="020F0502020204030203" pitchFamily="34" charset="0"/>
                <a:ea typeface="Lato" panose="020F0502020204030203" pitchFamily="34" charset="0"/>
                <a:cs typeface="Lato" panose="020F0502020204030203" pitchFamily="34" charset="0"/>
              </a:rPr>
              <a:t> Ontario, au Canada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8" name="Picture 12">
            <a:extLst>
              <a:ext uri="{FF2B5EF4-FFF2-40B4-BE49-F238E27FC236}">
                <a16:creationId xmlns:a16="http://schemas.microsoft.com/office/drawing/2014/main" id="{B3971F3D-54DF-0C46-ABF3-584E56BECC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0426"/>
                    </a14:imgEffect>
                    <a14:imgEffect>
                      <a14:saturation sat="400000"/>
                    </a14:imgEffect>
                    <a14:imgEffect>
                      <a14:brightnessContrast bright="-22000" contrast="-4000"/>
                    </a14:imgEffect>
                  </a14:imgLayer>
                </a14:imgProps>
              </a:ext>
              <a:ext uri="{28A0092B-C50C-407E-A947-70E740481C1C}">
                <a14:useLocalDpi xmlns:a14="http://schemas.microsoft.com/office/drawing/2010/main" val="0"/>
              </a:ext>
            </a:extLst>
          </a:blip>
          <a:srcRect/>
          <a:stretch/>
        </p:blipFill>
        <p:spPr bwMode="auto">
          <a:xfrm>
            <a:off x="5255003" y="781050"/>
            <a:ext cx="1681994"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9" name="Group 8">
            <a:extLst>
              <a:ext uri="{FF2B5EF4-FFF2-40B4-BE49-F238E27FC236}">
                <a16:creationId xmlns:a16="http://schemas.microsoft.com/office/drawing/2014/main" id="{5710066F-4A79-B540-BE06-D3A4594BFB50}"/>
              </a:ext>
            </a:extLst>
          </p:cNvPr>
          <p:cNvGrpSpPr>
            <a:grpSpLocks/>
          </p:cNvGrpSpPr>
          <p:nvPr/>
        </p:nvGrpSpPr>
        <p:grpSpPr bwMode="auto">
          <a:xfrm>
            <a:off x="1770063" y="2056815"/>
            <a:ext cx="8651875" cy="3240257"/>
            <a:chOff x="1766778" y="2004385"/>
            <a:chExt cx="8650371" cy="3240781"/>
          </a:xfrm>
        </p:grpSpPr>
        <p:sp>
          <p:nvSpPr>
            <p:cNvPr id="45060" name="Text Placeholder 1">
              <a:extLst>
                <a:ext uri="{FF2B5EF4-FFF2-40B4-BE49-F238E27FC236}">
                  <a16:creationId xmlns:a16="http://schemas.microsoft.com/office/drawing/2014/main" id="{C2CCA794-56D6-F94A-9796-E475D2FACCB7}"/>
                </a:ext>
              </a:extLst>
            </p:cNvPr>
            <p:cNvSpPr txBox="1">
              <a:spLocks/>
            </p:cNvSpPr>
            <p:nvPr/>
          </p:nvSpPr>
          <p:spPr bwMode="auto">
            <a:xfrm>
              <a:off x="1766778" y="2004385"/>
              <a:ext cx="8631935" cy="266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Clr>
                  <a:schemeClr val="tx1"/>
                </a:buClr>
                <a:buFont typeface="Arial" panose="020B0604020202020204" pitchFamily="34" charset="0"/>
                <a:buNone/>
              </a:pPr>
              <a:r>
                <a:rPr lang="en-US" altLang="en-US" sz="3200">
                  <a:solidFill>
                    <a:schemeClr val="bg1"/>
                  </a:solidFill>
                </a:rPr>
                <a:t>AI is going to have as much impact on the world as the industrial revolution, and we’re able to advance AI right here in Ontario.</a:t>
              </a:r>
            </a:p>
          </p:txBody>
        </p:sp>
        <p:sp>
          <p:nvSpPr>
            <p:cNvPr id="12" name="Text Placeholder 1">
              <a:extLst>
                <a:ext uri="{FF2B5EF4-FFF2-40B4-BE49-F238E27FC236}">
                  <a16:creationId xmlns:a16="http://schemas.microsoft.com/office/drawing/2014/main" id="{131E495A-0C38-4E4D-8E8F-EBCDB1E811BB}"/>
                </a:ext>
              </a:extLst>
            </p:cNvPr>
            <p:cNvSpPr txBox="1">
              <a:spLocks/>
            </p:cNvSpPr>
            <p:nvPr/>
          </p:nvSpPr>
          <p:spPr bwMode="auto">
            <a:xfrm>
              <a:off x="1785825" y="4384602"/>
              <a:ext cx="8631324" cy="860564"/>
            </a:xfrm>
            <a:prstGeom prst="rect">
              <a:avLst/>
            </a:prstGeom>
            <a:noFill/>
            <a:ln>
              <a:noFill/>
            </a:ln>
          </p:spPr>
          <p:txBody>
            <a:bodyPr lIns="0" tIns="46800" anchor="ctr"/>
            <a:lstStyle>
              <a:lvl1pPr>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ClrTx/>
                <a:defRPr/>
              </a:pPr>
              <a:r>
                <a:rPr lang="en-CA" altLang="en-US" sz="2000" b="1" dirty="0">
                  <a:solidFill>
                    <a:srgbClr val="FFFFFF"/>
                  </a:solidFill>
                  <a:latin typeface="Lato Heavy" panose="020F0502020204030203" pitchFamily="34" charset="0"/>
                  <a:ea typeface="Lato Heavy" panose="020F0502020204030203" pitchFamily="34" charset="0"/>
                  <a:cs typeface="Lato Heavy" panose="020F0502020204030203" pitchFamily="34" charset="0"/>
                </a:rPr>
                <a:t>GAVRIEL STATE</a:t>
              </a:r>
            </a:p>
            <a:p>
              <a:pPr algn="ctr" eaLnBrk="1" hangingPunct="1">
                <a:lnSpc>
                  <a:spcPct val="100000"/>
                </a:lnSpc>
                <a:spcBef>
                  <a:spcPct val="0"/>
                </a:spcBef>
                <a:buClrTx/>
                <a:defRPr/>
              </a:pPr>
              <a:r>
                <a:rPr lang="en-CA" altLang="en-US" sz="2000" dirty="0">
                  <a:solidFill>
                    <a:srgbClr val="FFFFFF"/>
                  </a:solidFill>
                  <a:latin typeface="Lato" panose="020F0502020204030203" pitchFamily="34" charset="0"/>
                  <a:ea typeface="ＭＳ Ｐゴシック" panose="020B0600070205080204" pitchFamily="34" charset="-128"/>
                  <a:cs typeface="+mn-cs"/>
                </a:rPr>
                <a:t>SENIOR DIRECTOR</a:t>
              </a:r>
            </a:p>
            <a:p>
              <a:pPr algn="ctr" eaLnBrk="1" hangingPunct="1">
                <a:lnSpc>
                  <a:spcPct val="100000"/>
                </a:lnSpc>
                <a:spcBef>
                  <a:spcPct val="0"/>
                </a:spcBef>
                <a:buClrTx/>
                <a:defRPr/>
              </a:pPr>
              <a:r>
                <a:rPr lang="en-CA" altLang="en-US" sz="2000" i="1" dirty="0">
                  <a:solidFill>
                    <a:srgbClr val="FFFFFF"/>
                  </a:solidFill>
                  <a:latin typeface="Arial" panose="020B0604020202020204" pitchFamily="34" charset="0"/>
                  <a:ea typeface="ＭＳ Ｐゴシック" panose="020B0600070205080204" pitchFamily="34" charset="-128"/>
                  <a:cs typeface="+mn-cs"/>
                </a:rPr>
                <a:t>SYSTEM SOFTWARE AT NVIDIA</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B90B4769-99AF-7C40-8085-4D1DEC03CF64}"/>
              </a:ext>
            </a:extLst>
          </p:cNvPr>
          <p:cNvSpPr txBox="1">
            <a:spLocks/>
          </p:cNvSpPr>
          <p:nvPr/>
        </p:nvSpPr>
        <p:spPr bwMode="auto">
          <a:xfrm>
            <a:off x="647700" y="588962"/>
            <a:ext cx="11050587" cy="1697038"/>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defRPr/>
            </a:pPr>
            <a:r>
              <a:rPr lang="en-US" sz="4400" dirty="0">
                <a:solidFill>
                  <a:srgbClr val="0F2D52"/>
                </a:solidFill>
                <a:latin typeface="Lato Heavy" panose="020F0502020204030203" pitchFamily="34" charset="0"/>
                <a:ea typeface="Lato Heavy" panose="020F0502020204030203" pitchFamily="34" charset="0"/>
                <a:cs typeface="Lato Heavy" panose="020F0502020204030203" pitchFamily="34" charset="0"/>
              </a:rPr>
              <a:t>ONTARIO :</a:t>
            </a:r>
          </a:p>
          <a:p>
            <a:pPr>
              <a:lnSpc>
                <a:spcPct val="90000"/>
              </a:lnSpc>
              <a:defRPr/>
            </a:pPr>
            <a:r>
              <a:rPr lang="en-CA" sz="3600" b="0" dirty="0">
                <a:solidFill>
                  <a:srgbClr val="B01E59"/>
                </a:solidFill>
                <a:latin typeface="Lato Medium" panose="020F0502020204030203" pitchFamily="34" charset="0"/>
              </a:rPr>
              <a:t>SOLUTIONS DE VERROUILLAGE POUR LA </a:t>
            </a:r>
            <a:r>
              <a:rPr lang="en-CA" sz="3600" dirty="0">
                <a:solidFill>
                  <a:srgbClr val="B01E59"/>
                </a:solidFill>
                <a:latin typeface="Lato Heavy" panose="020F0502020204030203" pitchFamily="34" charset="0"/>
              </a:rPr>
              <a:t>CYBERSÉCURITÉ</a:t>
            </a:r>
          </a:p>
          <a:p>
            <a:pPr marL="7938" indent="-7938">
              <a:lnSpc>
                <a:spcPct val="90000"/>
              </a:lnSpc>
              <a:defRPr/>
            </a:pPr>
            <a:r>
              <a:rPr lang="en-US" sz="3600" b="0" dirty="0">
                <a:solidFill>
                  <a:srgbClr val="002E6E"/>
                </a:solidFill>
                <a:latin typeface="Lato Medium" panose="020F0502020204030203" pitchFamily="34" charset="0"/>
              </a:rPr>
              <a:t>  </a:t>
            </a:r>
          </a:p>
        </p:txBody>
      </p:sp>
      <p:grpSp>
        <p:nvGrpSpPr>
          <p:cNvPr id="47106" name="Group 9">
            <a:extLst>
              <a:ext uri="{FF2B5EF4-FFF2-40B4-BE49-F238E27FC236}">
                <a16:creationId xmlns:a16="http://schemas.microsoft.com/office/drawing/2014/main" id="{5A0FFEA4-74F4-2A4C-9BD3-D098BCFB3CD6}"/>
              </a:ext>
            </a:extLst>
          </p:cNvPr>
          <p:cNvGrpSpPr>
            <a:grpSpLocks/>
          </p:cNvGrpSpPr>
          <p:nvPr/>
        </p:nvGrpSpPr>
        <p:grpSpPr bwMode="auto">
          <a:xfrm>
            <a:off x="665163" y="2576513"/>
            <a:ext cx="10861675" cy="3098146"/>
            <a:chOff x="662762" y="2576658"/>
            <a:chExt cx="10861157" cy="3097814"/>
          </a:xfrm>
        </p:grpSpPr>
        <p:sp>
          <p:nvSpPr>
            <p:cNvPr id="25" name="TextBox 24">
              <a:extLst>
                <a:ext uri="{FF2B5EF4-FFF2-40B4-BE49-F238E27FC236}">
                  <a16:creationId xmlns:a16="http://schemas.microsoft.com/office/drawing/2014/main" id="{C03398D9-DB51-5848-B178-5C95C7A6CE9C}"/>
                </a:ext>
              </a:extLst>
            </p:cNvPr>
            <p:cNvSpPr txBox="1"/>
            <p:nvPr/>
          </p:nvSpPr>
          <p:spPr bwMode="auto">
            <a:xfrm>
              <a:off x="662762" y="2576658"/>
              <a:ext cx="10861157" cy="3090531"/>
            </a:xfrm>
            <a:prstGeom prst="rect">
              <a:avLst/>
            </a:prstGeom>
            <a:noFill/>
            <a:ln>
              <a:noFill/>
            </a:ln>
          </p:spPr>
          <p:txBody>
            <a:bodyPr lIns="0" tIns="0" rIns="0" bIns="0" numCol="3" spcCol="365760"/>
            <a:lstStyle/>
            <a:p>
              <a:pPr>
                <a:lnSpc>
                  <a:spcPct val="110000"/>
                </a:lnSpc>
                <a:spcAft>
                  <a:spcPts val="600"/>
                </a:spcAft>
                <a:defRPr/>
              </a:pPr>
              <a:r>
                <a:rPr lang="en-CA" sz="1400" b="1" dirty="0">
                  <a:latin typeface="Lato" panose="020F0502020204030203" pitchFamily="34" charset="0"/>
                  <a:ea typeface="Lato" panose="020F0502020204030203" pitchFamily="34" charset="0"/>
                  <a:cs typeface="Lato" panose="020F0502020204030203" pitchFamily="34" charset="0"/>
                </a:rPr>
                <a:t>Améliorez le bassin de talents de votre entreprise en Ontario. </a:t>
              </a:r>
              <a:r>
                <a:rPr lang="en-CA" sz="1400" dirty="0">
                  <a:latin typeface="Lato Light" panose="020F0502020204030203" pitchFamily="34" charset="0"/>
                  <a:ea typeface="Lato Light" panose="020F0502020204030203" pitchFamily="34" charset="0"/>
                  <a:cs typeface="Lato Light" panose="020F0502020204030203" pitchFamily="34" charset="0"/>
                </a:rPr>
                <a:t>Ici, vous trouverez les plus grands esprits du monde dans la cryptologie, l’informatique quantique et d’autres technologies pour renforcer la sécurité, qui sont les chefs de file de la recherche révolutionnaire et qui offrent des solutions novatrices au marché.</a:t>
              </a:r>
            </a:p>
            <a:p>
              <a:pPr>
                <a:lnSpc>
                  <a:spcPct val="110000"/>
                </a:lnSpc>
                <a:spcAft>
                  <a:spcPts val="600"/>
                </a:spcAft>
                <a:defRPr/>
              </a:pPr>
              <a:r>
                <a:rPr lang="en-CA" sz="1400" dirty="0">
                  <a:latin typeface="Lato Light" panose="020F0502020204030203" pitchFamily="34" charset="0"/>
                  <a:ea typeface="Lato Light" panose="020F0502020204030203" pitchFamily="34" charset="0"/>
                  <a:cs typeface="Lato Light" panose="020F0502020204030203" pitchFamily="34" charset="0"/>
                </a:rPr>
                <a:t>Notre industrie de la cybersécurité est un puissant triangle de pôles à Toronto, à Waterloo et à Ottawa, avec des centres émergents dans les régions du Sud-Ouest, du Nord et de l’Est de la province. Les entreprises de cybersécurité de l’Ontario vont des géants mondiaux comme BlackBerry aux nouveaux venus comme Tehama. Peu importe la taille de votre entreprise, il y a une place pour vous dans la province.</a:t>
              </a:r>
            </a:p>
            <a:p>
              <a:pPr>
                <a:lnSpc>
                  <a:spcPct val="110000"/>
                </a:lnSpc>
                <a:spcAft>
                  <a:spcPts val="600"/>
                </a:spcAft>
                <a:defRPr/>
              </a:pPr>
              <a:r>
                <a:rPr lang="en-CA" sz="1400" dirty="0">
                  <a:latin typeface="Lato Light" panose="020F0502020204030203" pitchFamily="34" charset="0"/>
                  <a:ea typeface="Lato Light" panose="020F0502020204030203" pitchFamily="34" charset="0"/>
                  <a:cs typeface="Lato Light" panose="020F0502020204030203" pitchFamily="34" charset="0"/>
                </a:rPr>
                <a:t>Si le travail en collaboration vous intéresse, l’Ontario est l’endroit où les industries, les universités et les gouvernements travaillent ensemble pour résoudre les problèmes </a:t>
              </a:r>
              <a:br>
                <a:rPr lang="en-CA" sz="1400" dirty="0">
                  <a:latin typeface="Lato Light" panose="020F0502020204030203" pitchFamily="34" charset="0"/>
                  <a:ea typeface="Lato Light" panose="020F0502020204030203" pitchFamily="34" charset="0"/>
                  <a:cs typeface="Lato Light" panose="020F0502020204030203" pitchFamily="34" charset="0"/>
                </a:rPr>
              </a:br>
              <a:r>
                <a:rPr lang="en-CA" sz="1400" dirty="0">
                  <a:latin typeface="Lato Light" panose="020F0502020204030203" pitchFamily="34" charset="0"/>
                  <a:ea typeface="Lato Light" panose="020F0502020204030203" pitchFamily="34" charset="0"/>
                  <a:cs typeface="Lato Light" panose="020F0502020204030203" pitchFamily="34" charset="0"/>
                </a:rPr>
                <a:t>de sécurité les plus urgents du monde. </a:t>
              </a:r>
              <a:br>
                <a:rPr lang="en-CA" sz="1400" dirty="0">
                  <a:latin typeface="Lato Light" panose="020F0502020204030203" pitchFamily="34" charset="0"/>
                  <a:ea typeface="Lato Light" panose="020F0502020204030203" pitchFamily="34" charset="0"/>
                  <a:cs typeface="Lato Light" panose="020F0502020204030203" pitchFamily="34" charset="0"/>
                </a:rPr>
              </a:br>
              <a:r>
                <a:rPr lang="en-CA" sz="1400" dirty="0">
                  <a:latin typeface="Lato Light" panose="020F0502020204030203" pitchFamily="34" charset="0"/>
                  <a:ea typeface="Lato Light" panose="020F0502020204030203" pitchFamily="34" charset="0"/>
                  <a:cs typeface="Lato Light" panose="020F0502020204030203" pitchFamily="34" charset="0"/>
                </a:rPr>
                <a:t>Des scientifiques explorent des solutions </a:t>
              </a:r>
              <a:br>
                <a:rPr lang="en-CA" sz="1400" dirty="0">
                  <a:latin typeface="Lato Light" panose="020F0502020204030203" pitchFamily="34" charset="0"/>
                  <a:ea typeface="Lato Light" panose="020F0502020204030203" pitchFamily="34" charset="0"/>
                  <a:cs typeface="Lato Light" panose="020F0502020204030203" pitchFamily="34" charset="0"/>
                </a:rPr>
              </a:br>
              <a:r>
                <a:rPr lang="en-CA" sz="1400" dirty="0">
                  <a:latin typeface="Lato Light" panose="020F0502020204030203" pitchFamily="34" charset="0"/>
                  <a:ea typeface="Lato Light" panose="020F0502020204030203" pitchFamily="34" charset="0"/>
                  <a:cs typeface="Lato Light" panose="020F0502020204030203" pitchFamily="34" charset="0"/>
                </a:rPr>
                <a:t>futuristes à l’Institute for Quantum Computing et au Cybersecurity and Privacy Institute de l’Université de Waterloo. Au Rogers Cybersecure Catalyst de l’Université Ryerson, les chefs de file de l’industrie élaborent des politiques et des programmes d’éducation alternative qui permettent de s’attaquer aux importants enjeux du domaine de la cybersécurité.</a:t>
              </a:r>
            </a:p>
            <a:p>
              <a:pPr>
                <a:lnSpc>
                  <a:spcPct val="110000"/>
                </a:lnSpc>
                <a:spcAft>
                  <a:spcPts val="600"/>
                </a:spcAft>
                <a:defRPr/>
              </a:pPr>
              <a:r>
                <a:rPr lang="en-CA" sz="1400" dirty="0">
                  <a:latin typeface="Lato Light" panose="020F0502020204030203" pitchFamily="34" charset="0"/>
                  <a:ea typeface="Lato Light" panose="020F0502020204030203" pitchFamily="34" charset="0"/>
                  <a:cs typeface="Lato Light" panose="020F0502020204030203" pitchFamily="34" charset="0"/>
                </a:rPr>
                <a:t>Si vous êtes une entreprise qui souhaite saisir les occasions qui se présentent en cybersécurité, pensez à l’Ontario. </a:t>
              </a:r>
            </a:p>
          </p:txBody>
        </p:sp>
        <p:cxnSp>
          <p:nvCxnSpPr>
            <p:cNvPr id="5" name="Straight Connector 4">
              <a:extLst>
                <a:ext uri="{FF2B5EF4-FFF2-40B4-BE49-F238E27FC236}">
                  <a16:creationId xmlns:a16="http://schemas.microsoft.com/office/drawing/2014/main" id="{5C452644-A0EB-DC44-B272-C4391315861F}"/>
                </a:ext>
              </a:extLst>
            </p:cNvPr>
            <p:cNvCxnSpPr>
              <a:cxnSpLocks/>
            </p:cNvCxnSpPr>
            <p:nvPr/>
          </p:nvCxnSpPr>
          <p:spPr>
            <a:xfrm>
              <a:off x="4180494" y="2576658"/>
              <a:ext cx="0" cy="307092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B8F49E0-260F-4C4C-AA30-BF80C9602D40}"/>
                </a:ext>
              </a:extLst>
            </p:cNvPr>
            <p:cNvCxnSpPr>
              <a:cxnSpLocks/>
            </p:cNvCxnSpPr>
            <p:nvPr/>
          </p:nvCxnSpPr>
          <p:spPr>
            <a:xfrm>
              <a:off x="7956976" y="2584594"/>
              <a:ext cx="0" cy="308987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47107" name="Picture 11" descr="A picture containing night sky&#10;&#10;Description automatically generated">
            <a:extLst>
              <a:ext uri="{FF2B5EF4-FFF2-40B4-BE49-F238E27FC236}">
                <a16:creationId xmlns:a16="http://schemas.microsoft.com/office/drawing/2014/main" id="{4F609995-0921-AE42-B3DD-989C8D03F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9239"/>
          <a:stretch>
            <a:fillRect/>
          </a:stretch>
        </p:blipFill>
        <p:spPr bwMode="auto">
          <a:xfrm rot="10800000">
            <a:off x="5457825" y="5440363"/>
            <a:ext cx="8307388"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2" descr="A picture containing text&#10;&#10;Description automatically generated">
            <a:extLst>
              <a:ext uri="{FF2B5EF4-FFF2-40B4-BE49-F238E27FC236}">
                <a16:creationId xmlns:a16="http://schemas.microsoft.com/office/drawing/2014/main" id="{BF48781C-20E8-144C-9EF1-6EBBC2DE3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051" y="775260"/>
            <a:ext cx="334327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14" descr="A picture containing graphical user interface&#10;&#10;Description automatically generated">
            <a:extLst>
              <a:ext uri="{FF2B5EF4-FFF2-40B4-BE49-F238E27FC236}">
                <a16:creationId xmlns:a16="http://schemas.microsoft.com/office/drawing/2014/main" id="{FB640E0C-1452-7B41-ADAA-7A634005C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6779"/>
          <a:stretch>
            <a:fillRect/>
          </a:stretch>
        </p:blipFill>
        <p:spPr bwMode="auto">
          <a:xfrm>
            <a:off x="1770063" y="-795338"/>
            <a:ext cx="9712325" cy="280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descr="A picture containing person, indoor&#10;&#10;Description automatically generated">
            <a:extLst>
              <a:ext uri="{FF2B5EF4-FFF2-40B4-BE49-F238E27FC236}">
                <a16:creationId xmlns:a16="http://schemas.microsoft.com/office/drawing/2014/main" id="{71C3F4E6-3A6D-7643-9132-94DE19CB1CDD}"/>
              </a:ext>
            </a:extLst>
          </p:cNvPr>
          <p:cNvPicPr>
            <a:picLocks noGrp="1" noChangeAspect="1"/>
          </p:cNvPicPr>
          <p:nvPr>
            <p:ph type="pic" sz="quarter" idx="11"/>
          </p:nvPr>
        </p:nvPicPr>
        <p:blipFill rotWithShape="1">
          <a:blip r:embed="rId4"/>
          <a:srcRect t="9775" b="9775"/>
          <a:stretch/>
        </p:blipFill>
        <p:spPr/>
      </p:pic>
      <p:pic>
        <p:nvPicPr>
          <p:cNvPr id="49156" name="Picture 20" descr="Icon&#10;&#10;Description automatically generated">
            <a:extLst>
              <a:ext uri="{FF2B5EF4-FFF2-40B4-BE49-F238E27FC236}">
                <a16:creationId xmlns:a16="http://schemas.microsoft.com/office/drawing/2014/main" id="{9B616F6B-2D7F-3C48-95AE-172CE2AF47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9038"/>
          <a:stretch>
            <a:fillRect/>
          </a:stretch>
        </p:blipFill>
        <p:spPr bwMode="auto">
          <a:xfrm>
            <a:off x="4222377" y="5883275"/>
            <a:ext cx="14366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6" descr="A large group of water droplets&#10;&#10;Description automatically generated with low confidence">
            <a:extLst>
              <a:ext uri="{FF2B5EF4-FFF2-40B4-BE49-F238E27FC236}">
                <a16:creationId xmlns:a16="http://schemas.microsoft.com/office/drawing/2014/main" id="{209ED08B-4511-C148-B22F-48614F89DD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5635" y="5957888"/>
            <a:ext cx="43148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D952ED3-9B30-C447-8A72-008D2CE43172}"/>
              </a:ext>
            </a:extLst>
          </p:cNvPr>
          <p:cNvSpPr txBox="1"/>
          <p:nvPr/>
        </p:nvSpPr>
        <p:spPr bwMode="auto">
          <a:xfrm>
            <a:off x="647700" y="2254250"/>
            <a:ext cx="3529853" cy="3703638"/>
          </a:xfrm>
          <a:prstGeom prst="rect">
            <a:avLst/>
          </a:prstGeom>
          <a:noFill/>
          <a:ln>
            <a:noFill/>
          </a:ln>
        </p:spPr>
        <p:txBody>
          <a:bodyPr lIns="0" tIns="0" rIns="0" bIns="0" spcCol="91440"/>
          <a:lstStyle/>
          <a:p>
            <a:pPr>
              <a:lnSpc>
                <a:spcPct val="110000"/>
              </a:lnSpc>
              <a:spcAft>
                <a:spcPts val="600"/>
              </a:spcAft>
              <a:defRPr/>
            </a:pPr>
            <a:r>
              <a:rPr lang="en-CA" sz="950" b="1" dirty="0">
                <a:latin typeface="Lato" panose="020F0502020204030203" pitchFamily="34" charset="0"/>
                <a:ea typeface="Lato" panose="020F0502020204030203" pitchFamily="34" charset="0"/>
                <a:cs typeface="Lato" panose="020F0502020204030203" pitchFamily="34" charset="0"/>
              </a:rPr>
              <a:t>Penser petit, même très, très petit, peut être très payant.</a:t>
            </a:r>
            <a:r>
              <a:rPr lang="en-CA" sz="950" dirty="0">
                <a:latin typeface="Lato Light" panose="020F0502020204030203" pitchFamily="34" charset="0"/>
                <a:ea typeface="Lato Light" panose="020F0502020204030203" pitchFamily="34" charset="0"/>
                <a:cs typeface="Lato Light" panose="020F0502020204030203" pitchFamily="34" charset="0"/>
              </a:rPr>
              <a:t> </a:t>
            </a:r>
            <a:br>
              <a:rPr lang="en-CA" sz="950" dirty="0">
                <a:latin typeface="Lato Light" panose="020F0502020204030203" pitchFamily="34" charset="0"/>
                <a:ea typeface="Lato Light" panose="020F0502020204030203" pitchFamily="34" charset="0"/>
                <a:cs typeface="Lato Light" panose="020F0502020204030203" pitchFamily="34" charset="0"/>
              </a:rPr>
            </a:br>
            <a:r>
              <a:rPr lang="en-CA" sz="950" dirty="0">
                <a:latin typeface="Lato Light" panose="020F0502020204030203" pitchFamily="34" charset="0"/>
                <a:ea typeface="Lato Light" panose="020F0502020204030203" pitchFamily="34" charset="0"/>
                <a:cs typeface="Lato Light" panose="020F0502020204030203" pitchFamily="34" charset="0"/>
              </a:rPr>
              <a:t>C’est l’histoire du secteur de la microélectronique de l’Ontario, </a:t>
            </a:r>
            <a:br>
              <a:rPr lang="en-CA" sz="950" dirty="0">
                <a:latin typeface="Lato Light" panose="020F0502020204030203" pitchFamily="34" charset="0"/>
                <a:ea typeface="Lato Light" panose="020F0502020204030203" pitchFamily="34" charset="0"/>
                <a:cs typeface="Lato Light" panose="020F0502020204030203" pitchFamily="34" charset="0"/>
              </a:rPr>
            </a:br>
            <a:r>
              <a:rPr lang="en-CA" sz="950" dirty="0">
                <a:latin typeface="Lato Light" panose="020F0502020204030203" pitchFamily="34" charset="0"/>
                <a:ea typeface="Lato Light" panose="020F0502020204030203" pitchFamily="34" charset="0"/>
                <a:cs typeface="Lato Light" panose="020F0502020204030203" pitchFamily="34" charset="0"/>
              </a:rPr>
              <a:t>où les innovateurs et les créateurs de circuits électroniques, de micropuces et de semi-conducteurs continuent de faire d’énormes progrès dans pratiquement tous les produits et toutes les applications technologiques.</a:t>
            </a:r>
          </a:p>
          <a:p>
            <a:pPr>
              <a:lnSpc>
                <a:spcPct val="110000"/>
              </a:lnSpc>
              <a:spcAft>
                <a:spcPts val="600"/>
              </a:spcAft>
              <a:defRPr/>
            </a:pPr>
            <a:r>
              <a:rPr lang="en-CA" sz="950" b="1" dirty="0">
                <a:latin typeface="Lato" panose="020F0502020204030203" pitchFamily="34" charset="0"/>
                <a:ea typeface="Lato" panose="020F0502020204030203" pitchFamily="34" charset="0"/>
                <a:cs typeface="Lato" panose="020F0502020204030203" pitchFamily="34" charset="0"/>
              </a:rPr>
              <a:t>Les géants de la technologie offrent un niveau de rendement incroyable à partir de plateformes minuscules. </a:t>
            </a:r>
            <a:r>
              <a:rPr lang="en-CA" sz="950" dirty="0">
                <a:latin typeface="Lato Light" panose="020F0502020204030203" pitchFamily="34" charset="0"/>
                <a:ea typeface="Lato Light" panose="020F0502020204030203" pitchFamily="34" charset="0"/>
                <a:cs typeface="Lato Light" panose="020F0502020204030203" pitchFamily="34" charset="0"/>
              </a:rPr>
              <a:t>Pour construire </a:t>
            </a:r>
            <a:br>
              <a:rPr lang="en-CA" sz="950" dirty="0">
                <a:latin typeface="Lato Light" panose="020F0502020204030203" pitchFamily="34" charset="0"/>
                <a:ea typeface="Lato Light" panose="020F0502020204030203" pitchFamily="34" charset="0"/>
                <a:cs typeface="Lato Light" panose="020F0502020204030203" pitchFamily="34" charset="0"/>
              </a:rPr>
            </a:br>
            <a:r>
              <a:rPr lang="en-CA" sz="950" dirty="0">
                <a:latin typeface="Lato Light" panose="020F0502020204030203" pitchFamily="34" charset="0"/>
                <a:ea typeface="Lato Light" panose="020F0502020204030203" pitchFamily="34" charset="0"/>
                <a:cs typeface="Lato Light" panose="020F0502020204030203" pitchFamily="34" charset="0"/>
              </a:rPr>
              <a:t>de la microélectronique, les entreprises, les fournisseurs de composants et les fabricants du secteur du génie de conception tirent parti de l’expertise approfondie de l’Ontario en nanotechnologie, en intelligence artificielle, en robotique et </a:t>
            </a:r>
            <a:br>
              <a:rPr lang="en-CA" sz="950" dirty="0">
                <a:latin typeface="Lato Light" panose="020F0502020204030203" pitchFamily="34" charset="0"/>
                <a:ea typeface="Lato Light" panose="020F0502020204030203" pitchFamily="34" charset="0"/>
                <a:cs typeface="Lato Light" panose="020F0502020204030203" pitchFamily="34" charset="0"/>
              </a:rPr>
            </a:br>
            <a:r>
              <a:rPr lang="en-CA" sz="950" dirty="0">
                <a:latin typeface="Lato Light" panose="020F0502020204030203" pitchFamily="34" charset="0"/>
                <a:ea typeface="Lato Light" panose="020F0502020204030203" pitchFamily="34" charset="0"/>
                <a:cs typeface="Lato Light" panose="020F0502020204030203" pitchFamily="34" charset="0"/>
              </a:rPr>
              <a:t>en fabrication de pointe.</a:t>
            </a:r>
          </a:p>
          <a:p>
            <a:pPr>
              <a:lnSpc>
                <a:spcPct val="110000"/>
              </a:lnSpc>
              <a:spcAft>
                <a:spcPts val="600"/>
              </a:spcAft>
              <a:defRPr/>
            </a:pPr>
            <a:r>
              <a:rPr lang="en-CA" sz="950" b="1" dirty="0">
                <a:latin typeface="Lato" panose="020F0502020204030203" pitchFamily="34" charset="0"/>
                <a:ea typeface="Lato" panose="020F0502020204030203" pitchFamily="34" charset="0"/>
                <a:cs typeface="Lato" panose="020F0502020204030203" pitchFamily="34" charset="0"/>
              </a:rPr>
              <a:t>Les entreprises ont accès à un important soutien gouvernemental dans cette industrie. </a:t>
            </a:r>
            <a:r>
              <a:rPr lang="en-CA" sz="950" dirty="0">
                <a:latin typeface="Lato Light" panose="020F0502020204030203" pitchFamily="34" charset="0"/>
                <a:ea typeface="Lato Light" panose="020F0502020204030203" pitchFamily="34" charset="0"/>
                <a:cs typeface="Lato Light" panose="020F0502020204030203" pitchFamily="34" charset="0"/>
              </a:rPr>
              <a:t>Votre entreprise peut profiter d’un taux de taxe de fabrication concurrentiel de 25 % et avoir accès à la recherche et aux services offerts par des établissements </a:t>
            </a:r>
            <a:br>
              <a:rPr lang="en-CA" sz="950" dirty="0">
                <a:latin typeface="Lato Light" panose="020F0502020204030203" pitchFamily="34" charset="0"/>
                <a:ea typeface="Lato Light" panose="020F0502020204030203" pitchFamily="34" charset="0"/>
                <a:cs typeface="Lato Light" panose="020F0502020204030203" pitchFamily="34" charset="0"/>
              </a:rPr>
            </a:br>
            <a:r>
              <a:rPr lang="en-CA" sz="950" dirty="0">
                <a:latin typeface="Lato Light" panose="020F0502020204030203" pitchFamily="34" charset="0"/>
                <a:ea typeface="Lato Light" panose="020F0502020204030203" pitchFamily="34" charset="0"/>
                <a:cs typeface="Lato Light" panose="020F0502020204030203" pitchFamily="34" charset="0"/>
              </a:rPr>
              <a:t>comme le Mike and Ophelia Lazaridis Quantum-Nano Centre de l’Université de Waterloo, le Centre for Emerging Device Technologies de l’Université McMaster et la Hardware Catalyst Initiative de ventureLAB, qui font tous partie du couloir d’innovation de l’Ontario.</a:t>
            </a:r>
          </a:p>
          <a:p>
            <a:pPr>
              <a:spcAft>
                <a:spcPts val="600"/>
              </a:spcAft>
              <a:defRPr/>
            </a:pPr>
            <a:r>
              <a:rPr lang="en-CA" sz="1200" b="1" dirty="0">
                <a:latin typeface="Lato" panose="020F0502020204030203" pitchFamily="34" charset="0"/>
                <a:ea typeface="Lato" panose="020F0502020204030203" pitchFamily="34" charset="0"/>
                <a:cs typeface="Lato" panose="020F0502020204030203" pitchFamily="34" charset="0"/>
              </a:rPr>
              <a:t>Si vous pensez « petit », mais que vous êtes prêt à avoir une grande influence, pensez à l’Ontario. </a:t>
            </a:r>
          </a:p>
        </p:txBody>
      </p:sp>
      <p:sp>
        <p:nvSpPr>
          <p:cNvPr id="10" name="Title 1">
            <a:extLst>
              <a:ext uri="{FF2B5EF4-FFF2-40B4-BE49-F238E27FC236}">
                <a16:creationId xmlns:a16="http://schemas.microsoft.com/office/drawing/2014/main" id="{F9EB16AD-0F36-0A45-A639-4B189A1E32B1}"/>
              </a:ext>
            </a:extLst>
          </p:cNvPr>
          <p:cNvSpPr txBox="1">
            <a:spLocks/>
          </p:cNvSpPr>
          <p:nvPr/>
        </p:nvSpPr>
        <p:spPr bwMode="auto">
          <a:xfrm>
            <a:off x="639763" y="546100"/>
            <a:ext cx="3986025" cy="1600200"/>
          </a:xfrm>
          <a:prstGeom prst="rect">
            <a:avLst/>
          </a:prstGeom>
          <a:noFill/>
          <a:ln>
            <a:noFill/>
          </a:ln>
        </p:spPr>
        <p:txBody>
          <a:bodyPr lIns="0" tIns="27432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nSpc>
                <a:spcPts val="2480"/>
              </a:lnSpc>
              <a:defRPr/>
            </a:pPr>
            <a:r>
              <a:rPr lang="en-US" sz="44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 </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2400" dirty="0">
                <a:solidFill>
                  <a:srgbClr val="B01E59"/>
                </a:solidFill>
                <a:latin typeface="Lato Black" panose="020F0502020204030203" pitchFamily="34" charset="0"/>
                <a:ea typeface="Lato Black" panose="020F0502020204030203" pitchFamily="34" charset="0"/>
                <a:cs typeface="Lato Black" panose="020F0502020204030203" pitchFamily="34" charset="0"/>
              </a:rPr>
              <a:t>LA MICROÉLECTRONIQUE </a:t>
            </a:r>
          </a:p>
          <a:p>
            <a:pPr marL="6350">
              <a:lnSpc>
                <a:spcPts val="2480"/>
              </a:lnSpc>
              <a:defRPr/>
            </a:pPr>
            <a:r>
              <a:rPr lang="en-US" sz="2400" b="0" dirty="0">
                <a:solidFill>
                  <a:srgbClr val="B01E59"/>
                </a:solidFill>
                <a:latin typeface="Lato Medium" panose="020F0502020204030203" pitchFamily="34" charset="0"/>
              </a:rPr>
              <a:t>A UNE GRANDE </a:t>
            </a:r>
            <a:br>
              <a:rPr lang="en-US" sz="2400" b="0" dirty="0">
                <a:solidFill>
                  <a:srgbClr val="B01E59"/>
                </a:solidFill>
                <a:latin typeface="Lato Medium" panose="020F0502020204030203" pitchFamily="34" charset="0"/>
              </a:rPr>
            </a:br>
            <a:r>
              <a:rPr lang="en-US" sz="2400" b="0" dirty="0">
                <a:solidFill>
                  <a:srgbClr val="B01E59"/>
                </a:solidFill>
                <a:latin typeface="Lato Medium" panose="020F0502020204030203" pitchFamily="34" charset="0"/>
              </a:rPr>
              <a:t>INFLUENCE</a:t>
            </a:r>
          </a:p>
          <a:p>
            <a:pPr marL="144000">
              <a:lnSpc>
                <a:spcPts val="2480"/>
              </a:lnSpc>
              <a:defRPr/>
            </a:pPr>
            <a:endParaRPr lang="en-US" sz="24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0A010799-67E7-604F-B7C6-5E6FF3D160BD}"/>
              </a:ext>
            </a:extLst>
          </p:cNvPr>
          <p:cNvSpPr txBox="1">
            <a:spLocks/>
          </p:cNvSpPr>
          <p:nvPr/>
        </p:nvSpPr>
        <p:spPr bwMode="auto">
          <a:xfrm>
            <a:off x="969963" y="1117600"/>
            <a:ext cx="638016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346075">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346075">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346075">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346075">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ClrTx/>
              <a:buFontTx/>
              <a:buNone/>
            </a:pPr>
            <a:r>
              <a:rPr lang="en-US" altLang="en-US" sz="3200" b="1">
                <a:solidFill>
                  <a:srgbClr val="B01E59"/>
                </a:solidFill>
                <a:latin typeface="Lato Heavy" panose="020F0502020204030203" pitchFamily="34" charset="0"/>
                <a:ea typeface="Lato Heavy" panose="020F0502020204030203" pitchFamily="34" charset="0"/>
                <a:cs typeface="Lato Heavy" panose="020F0502020204030203" pitchFamily="34" charset="0"/>
              </a:rPr>
              <a:t>NVIDIA : </a:t>
            </a:r>
            <a:r>
              <a:rPr lang="en-CA" altLang="en-US" sz="3200">
                <a:solidFill>
                  <a:srgbClr val="0F2D52"/>
                </a:solidFill>
              </a:rPr>
              <a:t>DE SILICON VALLEY À L’ONTARIO</a:t>
            </a:r>
          </a:p>
          <a:p>
            <a:pPr eaLnBrk="1" hangingPunct="1">
              <a:lnSpc>
                <a:spcPct val="100000"/>
              </a:lnSpc>
              <a:spcBef>
                <a:spcPct val="0"/>
              </a:spcBef>
              <a:buClrTx/>
              <a:buFontTx/>
              <a:buNone/>
            </a:pPr>
            <a:br>
              <a:rPr lang="en-CA" altLang="en-US" sz="3200">
                <a:solidFill>
                  <a:srgbClr val="103C65"/>
                </a:solidFill>
              </a:rPr>
            </a:br>
            <a:r>
              <a:rPr lang="en-US" altLang="en-US" sz="3600">
                <a:solidFill>
                  <a:srgbClr val="002E6E"/>
                </a:solidFill>
              </a:rPr>
              <a:t>  </a:t>
            </a:r>
          </a:p>
        </p:txBody>
      </p:sp>
      <p:pic>
        <p:nvPicPr>
          <p:cNvPr id="50178" name="Picture 23" descr="A picture containing night sky&#10;&#10;Description automatically generated">
            <a:extLst>
              <a:ext uri="{FF2B5EF4-FFF2-40B4-BE49-F238E27FC236}">
                <a16:creationId xmlns:a16="http://schemas.microsoft.com/office/drawing/2014/main" id="{09F61E33-E91C-BF48-B77E-EFF28A122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9239" r="11148"/>
          <a:stretch>
            <a:fillRect/>
          </a:stretch>
        </p:blipFill>
        <p:spPr bwMode="auto">
          <a:xfrm>
            <a:off x="7931150" y="5046663"/>
            <a:ext cx="378618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79" name="Group 15">
            <a:extLst>
              <a:ext uri="{FF2B5EF4-FFF2-40B4-BE49-F238E27FC236}">
                <a16:creationId xmlns:a16="http://schemas.microsoft.com/office/drawing/2014/main" id="{12589F88-70EE-774A-AA25-8EBB8D7C27AB}"/>
              </a:ext>
            </a:extLst>
          </p:cNvPr>
          <p:cNvGrpSpPr>
            <a:grpSpLocks/>
          </p:cNvGrpSpPr>
          <p:nvPr/>
        </p:nvGrpSpPr>
        <p:grpSpPr bwMode="auto">
          <a:xfrm>
            <a:off x="969964" y="2466975"/>
            <a:ext cx="10755872" cy="3100107"/>
            <a:chOff x="714782" y="2650373"/>
            <a:chExt cx="10861157" cy="3098682"/>
          </a:xfrm>
        </p:grpSpPr>
        <p:sp>
          <p:nvSpPr>
            <p:cNvPr id="17" name="TextBox 16">
              <a:extLst>
                <a:ext uri="{FF2B5EF4-FFF2-40B4-BE49-F238E27FC236}">
                  <a16:creationId xmlns:a16="http://schemas.microsoft.com/office/drawing/2014/main" id="{4D8065A4-F026-7347-92CC-3ED54D122B5D}"/>
                </a:ext>
              </a:extLst>
            </p:cNvPr>
            <p:cNvSpPr txBox="1"/>
            <p:nvPr/>
          </p:nvSpPr>
          <p:spPr bwMode="auto">
            <a:xfrm>
              <a:off x="714782" y="2650373"/>
              <a:ext cx="10861157" cy="3062840"/>
            </a:xfrm>
            <a:prstGeom prst="rect">
              <a:avLst/>
            </a:prstGeom>
            <a:noFill/>
            <a:ln>
              <a:noFill/>
            </a:ln>
          </p:spPr>
          <p:txBody>
            <a:bodyPr lIns="0" tIns="0" rIns="0" bIns="0" numCol="3" spcCol="365760"/>
            <a:lstStyle/>
            <a:p>
              <a:pPr>
                <a:lnSpc>
                  <a:spcPct val="110000"/>
                </a:lnSpc>
                <a:spcAft>
                  <a:spcPts val="600"/>
                </a:spcAft>
                <a:defRPr/>
              </a:pPr>
              <a:r>
                <a:rPr lang="en-CA" sz="1400" b="1" dirty="0">
                  <a:latin typeface="Lato" panose="020F0502020204030203" pitchFamily="34" charset="0"/>
                  <a:ea typeface="Lato" panose="020F0502020204030203" pitchFamily="34" charset="0"/>
                  <a:cs typeface="Lato" panose="020F0502020204030203" pitchFamily="34" charset="0"/>
                </a:rPr>
                <a:t>Une technologie de jeux conçue en Ontario a attiré l’attention de NVIDIA Corporation, </a:t>
              </a:r>
              <a:r>
                <a:rPr lang="en-CA" sz="1400" dirty="0">
                  <a:latin typeface="Lato Light" panose="020F0502020204030203" pitchFamily="34" charset="0"/>
                  <a:ea typeface="Lato Light" panose="020F0502020204030203" pitchFamily="34" charset="0"/>
                  <a:cs typeface="Lato Light" panose="020F0502020204030203" pitchFamily="34" charset="0"/>
                </a:rPr>
                <a:t>l’inventeur californien des puces logiques des unités centrales graphiques qui alimentent tout, des jeux Nintendo aux films hollywoodiens, en passant par l’informatique évoluée et les voitures autonomes. Par conséquent, le géant mondial a acquis la technologie et l’unité opérationnelle qui la sous-tend et a lancé NVIDIA Development à Toronto, mettant l’accent sur le matériel, les logiciels et l’IA liés aux jeux. </a:t>
              </a:r>
            </a:p>
            <a:p>
              <a:pPr>
                <a:lnSpc>
                  <a:spcPct val="110000"/>
                </a:lnSpc>
                <a:spcAft>
                  <a:spcPts val="600"/>
                </a:spcAft>
                <a:defRPr/>
              </a:pPr>
              <a:r>
                <a:rPr lang="en-CA" sz="1400" dirty="0">
                  <a:latin typeface="Lato Light" panose="020F0502020204030203" pitchFamily="34" charset="0"/>
                  <a:ea typeface="Lato Light" panose="020F0502020204030203" pitchFamily="34" charset="0"/>
                  <a:cs typeface="Lato Light" panose="020F0502020204030203" pitchFamily="34" charset="0"/>
                </a:rPr>
                <a:t>« Nous avons accès à un bassin de talents incroyable à Toronto et dans l’ensemble de l’Ontario, indique Gavriel State, directeur principal, simulation et IA, NVIDIA. Nous avons très bien réussi à recruter des personnes qualifiées ayant des diplômes </a:t>
              </a:r>
              <a:br>
                <a:rPr lang="en-CA" sz="1400" dirty="0">
                  <a:latin typeface="Lato Light" panose="020F0502020204030203" pitchFamily="34" charset="0"/>
                  <a:ea typeface="Lato Light" panose="020F0502020204030203" pitchFamily="34" charset="0"/>
                  <a:cs typeface="Lato Light" panose="020F0502020204030203" pitchFamily="34" charset="0"/>
                </a:rPr>
              </a:br>
              <a:r>
                <a:rPr lang="en-CA" sz="1400" dirty="0">
                  <a:latin typeface="Lato Light" panose="020F0502020204030203" pitchFamily="34" charset="0"/>
                  <a:ea typeface="Lato Light" panose="020F0502020204030203" pitchFamily="34" charset="0"/>
                  <a:cs typeface="Lato Light" panose="020F0502020204030203" pitchFamily="34" charset="0"/>
                </a:rPr>
                <a:t>en informatique et en ingénierie. »</a:t>
              </a:r>
            </a:p>
          </p:txBody>
        </p:sp>
        <p:cxnSp>
          <p:nvCxnSpPr>
            <p:cNvPr id="18" name="Straight Connector 17">
              <a:extLst>
                <a:ext uri="{FF2B5EF4-FFF2-40B4-BE49-F238E27FC236}">
                  <a16:creationId xmlns:a16="http://schemas.microsoft.com/office/drawing/2014/main" id="{4C87BF06-C089-D34B-A32C-6B82732B3ABA}"/>
                </a:ext>
              </a:extLst>
            </p:cNvPr>
            <p:cNvCxnSpPr>
              <a:cxnSpLocks/>
            </p:cNvCxnSpPr>
            <p:nvPr/>
          </p:nvCxnSpPr>
          <p:spPr>
            <a:xfrm>
              <a:off x="4224577" y="2684535"/>
              <a:ext cx="0" cy="306452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50180" name="Picture 6">
            <a:extLst>
              <a:ext uri="{FF2B5EF4-FFF2-40B4-BE49-F238E27FC236}">
                <a16:creationId xmlns:a16="http://schemas.microsoft.com/office/drawing/2014/main" id="{2D708BB4-B130-7C44-94F4-149BE0DDA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8963" y="2247900"/>
            <a:ext cx="5068887"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0" descr="Icon&#10;&#10;Description automatically generated">
            <a:extLst>
              <a:ext uri="{FF2B5EF4-FFF2-40B4-BE49-F238E27FC236}">
                <a16:creationId xmlns:a16="http://schemas.microsoft.com/office/drawing/2014/main" id="{3D8FE5DF-2044-7A49-B0E3-CE6694761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038"/>
          <a:stretch>
            <a:fillRect/>
          </a:stretch>
        </p:blipFill>
        <p:spPr bwMode="auto">
          <a:xfrm>
            <a:off x="2732088" y="5341938"/>
            <a:ext cx="2262187"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16" descr="A large group of water droplets&#10;&#10;Description automatically generated with low confidence">
            <a:extLst>
              <a:ext uri="{FF2B5EF4-FFF2-40B4-BE49-F238E27FC236}">
                <a16:creationId xmlns:a16="http://schemas.microsoft.com/office/drawing/2014/main" id="{2C7FBE09-4CB8-9949-BAFB-DF14542C0E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375" y="1328738"/>
            <a:ext cx="4313238"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14" descr="A picture containing graphical user interface&#10;&#10;Description automatically generated">
            <a:extLst>
              <a:ext uri="{FF2B5EF4-FFF2-40B4-BE49-F238E27FC236}">
                <a16:creationId xmlns:a16="http://schemas.microsoft.com/office/drawing/2014/main" id="{D89A3E7A-BE64-A545-BCEC-395CE420DE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 r="41893"/>
          <a:stretch>
            <a:fillRect/>
          </a:stretch>
        </p:blipFill>
        <p:spPr bwMode="auto">
          <a:xfrm>
            <a:off x="4219575" y="679450"/>
            <a:ext cx="750252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Placeholder 15" descr="A group of people in uniform&#10;&#10;Description automatically generated with low confidence">
            <a:extLst>
              <a:ext uri="{FF2B5EF4-FFF2-40B4-BE49-F238E27FC236}">
                <a16:creationId xmlns:a16="http://schemas.microsoft.com/office/drawing/2014/main" id="{AE45F555-2384-B244-BFCC-2C6FB52D1628}"/>
              </a:ext>
            </a:extLst>
          </p:cNvPr>
          <p:cNvPicPr>
            <a:picLocks noGrp="1" noChangeAspect="1"/>
          </p:cNvPicPr>
          <p:nvPr>
            <p:ph type="pic" sz="quarter" idx="11"/>
          </p:nvPr>
        </p:nvPicPr>
        <p:blipFill rotWithShape="1">
          <a:blip r:embed="rId6"/>
          <a:srcRect l="-10782" r="2044"/>
          <a:stretch/>
        </p:blipFill>
        <p:spPr>
          <a:xfrm>
            <a:off x="2458384" y="141288"/>
            <a:ext cx="9285381" cy="6716712"/>
          </a:xfrm>
          <a:solidFill>
            <a:schemeClr val="bg1">
              <a:lumMod val="85000"/>
              <a:alpha val="0"/>
            </a:schemeClr>
          </a:solidFill>
        </p:spPr>
      </p:pic>
      <p:pic>
        <p:nvPicPr>
          <p:cNvPr id="52229" name="Picture 24" descr="A picture containing outdoor object, dark, night sky, crowd&#10;&#10;Description automatically generated">
            <a:extLst>
              <a:ext uri="{FF2B5EF4-FFF2-40B4-BE49-F238E27FC236}">
                <a16:creationId xmlns:a16="http://schemas.microsoft.com/office/drawing/2014/main" id="{56712128-D2BC-414C-98AE-FC9B3A94CE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3959225" y="4918075"/>
            <a:ext cx="7086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8" descr="Logo, icon&#10;&#10;Description automatically generated">
            <a:extLst>
              <a:ext uri="{FF2B5EF4-FFF2-40B4-BE49-F238E27FC236}">
                <a16:creationId xmlns:a16="http://schemas.microsoft.com/office/drawing/2014/main" id="{AF61EC34-ED72-F84E-B9E7-A4A2DC7112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593" y="5470830"/>
            <a:ext cx="698500" cy="72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1" name="Group 21">
            <a:extLst>
              <a:ext uri="{FF2B5EF4-FFF2-40B4-BE49-F238E27FC236}">
                <a16:creationId xmlns:a16="http://schemas.microsoft.com/office/drawing/2014/main" id="{AA52DE16-9834-6F43-9A54-57A2C819DCA3}"/>
              </a:ext>
            </a:extLst>
          </p:cNvPr>
          <p:cNvGrpSpPr>
            <a:grpSpLocks/>
          </p:cNvGrpSpPr>
          <p:nvPr/>
        </p:nvGrpSpPr>
        <p:grpSpPr bwMode="auto">
          <a:xfrm>
            <a:off x="966134" y="5357782"/>
            <a:ext cx="1763712" cy="1186450"/>
            <a:chOff x="597680" y="2091520"/>
            <a:chExt cx="2629182" cy="744731"/>
          </a:xfrm>
        </p:grpSpPr>
        <p:sp>
          <p:nvSpPr>
            <p:cNvPr id="23" name="Text Placeholder 7">
              <a:extLst>
                <a:ext uri="{FF2B5EF4-FFF2-40B4-BE49-F238E27FC236}">
                  <a16:creationId xmlns:a16="http://schemas.microsoft.com/office/drawing/2014/main" id="{1CEF2D8B-EF8B-994C-AA6A-509A4547CD0C}"/>
                </a:ext>
              </a:extLst>
            </p:cNvPr>
            <p:cNvSpPr txBox="1">
              <a:spLocks/>
            </p:cNvSpPr>
            <p:nvPr/>
          </p:nvSpPr>
          <p:spPr>
            <a:xfrm>
              <a:off x="597680" y="2387891"/>
              <a:ext cx="2595635" cy="448360"/>
            </a:xfrm>
            <a:prstGeom prst="rect">
              <a:avLst/>
            </a:prstGeom>
          </p:spPr>
          <p:txBody>
            <a:bodyPr l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CA" b="1" dirty="0">
                  <a:latin typeface="Lato" panose="020F0502020204030203" pitchFamily="34" charset="0"/>
                  <a:ea typeface="Lato" panose="020F0502020204030203" pitchFamily="34" charset="0"/>
                  <a:cs typeface="Lato" panose="020F0502020204030203" pitchFamily="34" charset="0"/>
                </a:rPr>
                <a:t> </a:t>
              </a:r>
              <a:r>
                <a:rPr lang="en-CA" sz="1300" dirty="0">
                  <a:latin typeface="Lato Light" panose="020F0502020204030203" pitchFamily="34" charset="0"/>
                  <a:ea typeface="Lato Light" panose="020F0502020204030203" pitchFamily="34" charset="0"/>
                  <a:cs typeface="Lato Light" panose="020F0502020204030203" pitchFamily="34" charset="0"/>
                </a:rPr>
                <a:t>entreprises de technologie financière</a:t>
              </a:r>
            </a:p>
            <a:p>
              <a:pPr>
                <a:defRPr/>
              </a:pPr>
              <a:endParaRPr dirty="0">
                <a:latin typeface="Lato Light" panose="020F0502020204030203" pitchFamily="34" charset="0"/>
                <a:ea typeface="Lato Light" panose="020F0502020204030203" pitchFamily="34" charset="0"/>
                <a:cs typeface="Lato Light" panose="020F0502020204030203" pitchFamily="34" charset="0"/>
              </a:endParaRPr>
            </a:p>
            <a:p>
              <a:pPr>
                <a:defRPr/>
              </a:pPr>
              <a:endParaRPr dirty="0">
                <a:latin typeface="Lato Light" panose="020F0502020204030203" pitchFamily="34" charset="0"/>
                <a:ea typeface="Lato Light" panose="020F0502020204030203" pitchFamily="34" charset="0"/>
                <a:cs typeface="Lato Light" panose="020F0502020204030203" pitchFamily="34" charset="0"/>
              </a:endParaRPr>
            </a:p>
          </p:txBody>
        </p:sp>
        <p:sp>
          <p:nvSpPr>
            <p:cNvPr id="52235" name="Text Placeholder 12">
              <a:extLst>
                <a:ext uri="{FF2B5EF4-FFF2-40B4-BE49-F238E27FC236}">
                  <a16:creationId xmlns:a16="http://schemas.microsoft.com/office/drawing/2014/main" id="{18B4F41E-FA3F-5F4D-80C4-51C9FE91537D}"/>
                </a:ext>
              </a:extLst>
            </p:cNvPr>
            <p:cNvSpPr txBox="1">
              <a:spLocks noChangeArrowheads="1"/>
            </p:cNvSpPr>
            <p:nvPr/>
          </p:nvSpPr>
          <p:spPr bwMode="auto">
            <a:xfrm>
              <a:off x="886208" y="2091520"/>
              <a:ext cx="2340654" cy="28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3600" b="1">
                  <a:solidFill>
                    <a:srgbClr val="BD0069"/>
                  </a:solidFill>
                  <a:latin typeface="Lato Heavy" panose="020F0502020204030203" pitchFamily="34" charset="0"/>
                  <a:ea typeface="Lato Heavy" panose="020F0502020204030203" pitchFamily="34" charset="0"/>
                  <a:cs typeface="Lato Heavy" panose="020F0502020204030203" pitchFamily="34" charset="0"/>
                </a:rPr>
                <a:t>700</a:t>
              </a:r>
              <a:r>
                <a:rPr lang="en-CA" altLang="en-US" sz="3600">
                  <a:solidFill>
                    <a:srgbClr val="BD0069"/>
                  </a:solidFill>
                  <a:latin typeface="Lato Light" panose="020F0502020204030203" pitchFamily="34" charset="0"/>
                  <a:ea typeface="Lato Light" panose="020F0502020204030203" pitchFamily="34" charset="0"/>
                  <a:cs typeface="Lato Light" panose="020F0502020204030203" pitchFamily="34" charset="0"/>
                </a:rPr>
                <a:t>+</a:t>
              </a:r>
            </a:p>
          </p:txBody>
        </p:sp>
      </p:grpSp>
      <p:sp>
        <p:nvSpPr>
          <p:cNvPr id="6" name="Title 1">
            <a:extLst>
              <a:ext uri="{FF2B5EF4-FFF2-40B4-BE49-F238E27FC236}">
                <a16:creationId xmlns:a16="http://schemas.microsoft.com/office/drawing/2014/main" id="{E34750F1-DB0A-DB40-A02B-6C14BAE233FE}"/>
              </a:ext>
            </a:extLst>
          </p:cNvPr>
          <p:cNvSpPr txBox="1">
            <a:spLocks/>
          </p:cNvSpPr>
          <p:nvPr/>
        </p:nvSpPr>
        <p:spPr bwMode="auto">
          <a:xfrm>
            <a:off x="600635" y="639763"/>
            <a:ext cx="5593977" cy="1628308"/>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nSpc>
                <a:spcPct val="80000"/>
              </a:lnSpc>
              <a:defRPr/>
            </a:pPr>
            <a:r>
              <a:rPr lang="en-US" sz="44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 </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3200" b="0" dirty="0">
                <a:solidFill>
                  <a:srgbClr val="B01E59"/>
                </a:solidFill>
                <a:latin typeface="Lato Medium" panose="020F0502020204030203" pitchFamily="34" charset="0"/>
              </a:rPr>
              <a:t>OÙ SE TROUVENT LES</a:t>
            </a:r>
          </a:p>
          <a:p>
            <a:pPr marL="6350">
              <a:lnSpc>
                <a:spcPct val="80000"/>
              </a:lnSpc>
              <a:defRPr/>
            </a:pPr>
            <a:r>
              <a:rPr lang="en-US" sz="3200" dirty="0">
                <a:solidFill>
                  <a:srgbClr val="B01E59"/>
                </a:solidFill>
                <a:latin typeface="Lato Black" panose="020F0502020204030203" pitchFamily="34" charset="0"/>
                <a:ea typeface="Lato Black" panose="020F0502020204030203" pitchFamily="34" charset="0"/>
                <a:cs typeface="Lato Black" panose="020F0502020204030203" pitchFamily="34" charset="0"/>
              </a:rPr>
              <a:t>CHEFS DE FILE </a:t>
            </a:r>
            <a:r>
              <a:rPr lang="en-US" sz="3200" b="0" dirty="0">
                <a:solidFill>
                  <a:srgbClr val="B01E59"/>
                </a:solidFill>
                <a:latin typeface="Lato Medium" panose="020F0502020204030203" pitchFamily="34" charset="0"/>
              </a:rPr>
              <a:t>EN</a:t>
            </a:r>
            <a:endParaRPr lang="en-US" sz="3200" dirty="0">
              <a:solidFill>
                <a:srgbClr val="B01E59"/>
              </a:solidFill>
              <a:latin typeface="Lato Black" panose="020F0502020204030203" pitchFamily="34" charset="0"/>
              <a:ea typeface="Lato Black" panose="020F0502020204030203" pitchFamily="34" charset="0"/>
              <a:cs typeface="Lato Black" panose="020F0502020204030203" pitchFamily="34" charset="0"/>
            </a:endParaRPr>
          </a:p>
          <a:p>
            <a:pPr marL="6350">
              <a:lnSpc>
                <a:spcPct val="80000"/>
              </a:lnSpc>
              <a:defRPr/>
            </a:pPr>
            <a:r>
              <a:rPr lang="en-US" sz="32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TECHNOLOGIE FINANCIÈRE</a:t>
            </a:r>
          </a:p>
        </p:txBody>
      </p:sp>
      <p:sp>
        <p:nvSpPr>
          <p:cNvPr id="52233" name="TextBox 8">
            <a:extLst>
              <a:ext uri="{FF2B5EF4-FFF2-40B4-BE49-F238E27FC236}">
                <a16:creationId xmlns:a16="http://schemas.microsoft.com/office/drawing/2014/main" id="{2499C901-57EA-EE48-8A8D-11A2BB65C8AE}"/>
              </a:ext>
            </a:extLst>
          </p:cNvPr>
          <p:cNvSpPr txBox="1">
            <a:spLocks noChangeArrowheads="1"/>
          </p:cNvSpPr>
          <p:nvPr/>
        </p:nvSpPr>
        <p:spPr bwMode="auto">
          <a:xfrm>
            <a:off x="629769" y="2438401"/>
            <a:ext cx="4004983" cy="261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1000" b="1">
                <a:latin typeface="Lato" panose="020F0502020204030203" pitchFamily="34" charset="0"/>
              </a:rPr>
              <a:t>Des paiements mobiles à la cybersécurité, en passant par l’analytique des opérations de négociation et les chaînes de blocs, l’Ontario est un chef de file de la technologie financière. </a:t>
            </a:r>
            <a:r>
              <a:rPr lang="en-CA" altLang="en-US" sz="1000">
                <a:latin typeface="Lato Light" panose="020F0502020204030203" pitchFamily="34" charset="0"/>
              </a:rPr>
              <a:t>Toronto, en Ontario, est le deuxième plus important centre financier d’Amérique du Nord et un épicentre mondial pour les activités de technologie financière. C’est là que les décisions technologiques clés sont prises dans le secteur des services financiers.</a:t>
            </a:r>
          </a:p>
          <a:p>
            <a:pPr>
              <a:lnSpc>
                <a:spcPct val="110000"/>
              </a:lnSpc>
              <a:spcAft>
                <a:spcPts val="600"/>
              </a:spcAft>
            </a:pPr>
            <a:r>
              <a:rPr lang="en-CA" altLang="en-US" sz="1000" b="1">
                <a:latin typeface="Lato" panose="020F0502020204030203" pitchFamily="34" charset="0"/>
              </a:rPr>
              <a:t>Toronto est classée comme le centre le plus attrayant pour les entreprises de technologie financière et le secteur financier qui connaît la croissance la plus rapide en Amérique du Nord. </a:t>
            </a:r>
            <a:r>
              <a:rPr lang="en-CA" altLang="en-US" sz="1000">
                <a:latin typeface="Lato Light" panose="020F0502020204030203" pitchFamily="34" charset="0"/>
              </a:rPr>
              <a:t>Avec la bonne combinaison d’institutions financières de premier plan, l’une des plus importantes bourses au monde (TSX), la stabilité financière et un écosystème technologique à l’avant-garde, il n’est pas étonnant que l’Ontario soit l’endroit où les innovateurs de la technologie financière réussissent sur la scène mondiale.</a:t>
            </a:r>
          </a:p>
          <a:p>
            <a:pPr>
              <a:lnSpc>
                <a:spcPct val="110000"/>
              </a:lnSpc>
              <a:spcAft>
                <a:spcPts val="600"/>
              </a:spcAft>
            </a:pPr>
            <a:endParaRPr lang="en-CA" altLang="en-US" sz="1000">
              <a:latin typeface="Lato Light" panose="020F0502020204030203"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10">
            <a:extLst>
              <a:ext uri="{FF2B5EF4-FFF2-40B4-BE49-F238E27FC236}">
                <a16:creationId xmlns:a16="http://schemas.microsoft.com/office/drawing/2014/main" id="{F14EFF1D-F85B-DD4F-BB28-364913A63ED9}"/>
              </a:ext>
            </a:extLst>
          </p:cNvPr>
          <p:cNvSpPr txBox="1">
            <a:spLocks noChangeArrowheads="1"/>
          </p:cNvSpPr>
          <p:nvPr/>
        </p:nvSpPr>
        <p:spPr bwMode="auto">
          <a:xfrm>
            <a:off x="11971338" y="492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54274" name="Group 16">
            <a:extLst>
              <a:ext uri="{FF2B5EF4-FFF2-40B4-BE49-F238E27FC236}">
                <a16:creationId xmlns:a16="http://schemas.microsoft.com/office/drawing/2014/main" id="{CC570C51-2802-4046-AF9C-4FB5E4519695}"/>
              </a:ext>
            </a:extLst>
          </p:cNvPr>
          <p:cNvGrpSpPr>
            <a:grpSpLocks/>
          </p:cNvGrpSpPr>
          <p:nvPr/>
        </p:nvGrpSpPr>
        <p:grpSpPr bwMode="auto">
          <a:xfrm>
            <a:off x="575982" y="2293586"/>
            <a:ext cx="3976688" cy="3508283"/>
            <a:chOff x="647790" y="2729591"/>
            <a:chExt cx="3552337" cy="3123313"/>
          </a:xfrm>
        </p:grpSpPr>
        <p:sp>
          <p:nvSpPr>
            <p:cNvPr id="6" name="TextBox 5">
              <a:extLst>
                <a:ext uri="{FF2B5EF4-FFF2-40B4-BE49-F238E27FC236}">
                  <a16:creationId xmlns:a16="http://schemas.microsoft.com/office/drawing/2014/main" id="{E32F58A8-3725-3D4F-82A3-F39FCE1B8EDA}"/>
                </a:ext>
              </a:extLst>
            </p:cNvPr>
            <p:cNvSpPr txBox="1"/>
            <p:nvPr/>
          </p:nvSpPr>
          <p:spPr bwMode="auto">
            <a:xfrm>
              <a:off x="647790" y="3248356"/>
              <a:ext cx="3552337" cy="2604548"/>
            </a:xfrm>
            <a:prstGeom prst="rect">
              <a:avLst/>
            </a:prstGeom>
            <a:noFill/>
            <a:ln>
              <a:noFill/>
            </a:ln>
          </p:spPr>
          <p:txBody>
            <a:bodyPr lIns="0" tIns="0" rIns="0" bIns="0" numCol="2" spcCol="274320"/>
            <a:lstStyle/>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BORROWELL</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CLEARCO</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DREAM PAYMENTS</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FRESHBOOKS</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GIESECKE+DEVRIENT</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INGENICO</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INTERAC</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KOHO</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MASTERCARD</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OBERTHUR TECHNOLOGIES</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PAYPAL</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SECUREKEY</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SENSIBILL</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SHOPIFY</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SQUARE</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THALES</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VISA</a:t>
              </a:r>
            </a:p>
            <a:p>
              <a:pPr marL="401638" indent="-401638">
                <a:spcAft>
                  <a:spcPts val="600"/>
                </a:spcAft>
                <a:buSzPct val="100000"/>
                <a:buFontTx/>
                <a:buBlip>
                  <a:blip r:embed="rId2"/>
                </a:buBlip>
                <a:defRPr/>
              </a:pPr>
              <a:r>
                <a:rPr lang="en-CA" sz="1100" dirty="0">
                  <a:latin typeface="Lato Medium" panose="020F0502020204030203" pitchFamily="34" charset="0"/>
                  <a:ea typeface="Lato Medium" panose="020F0502020204030203" pitchFamily="34" charset="0"/>
                  <a:cs typeface="Lato Medium" panose="020F0502020204030203" pitchFamily="34" charset="0"/>
                </a:rPr>
                <a:t>WEALTHSIMPLE</a:t>
              </a:r>
            </a:p>
          </p:txBody>
        </p:sp>
        <p:sp>
          <p:nvSpPr>
            <p:cNvPr id="54281" name="TextBox 8">
              <a:extLst>
                <a:ext uri="{FF2B5EF4-FFF2-40B4-BE49-F238E27FC236}">
                  <a16:creationId xmlns:a16="http://schemas.microsoft.com/office/drawing/2014/main" id="{4B6E5471-D863-9F45-8A1B-26C0F7DC6C63}"/>
                </a:ext>
              </a:extLst>
            </p:cNvPr>
            <p:cNvSpPr txBox="1">
              <a:spLocks noChangeArrowheads="1"/>
            </p:cNvSpPr>
            <p:nvPr/>
          </p:nvSpPr>
          <p:spPr bwMode="auto">
            <a:xfrm>
              <a:off x="685800" y="2729591"/>
              <a:ext cx="3276600" cy="37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CA" altLang="en-US" sz="1300" b="1">
                  <a:solidFill>
                    <a:srgbClr val="B01E59"/>
                  </a:solidFill>
                  <a:latin typeface="Lato Heavy" panose="020F0502020204030203" pitchFamily="34" charset="0"/>
                </a:rPr>
                <a:t>LES ENTREPRISES DE TECHNOLOGIE FINANCIÈRE ÉTABLIES DANS LA PROVINCE</a:t>
              </a:r>
            </a:p>
          </p:txBody>
        </p:sp>
      </p:grpSp>
      <p:sp>
        <p:nvSpPr>
          <p:cNvPr id="54275" name="TextBox 13">
            <a:extLst>
              <a:ext uri="{FF2B5EF4-FFF2-40B4-BE49-F238E27FC236}">
                <a16:creationId xmlns:a16="http://schemas.microsoft.com/office/drawing/2014/main" id="{111FE106-C88F-824A-A8F3-17CA5ECE0C8B}"/>
              </a:ext>
            </a:extLst>
          </p:cNvPr>
          <p:cNvSpPr txBox="1">
            <a:spLocks noChangeArrowheads="1"/>
          </p:cNvSpPr>
          <p:nvPr/>
        </p:nvSpPr>
        <p:spPr bwMode="auto">
          <a:xfrm>
            <a:off x="7934325" y="-3937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54277" name="Picture 21" descr="A large group of water droplets&#10;&#10;Description automatically generated with low confidence">
            <a:extLst>
              <a:ext uri="{FF2B5EF4-FFF2-40B4-BE49-F238E27FC236}">
                <a16:creationId xmlns:a16="http://schemas.microsoft.com/office/drawing/2014/main" id="{28D80E42-4B7F-A24B-A9DC-3E6DE8AAD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212"/>
          <a:stretch>
            <a:fillRect/>
          </a:stretch>
        </p:blipFill>
        <p:spPr bwMode="auto">
          <a:xfrm rot="5400000" flipV="1">
            <a:off x="8723313" y="3844925"/>
            <a:ext cx="487997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Box 24">
            <a:extLst>
              <a:ext uri="{FF2B5EF4-FFF2-40B4-BE49-F238E27FC236}">
                <a16:creationId xmlns:a16="http://schemas.microsoft.com/office/drawing/2014/main" id="{52D38DAD-C3CF-224B-AD2D-D87415553276}"/>
              </a:ext>
            </a:extLst>
          </p:cNvPr>
          <p:cNvSpPr txBox="1">
            <a:spLocks noChangeArrowheads="1"/>
          </p:cNvSpPr>
          <p:nvPr/>
        </p:nvSpPr>
        <p:spPr bwMode="auto">
          <a:xfrm>
            <a:off x="14073188" y="6650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0" name="Picture Placeholder 9" descr="A picture containing person, holding, black, hand&#10;&#10;Description automatically generated">
            <a:extLst>
              <a:ext uri="{FF2B5EF4-FFF2-40B4-BE49-F238E27FC236}">
                <a16:creationId xmlns:a16="http://schemas.microsoft.com/office/drawing/2014/main" id="{34C6FDD4-67B4-0044-B619-9638DB1ED1C6}"/>
              </a:ext>
            </a:extLst>
          </p:cNvPr>
          <p:cNvPicPr>
            <a:picLocks noGrp="1" noChangeAspect="1"/>
          </p:cNvPicPr>
          <p:nvPr>
            <p:ph type="pic" sz="quarter" idx="11"/>
          </p:nvPr>
        </p:nvPicPr>
        <p:blipFill rotWithShape="1">
          <a:blip r:embed="rId4"/>
          <a:srcRect l="15918" r="15918"/>
          <a:stretch/>
        </p:blipFill>
        <p:spPr/>
      </p:pic>
      <p:sp>
        <p:nvSpPr>
          <p:cNvPr id="11" name="Title 1">
            <a:extLst>
              <a:ext uri="{FF2B5EF4-FFF2-40B4-BE49-F238E27FC236}">
                <a16:creationId xmlns:a16="http://schemas.microsoft.com/office/drawing/2014/main" id="{C40FBA5F-AC51-954C-B3D1-ED5B8911C26E}"/>
              </a:ext>
            </a:extLst>
          </p:cNvPr>
          <p:cNvSpPr txBox="1">
            <a:spLocks/>
          </p:cNvSpPr>
          <p:nvPr/>
        </p:nvSpPr>
        <p:spPr bwMode="auto">
          <a:xfrm>
            <a:off x="600636" y="639763"/>
            <a:ext cx="4105836" cy="1628308"/>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nSpc>
                <a:spcPct val="80000"/>
              </a:lnSpc>
              <a:defRPr/>
            </a:pPr>
            <a:r>
              <a:rPr lang="en-US" sz="36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 </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B01E59"/>
                </a:solidFill>
                <a:latin typeface="Lato Medium" panose="020F0502020204030203" pitchFamily="34" charset="0"/>
              </a:rPr>
              <a:t>OÙ SE TROUVENT LES</a:t>
            </a:r>
          </a:p>
          <a:p>
            <a:pPr marL="6350">
              <a:lnSpc>
                <a:spcPct val="80000"/>
              </a:lnSpc>
              <a:defRPr/>
            </a:pPr>
            <a:r>
              <a:rPr lang="en-US" sz="2400" dirty="0">
                <a:solidFill>
                  <a:srgbClr val="B01E59"/>
                </a:solidFill>
                <a:latin typeface="Lato Black" panose="020F0502020204030203" pitchFamily="34" charset="0"/>
                <a:ea typeface="Lato Black" panose="020F0502020204030203" pitchFamily="34" charset="0"/>
                <a:cs typeface="Lato Black" panose="020F0502020204030203" pitchFamily="34" charset="0"/>
              </a:rPr>
              <a:t>CHEFS DE FILE </a:t>
            </a:r>
            <a:r>
              <a:rPr lang="en-US" sz="2400" b="0" dirty="0">
                <a:solidFill>
                  <a:srgbClr val="B01E59"/>
                </a:solidFill>
                <a:latin typeface="Lato Medium" panose="020F0502020204030203" pitchFamily="34" charset="0"/>
              </a:rPr>
              <a:t>EN</a:t>
            </a:r>
            <a:endParaRPr lang="en-US" sz="2400" dirty="0">
              <a:solidFill>
                <a:srgbClr val="B01E59"/>
              </a:solidFill>
              <a:latin typeface="Lato Black" panose="020F0502020204030203" pitchFamily="34" charset="0"/>
              <a:ea typeface="Lato Black" panose="020F0502020204030203" pitchFamily="34" charset="0"/>
              <a:cs typeface="Lato Black" panose="020F0502020204030203" pitchFamily="34" charset="0"/>
            </a:endParaRPr>
          </a:p>
          <a:p>
            <a:pPr marL="6350">
              <a:lnSpc>
                <a:spcPct val="80000"/>
              </a:lnSpc>
              <a:defRPr/>
            </a:pPr>
            <a:r>
              <a:rPr lang="en-US" sz="24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TECHNOLOGIE FINANCIÈRE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Group 3">
            <a:extLst>
              <a:ext uri="{FF2B5EF4-FFF2-40B4-BE49-F238E27FC236}">
                <a16:creationId xmlns:a16="http://schemas.microsoft.com/office/drawing/2014/main" id="{EF67975A-B7CA-BD44-987F-F265F4F374C5}"/>
              </a:ext>
            </a:extLst>
          </p:cNvPr>
          <p:cNvGrpSpPr>
            <a:grpSpLocks/>
          </p:cNvGrpSpPr>
          <p:nvPr/>
        </p:nvGrpSpPr>
        <p:grpSpPr bwMode="auto">
          <a:xfrm>
            <a:off x="647700" y="1513729"/>
            <a:ext cx="10912475" cy="4570786"/>
            <a:chOff x="444230" y="1413206"/>
            <a:chExt cx="10913164" cy="4668143"/>
          </a:xfrm>
        </p:grpSpPr>
        <p:sp>
          <p:nvSpPr>
            <p:cNvPr id="55300" name="Text Placeholder 1">
              <a:extLst>
                <a:ext uri="{FF2B5EF4-FFF2-40B4-BE49-F238E27FC236}">
                  <a16:creationId xmlns:a16="http://schemas.microsoft.com/office/drawing/2014/main" id="{F726088C-4C4D-2C4C-90A7-5B0DF58F0F08}"/>
                </a:ext>
              </a:extLst>
            </p:cNvPr>
            <p:cNvSpPr txBox="1">
              <a:spLocks/>
            </p:cNvSpPr>
            <p:nvPr/>
          </p:nvSpPr>
          <p:spPr bwMode="auto">
            <a:xfrm>
              <a:off x="444230" y="1413206"/>
              <a:ext cx="10913164" cy="391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575"/>
                </a:lnSpc>
                <a:spcBef>
                  <a:spcPct val="0"/>
                </a:spcBef>
                <a:buClr>
                  <a:schemeClr val="tx1"/>
                </a:buClr>
                <a:buNone/>
              </a:pP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Obtenir</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une</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évaluation</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de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licorne</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de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certains</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des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investisseurs</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les plus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respectés</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du monde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n’est</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pas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seulement</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un moment excitant pour nous,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mais</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aussi</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pour le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secteur</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technologique</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canadien</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En</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tant que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société</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nous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pensons</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qu’il</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s’agit</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d’une</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énorme</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a:t>
              </a:r>
              <a:r>
                <a:rPr lang="en-US" altLang="en-US" b="1" dirty="0">
                  <a:solidFill>
                    <a:srgbClr val="0F2D52"/>
                  </a:solidFill>
                  <a:latin typeface="Lato" panose="020F0502020204030203" pitchFamily="34" charset="0"/>
                  <a:ea typeface="Lato" panose="020F0502020204030203" pitchFamily="34" charset="0"/>
                  <a:cs typeface="Lato" panose="020F0502020204030203" pitchFamily="34" charset="0"/>
                </a:rPr>
                <a:t>validation</a:t>
              </a:r>
              <a:b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b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de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ce</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que nous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avons</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construit</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et, plus important encore, de la direction que nous </a:t>
              </a:r>
              <a:r>
                <a:rPr lang="en-US" altLang="en-US" sz="3200" b="1" dirty="0" err="1">
                  <a:solidFill>
                    <a:srgbClr val="0F2D52"/>
                  </a:solidFill>
                  <a:latin typeface="Lato" panose="020F0502020204030203" pitchFamily="34" charset="0"/>
                  <a:ea typeface="Lato" panose="020F0502020204030203" pitchFamily="34" charset="0"/>
                  <a:cs typeface="Lato" panose="020F0502020204030203" pitchFamily="34" charset="0"/>
                </a:rPr>
                <a:t>prenons</a:t>
              </a:r>
              <a:r>
                <a:rPr lang="en-US" altLang="en-US" sz="3200" b="1" dirty="0">
                  <a:solidFill>
                    <a:srgbClr val="0F2D52"/>
                  </a:solidFill>
                  <a:latin typeface="Lato" panose="020F0502020204030203" pitchFamily="34" charset="0"/>
                  <a:ea typeface="Lato" panose="020F0502020204030203" pitchFamily="34" charset="0"/>
                  <a:cs typeface="Lato" panose="020F0502020204030203" pitchFamily="34" charset="0"/>
                </a:rPr>
                <a:t>. </a:t>
              </a:r>
            </a:p>
          </p:txBody>
        </p:sp>
        <p:sp>
          <p:nvSpPr>
            <p:cNvPr id="55301" name="Text Placeholder 1">
              <a:extLst>
                <a:ext uri="{FF2B5EF4-FFF2-40B4-BE49-F238E27FC236}">
                  <a16:creationId xmlns:a16="http://schemas.microsoft.com/office/drawing/2014/main" id="{8D0B9D07-EAA8-AB42-94CE-3F4471481F21}"/>
                </a:ext>
              </a:extLst>
            </p:cNvPr>
            <p:cNvSpPr txBox="1">
              <a:spLocks/>
            </p:cNvSpPr>
            <p:nvPr/>
          </p:nvSpPr>
          <p:spPr bwMode="auto">
            <a:xfrm>
              <a:off x="3328618" y="5147070"/>
              <a:ext cx="5280733" cy="93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Clr>
                  <a:schemeClr val="tx1"/>
                </a:buClr>
                <a:buNone/>
              </a:pPr>
              <a:r>
                <a:rPr lang="en-CA" altLang="en-US" sz="2000" b="1">
                  <a:latin typeface="Lato" panose="020F0502020204030203" pitchFamily="34" charset="0"/>
                  <a:ea typeface="Lato" panose="020F0502020204030203" pitchFamily="34" charset="0"/>
                  <a:cs typeface="Lato" panose="020F0502020204030203" pitchFamily="34" charset="0"/>
                </a:rPr>
                <a:t>MIKE KATCHEN, </a:t>
              </a:r>
              <a:r>
                <a:rPr lang="en-CA" altLang="en-US" sz="2000">
                  <a:latin typeface="Lato" panose="020F0502020204030203" pitchFamily="34" charset="0"/>
                </a:rPr>
                <a:t>CHEF DE LA DIRECTION</a:t>
              </a:r>
            </a:p>
            <a:p>
              <a:pPr algn="ctr" eaLnBrk="1" hangingPunct="1">
                <a:lnSpc>
                  <a:spcPct val="100000"/>
                </a:lnSpc>
                <a:spcBef>
                  <a:spcPct val="0"/>
                </a:spcBef>
                <a:buClr>
                  <a:schemeClr val="tx1"/>
                </a:buClr>
                <a:buFont typeface="Arial" panose="020B0604020202020204" pitchFamily="34" charset="0"/>
                <a:buNone/>
              </a:pPr>
              <a:r>
                <a:rPr lang="en-CA" altLang="en-US" sz="2000" i="1">
                  <a:latin typeface="Lato" panose="020F0502020204030203" pitchFamily="34" charset="0"/>
                </a:rPr>
                <a:t>WEALTHSIMPLE</a:t>
              </a:r>
            </a:p>
          </p:txBody>
        </p:sp>
      </p:grpSp>
      <p:sp>
        <p:nvSpPr>
          <p:cNvPr id="55299" name="Rectangle 1">
            <a:extLst>
              <a:ext uri="{FF2B5EF4-FFF2-40B4-BE49-F238E27FC236}">
                <a16:creationId xmlns:a16="http://schemas.microsoft.com/office/drawing/2014/main" id="{3FF228D5-1C19-CF4F-92DC-C999567E4C3E}"/>
              </a:ext>
            </a:extLst>
          </p:cNvPr>
          <p:cNvSpPr>
            <a:spLocks noChangeArrowheads="1"/>
          </p:cNvSpPr>
          <p:nvPr/>
        </p:nvSpPr>
        <p:spPr bwMode="auto">
          <a:xfrm>
            <a:off x="5056951" y="5978337"/>
            <a:ext cx="20697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CA" altLang="en-US" sz="1000" i="1">
                <a:latin typeface="Lato" panose="020F0502020204030203" pitchFamily="34" charset="0"/>
              </a:rPr>
              <a:t>Source:</a:t>
            </a:r>
            <a:r>
              <a:rPr lang="en-CA" altLang="en-US" sz="1000">
                <a:latin typeface="Lato" panose="020F0502020204030203" pitchFamily="34" charset="0"/>
              </a:rPr>
              <a:t> BetaKit, 14 Octobre 2020</a:t>
            </a:r>
          </a:p>
        </p:txBody>
      </p:sp>
      <p:pic>
        <p:nvPicPr>
          <p:cNvPr id="7" name="Picture 12">
            <a:extLst>
              <a:ext uri="{FF2B5EF4-FFF2-40B4-BE49-F238E27FC236}">
                <a16:creationId xmlns:a16="http://schemas.microsoft.com/office/drawing/2014/main" id="{174114CD-5DCB-A847-9924-EF0F351C3BD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0426"/>
                    </a14:imgEffect>
                    <a14:imgEffect>
                      <a14:saturation sat="400000"/>
                    </a14:imgEffect>
                    <a14:imgEffect>
                      <a14:brightnessContrast bright="-22000" contrast="-4000"/>
                    </a14:imgEffect>
                  </a14:imgLayer>
                </a14:imgProps>
              </a:ext>
              <a:ext uri="{28A0092B-C50C-407E-A947-70E740481C1C}">
                <a14:useLocalDpi xmlns:a14="http://schemas.microsoft.com/office/drawing/2010/main" val="0"/>
              </a:ext>
            </a:extLst>
          </a:blip>
          <a:srcRect/>
          <a:stretch/>
        </p:blipFill>
        <p:spPr bwMode="auto">
          <a:xfrm>
            <a:off x="5416368" y="646581"/>
            <a:ext cx="1221997" cy="102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F2D5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E9DDA5-CD31-3F4D-BD54-3EC4749FFC89}"/>
              </a:ext>
            </a:extLst>
          </p:cNvPr>
          <p:cNvSpPr txBox="1">
            <a:spLocks/>
          </p:cNvSpPr>
          <p:nvPr/>
        </p:nvSpPr>
        <p:spPr bwMode="auto">
          <a:xfrm>
            <a:off x="586162" y="441512"/>
            <a:ext cx="11098212" cy="819150"/>
          </a:xfrm>
          <a:prstGeom prst="rect">
            <a:avLst/>
          </a:prstGeom>
          <a:noFill/>
          <a:ln>
            <a:noFill/>
          </a:ln>
        </p:spPr>
        <p:txBody>
          <a:bodyPr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gn="ctr">
              <a:lnSpc>
                <a:spcPct val="110000"/>
              </a:lnSpc>
              <a:defRPr/>
            </a:pPr>
            <a:r>
              <a:rPr lang="en-US" sz="2000" dirty="0">
                <a:latin typeface="Lato Black" panose="020F0502020204030203" pitchFamily="34" charset="0"/>
                <a:ea typeface="Lato Black" panose="020F0502020204030203" pitchFamily="34" charset="0"/>
                <a:cs typeface="Lato Black" panose="020F0502020204030203" pitchFamily="34" charset="0"/>
              </a:rPr>
              <a:t>ONTARIO : </a:t>
            </a:r>
            <a:br>
              <a:rPr lang="en-US" sz="1600" dirty="0">
                <a:latin typeface="Lato" panose="020F0502020204030203" pitchFamily="34" charset="0"/>
                <a:ea typeface="Lato" panose="020F0502020204030203" pitchFamily="34" charset="0"/>
                <a:cs typeface="Lato" panose="020F0502020204030203" pitchFamily="34" charset="0"/>
              </a:rPr>
            </a:br>
            <a:r>
              <a:rPr lang="en-US" sz="1600" b="0" dirty="0">
                <a:latin typeface="Lato Medium" panose="020F0502020204030203" pitchFamily="34" charset="0"/>
              </a:rPr>
              <a:t>DES PRODUITS </a:t>
            </a:r>
            <a:r>
              <a:rPr lang="en-US" sz="1600" dirty="0">
                <a:latin typeface="Lato" panose="020F0502020204030203" pitchFamily="34" charset="0"/>
                <a:ea typeface="Lato" panose="020F0502020204030203" pitchFamily="34" charset="0"/>
                <a:cs typeface="Lato" panose="020F0502020204030203" pitchFamily="34" charset="0"/>
              </a:rPr>
              <a:t>MULTIMÉDIAS INTERACTIFS</a:t>
            </a:r>
          </a:p>
          <a:p>
            <a:pPr marL="6350" algn="ctr">
              <a:lnSpc>
                <a:spcPct val="110000"/>
              </a:lnSpc>
              <a:defRPr/>
            </a:pPr>
            <a:r>
              <a:rPr lang="en-US" sz="1600" b="0" dirty="0">
                <a:latin typeface="Lato Medium" panose="020F0502020204030203" pitchFamily="34" charset="0"/>
              </a:rPr>
              <a:t>NUMÉRIQUES UTILISÉS DANS LE MONDE ENTIER</a:t>
            </a:r>
          </a:p>
          <a:p>
            <a:pPr marL="6350">
              <a:lnSpc>
                <a:spcPct val="80000"/>
              </a:lnSpc>
              <a:defRPr/>
            </a:pPr>
            <a:endParaRPr lang="en-US" sz="3200" b="0" dirty="0">
              <a:solidFill>
                <a:srgbClr val="B01E59"/>
              </a:solidFill>
              <a:latin typeface="Lato Medium" panose="020F0502020204030203" pitchFamily="34" charset="0"/>
            </a:endParaRPr>
          </a:p>
          <a:p>
            <a:pPr marL="144000">
              <a:lnSpc>
                <a:spcPts val="2480"/>
              </a:lnSpc>
              <a:defRPr/>
            </a:pPr>
            <a:endParaRPr lang="en-US" sz="24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sp>
        <p:nvSpPr>
          <p:cNvPr id="57347" name="Rectangle 2">
            <a:extLst>
              <a:ext uri="{FF2B5EF4-FFF2-40B4-BE49-F238E27FC236}">
                <a16:creationId xmlns:a16="http://schemas.microsoft.com/office/drawing/2014/main" id="{D4E962E5-A52A-E346-9862-483D723CE95F}"/>
              </a:ext>
            </a:extLst>
          </p:cNvPr>
          <p:cNvSpPr>
            <a:spLocks noChangeArrowheads="1"/>
          </p:cNvSpPr>
          <p:nvPr/>
        </p:nvSpPr>
        <p:spPr bwMode="auto">
          <a:xfrm>
            <a:off x="2069607" y="1730740"/>
            <a:ext cx="8139952" cy="461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80000"/>
              </a:lnSpc>
            </a:pPr>
            <a:r>
              <a:rPr lang="en-CA" altLang="en-US" sz="7600" b="1">
                <a:solidFill>
                  <a:srgbClr val="41CBFF"/>
                </a:solidFill>
                <a:latin typeface="Lato Heavy" panose="020F0502020204030203" pitchFamily="34" charset="0"/>
              </a:rPr>
              <a:t>LES MONTANTS S’ACCUMULENT</a:t>
            </a:r>
          </a:p>
          <a:p>
            <a:pPr algn="ctr">
              <a:spcAft>
                <a:spcPts val="1200"/>
              </a:spcAft>
            </a:pPr>
            <a:r>
              <a:rPr lang="en-CA" altLang="en-US" sz="2400" b="1">
                <a:solidFill>
                  <a:srgbClr val="FFFFFF"/>
                </a:solidFill>
                <a:latin typeface="Lato" panose="020F0502020204030203" pitchFamily="34" charset="0"/>
              </a:rPr>
              <a:t>CRÉDIT D’IMPÔT DE L’ONTARIO </a:t>
            </a:r>
            <a:br>
              <a:rPr lang="en-CA" altLang="en-US" sz="2400" b="1">
                <a:solidFill>
                  <a:srgbClr val="FFFFFF"/>
                </a:solidFill>
                <a:latin typeface="Lato" panose="020F0502020204030203" pitchFamily="34" charset="0"/>
              </a:rPr>
            </a:br>
            <a:r>
              <a:rPr lang="en-CA" altLang="en-US" sz="2400" b="1">
                <a:solidFill>
                  <a:srgbClr val="FFFFFF"/>
                </a:solidFill>
                <a:latin typeface="Lato" panose="020F0502020204030203" pitchFamily="34" charset="0"/>
              </a:rPr>
              <a:t>POUR LES PRODUITS MULTIMÉDIAS </a:t>
            </a:r>
            <a:br>
              <a:rPr lang="en-CA" altLang="en-US" sz="2400" b="1">
                <a:solidFill>
                  <a:srgbClr val="FFFFFF"/>
                </a:solidFill>
                <a:latin typeface="Lato" panose="020F0502020204030203" pitchFamily="34" charset="0"/>
              </a:rPr>
            </a:br>
            <a:r>
              <a:rPr lang="en-CA" altLang="en-US" sz="2400" b="1">
                <a:solidFill>
                  <a:srgbClr val="FFFFFF"/>
                </a:solidFill>
                <a:latin typeface="Lato" panose="020F0502020204030203" pitchFamily="34" charset="0"/>
              </a:rPr>
              <a:t>INTERACTIFS NUMÉRIQUES</a:t>
            </a:r>
          </a:p>
          <a:p>
            <a:pPr algn="ctr"/>
            <a:r>
              <a:rPr lang="en-CA" altLang="en-US">
                <a:solidFill>
                  <a:srgbClr val="FFFFFF"/>
                </a:solidFill>
                <a:latin typeface="Lato" panose="020F0502020204030203" pitchFamily="34" charset="0"/>
              </a:rPr>
              <a:t>En Ontario, les entreprises du secteur des produits multimédias </a:t>
            </a:r>
            <a:br>
              <a:rPr lang="en-CA" altLang="en-US">
                <a:solidFill>
                  <a:srgbClr val="FFFFFF"/>
                </a:solidFill>
                <a:latin typeface="Lato" panose="020F0502020204030203" pitchFamily="34" charset="0"/>
              </a:rPr>
            </a:br>
            <a:r>
              <a:rPr lang="en-CA" altLang="en-US">
                <a:solidFill>
                  <a:srgbClr val="FFFFFF"/>
                </a:solidFill>
                <a:latin typeface="Lato" panose="020F0502020204030203" pitchFamily="34" charset="0"/>
              </a:rPr>
              <a:t>interactifs numériques obtiennent un crédit d’impôt qui offre un </a:t>
            </a:r>
            <a:r>
              <a:rPr lang="en-CA" altLang="en-US" b="1">
                <a:solidFill>
                  <a:schemeClr val="bg1"/>
                </a:solidFill>
                <a:latin typeface="Lato Heavy" panose="020F0502020204030203" pitchFamily="34" charset="0"/>
              </a:rPr>
              <a:t>remboursement d’impôt allant jusqu’à 40 % </a:t>
            </a:r>
            <a:r>
              <a:rPr lang="en-CA" altLang="en-US">
                <a:solidFill>
                  <a:schemeClr val="bg1"/>
                </a:solidFill>
                <a:latin typeface="Lato" panose="020F0502020204030203" pitchFamily="34" charset="0"/>
              </a:rPr>
              <a:t>sur les coûts de la </a:t>
            </a:r>
            <a:br>
              <a:rPr lang="en-CA" altLang="en-US">
                <a:solidFill>
                  <a:srgbClr val="FFFFFF"/>
                </a:solidFill>
                <a:latin typeface="Lato" panose="020F0502020204030203" pitchFamily="34" charset="0"/>
              </a:rPr>
            </a:br>
            <a:r>
              <a:rPr lang="en-CA" altLang="en-US">
                <a:solidFill>
                  <a:srgbClr val="FFFFFF"/>
                </a:solidFill>
                <a:latin typeface="Lato" panose="020F0502020204030203" pitchFamily="34" charset="0"/>
              </a:rPr>
              <a:t>main-d’œuvre ainsi que sur certaines activités de marketing et </a:t>
            </a:r>
            <a:br>
              <a:rPr lang="en-CA" altLang="en-US">
                <a:solidFill>
                  <a:srgbClr val="FFFFFF"/>
                </a:solidFill>
                <a:latin typeface="Lato" panose="020F0502020204030203" pitchFamily="34" charset="0"/>
              </a:rPr>
            </a:br>
            <a:r>
              <a:rPr lang="en-CA" altLang="en-US">
                <a:solidFill>
                  <a:srgbClr val="FFFFFF"/>
                </a:solidFill>
                <a:latin typeface="Lato" panose="020F0502020204030203" pitchFamily="34" charset="0"/>
              </a:rPr>
              <a:t>de distribution pour les jeux créés dans la province.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091C7B2-9103-9948-917B-E7079481EFE8}"/>
              </a:ext>
            </a:extLst>
          </p:cNvPr>
          <p:cNvSpPr txBox="1">
            <a:spLocks/>
          </p:cNvSpPr>
          <p:nvPr/>
        </p:nvSpPr>
        <p:spPr bwMode="auto">
          <a:xfrm>
            <a:off x="6384925" y="639763"/>
            <a:ext cx="5159375" cy="1433512"/>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nSpc>
                <a:spcPct val="85000"/>
              </a:lnSpc>
              <a:defRPr/>
            </a:pPr>
            <a:r>
              <a:rPr lang="en-US" sz="44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 </a:t>
            </a:r>
            <a:br>
              <a:rPr lang="en-US" sz="28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3200" dirty="0">
                <a:solidFill>
                  <a:srgbClr val="B01E59"/>
                </a:solidFill>
                <a:latin typeface="Lato" panose="020F0502020204030203" pitchFamily="34" charset="0"/>
                <a:ea typeface="Lato" panose="020F0502020204030203" pitchFamily="34" charset="0"/>
                <a:cs typeface="Lato" panose="020F0502020204030203" pitchFamily="34" charset="0"/>
              </a:rPr>
              <a:t>LE RÉSEAU 5G </a:t>
            </a:r>
          </a:p>
          <a:p>
            <a:pPr marL="6350">
              <a:lnSpc>
                <a:spcPct val="85000"/>
              </a:lnSpc>
              <a:defRPr/>
            </a:pPr>
            <a:r>
              <a:rPr lang="en-US" sz="3200" b="0" dirty="0">
                <a:solidFill>
                  <a:srgbClr val="0F2D52"/>
                </a:solidFill>
                <a:latin typeface="Lato Medium" panose="020F0502020204030203" pitchFamily="34" charset="0"/>
              </a:rPr>
              <a:t>EST LANCÉ</a:t>
            </a:r>
          </a:p>
          <a:p>
            <a:pPr marL="6350">
              <a:lnSpc>
                <a:spcPct val="80000"/>
              </a:lnSpc>
              <a:defRPr/>
            </a:pPr>
            <a:endParaRPr lang="en-US" sz="3200" b="0" dirty="0">
              <a:solidFill>
                <a:srgbClr val="B01E59"/>
              </a:solidFill>
              <a:latin typeface="Lato Medium" panose="020F0502020204030203" pitchFamily="34" charset="0"/>
            </a:endParaRPr>
          </a:p>
          <a:p>
            <a:pPr marL="144000">
              <a:lnSpc>
                <a:spcPts val="2480"/>
              </a:lnSpc>
              <a:defRPr/>
            </a:pPr>
            <a:endParaRPr lang="en-US" sz="24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sp>
        <p:nvSpPr>
          <p:cNvPr id="58370" name="TextBox 8">
            <a:extLst>
              <a:ext uri="{FF2B5EF4-FFF2-40B4-BE49-F238E27FC236}">
                <a16:creationId xmlns:a16="http://schemas.microsoft.com/office/drawing/2014/main" id="{4DCF67C8-B07A-0B47-890E-A10EEADA5BF3}"/>
              </a:ext>
            </a:extLst>
          </p:cNvPr>
          <p:cNvSpPr txBox="1">
            <a:spLocks noChangeArrowheads="1"/>
          </p:cNvSpPr>
          <p:nvPr/>
        </p:nvSpPr>
        <p:spPr bwMode="auto">
          <a:xfrm>
            <a:off x="6384925" y="2220913"/>
            <a:ext cx="2913063" cy="423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950" b="1">
                <a:latin typeface="Lato" panose="020F0502020204030203" pitchFamily="34" charset="0"/>
              </a:rPr>
              <a:t>L’Ontario est à l’avant-garde de la révolution 5G. </a:t>
            </a:r>
            <a:r>
              <a:rPr lang="en-CA" altLang="en-US" sz="950">
                <a:latin typeface="Lato Light" panose="020F0502020204030203" pitchFamily="34" charset="0"/>
              </a:rPr>
              <a:t>Nous voulons que vous vous joigniez à nous pour mettre au point la prochaine génération de normes de réseau cellulaire qui permettront de mieux profiter d’Internet sur les téléphones intelligents et de déverrouiller des applications de pointe. </a:t>
            </a:r>
          </a:p>
          <a:p>
            <a:pPr>
              <a:lnSpc>
                <a:spcPct val="110000"/>
              </a:lnSpc>
              <a:spcAft>
                <a:spcPts val="600"/>
              </a:spcAft>
            </a:pPr>
            <a:r>
              <a:rPr lang="en-CA" altLang="en-US" sz="950" b="1">
                <a:latin typeface="Lato" panose="020F0502020204030203" pitchFamily="34" charset="0"/>
              </a:rPr>
              <a:t>Nous avons déjà commencé à déployer le réseau 5G grâce à des partenariats </a:t>
            </a:r>
            <a:r>
              <a:rPr lang="en-CA" altLang="en-US" sz="950">
                <a:latin typeface="Lato Light" panose="020F0502020204030203" pitchFamily="34" charset="0"/>
              </a:rPr>
              <a:t>établis par les trois plus grandes entreprises de télécommunications au Canada, soit Rogers, Bell et Telus, avec les chefs de file mondiaux de l’industrie Ericsson et Nokia. Vous ferez donc partie d’un écosystème d’excellence déjà établi.</a:t>
            </a:r>
          </a:p>
          <a:p>
            <a:pPr>
              <a:lnSpc>
                <a:spcPct val="110000"/>
              </a:lnSpc>
              <a:spcAft>
                <a:spcPts val="600"/>
              </a:spcAft>
            </a:pPr>
            <a:r>
              <a:rPr lang="en-CA" altLang="en-US" sz="950" b="1">
                <a:latin typeface="Lato" panose="020F0502020204030203" pitchFamily="34" charset="0"/>
              </a:rPr>
              <a:t>L’Ontario a collaboré avec les  gouvernements du Québec et du Canada </a:t>
            </a:r>
            <a:r>
              <a:rPr lang="en-CA" altLang="en-US" sz="950">
                <a:latin typeface="Lato Light" panose="020F0502020204030203" pitchFamily="34" charset="0"/>
              </a:rPr>
              <a:t>pour accélérer l’expansion des réseaux et des technologies 5G au pays. Dans le cadre de cette alliance, nous avons lancé une plateforme ouverte où les petites et moyennes entreprises peuvent développer des idées pour le réseau 5G et les mettre à l’essai.</a:t>
            </a:r>
          </a:p>
          <a:p>
            <a:pPr>
              <a:lnSpc>
                <a:spcPct val="110000"/>
              </a:lnSpc>
              <a:spcAft>
                <a:spcPts val="600"/>
              </a:spcAft>
            </a:pPr>
            <a:r>
              <a:rPr lang="en-CA" altLang="en-US" sz="950" b="1">
                <a:latin typeface="Lato" panose="020F0502020204030203" pitchFamily="34" charset="0"/>
              </a:rPr>
              <a:t>Ces partenariats se traduisent par d’excellentes occasions pour votre  entreprise sur le marché mondial du réseau 5G, </a:t>
            </a:r>
            <a:r>
              <a:rPr lang="en-CA" altLang="en-US" sz="950">
                <a:latin typeface="Lato Light" panose="020F0502020204030203" pitchFamily="34" charset="0"/>
              </a:rPr>
              <a:t>un marché qui devrait croître pour devenir une industrie de 251 milliards de dollars américains d’ici 2025.</a:t>
            </a:r>
          </a:p>
          <a:p>
            <a:pPr>
              <a:lnSpc>
                <a:spcPct val="110000"/>
              </a:lnSpc>
              <a:spcAft>
                <a:spcPts val="600"/>
              </a:spcAft>
            </a:pPr>
            <a:endParaRPr lang="en-CA" altLang="en-US" sz="1000">
              <a:latin typeface="Lato Light" panose="020F0502020204030203" pitchFamily="34" charset="0"/>
            </a:endParaRPr>
          </a:p>
        </p:txBody>
      </p:sp>
      <p:pic>
        <p:nvPicPr>
          <p:cNvPr id="13" name="Picture Placeholder 12" descr="A white board with writing on it&#10;&#10;Description automatically generated with low confidence">
            <a:extLst>
              <a:ext uri="{FF2B5EF4-FFF2-40B4-BE49-F238E27FC236}">
                <a16:creationId xmlns:a16="http://schemas.microsoft.com/office/drawing/2014/main" id="{60A2C70C-9C26-D744-BC5A-E0E14713F7B5}"/>
              </a:ext>
            </a:extLst>
          </p:cNvPr>
          <p:cNvPicPr>
            <a:picLocks noGrp="1" noChangeAspect="1"/>
          </p:cNvPicPr>
          <p:nvPr>
            <p:ph type="pic" sz="quarter" idx="11"/>
          </p:nvPr>
        </p:nvPicPr>
        <p:blipFill rotWithShape="1">
          <a:blip r:embed="rId3"/>
          <a:srcRect/>
          <a:stretch/>
        </p:blipFill>
        <p:spPr>
          <a:xfrm>
            <a:off x="457200" y="0"/>
            <a:ext cx="5643563" cy="6858000"/>
          </a:xfrm>
        </p:spPr>
      </p:pic>
      <p:grpSp>
        <p:nvGrpSpPr>
          <p:cNvPr id="58372" name="Group 25">
            <a:extLst>
              <a:ext uri="{FF2B5EF4-FFF2-40B4-BE49-F238E27FC236}">
                <a16:creationId xmlns:a16="http://schemas.microsoft.com/office/drawing/2014/main" id="{33C59F8F-4B58-494D-956A-B0874801DA37}"/>
              </a:ext>
            </a:extLst>
          </p:cNvPr>
          <p:cNvGrpSpPr>
            <a:grpSpLocks/>
          </p:cNvGrpSpPr>
          <p:nvPr/>
        </p:nvGrpSpPr>
        <p:grpSpPr bwMode="auto">
          <a:xfrm>
            <a:off x="9472612" y="2200274"/>
            <a:ext cx="2208400" cy="3492314"/>
            <a:chOff x="685800" y="2442104"/>
            <a:chExt cx="1684540" cy="2302363"/>
          </a:xfrm>
        </p:grpSpPr>
        <p:sp>
          <p:nvSpPr>
            <p:cNvPr id="58373" name="TextBox 26">
              <a:extLst>
                <a:ext uri="{FF2B5EF4-FFF2-40B4-BE49-F238E27FC236}">
                  <a16:creationId xmlns:a16="http://schemas.microsoft.com/office/drawing/2014/main" id="{869BFEA4-A60C-7D40-AA13-6AEF27C56820}"/>
                </a:ext>
              </a:extLst>
            </p:cNvPr>
            <p:cNvSpPr txBox="1">
              <a:spLocks noChangeArrowheads="1"/>
            </p:cNvSpPr>
            <p:nvPr/>
          </p:nvSpPr>
          <p:spPr bwMode="auto">
            <a:xfrm>
              <a:off x="685801" y="2912329"/>
              <a:ext cx="1679420" cy="18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50838" indent="-350838">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buSzPct val="100000"/>
                <a:buFontTx/>
                <a:buBlip>
                  <a:blip r:embed="rId4"/>
                </a:buBlip>
              </a:pPr>
              <a:r>
                <a:rPr lang="en-CA" altLang="en-US" sz="1100">
                  <a:latin typeface="Lato Medium" panose="020F0502020204030203" pitchFamily="34" charset="0"/>
                </a:rPr>
                <a:t>AVAYA</a:t>
              </a:r>
            </a:p>
            <a:p>
              <a:pPr>
                <a:spcAft>
                  <a:spcPts val="600"/>
                </a:spcAft>
                <a:buSzPct val="100000"/>
                <a:buFontTx/>
                <a:buBlip>
                  <a:blip r:embed="rId4"/>
                </a:buBlip>
              </a:pPr>
              <a:r>
                <a:rPr lang="en-CA" altLang="en-US" sz="1100">
                  <a:latin typeface="Lato Medium" panose="020F0502020204030203" pitchFamily="34" charset="0"/>
                </a:rPr>
                <a:t>CIENA</a:t>
              </a:r>
            </a:p>
            <a:p>
              <a:pPr>
                <a:spcAft>
                  <a:spcPts val="600"/>
                </a:spcAft>
                <a:buSzPct val="100000"/>
                <a:buFontTx/>
                <a:buBlip>
                  <a:blip r:embed="rId4"/>
                </a:buBlip>
              </a:pPr>
              <a:r>
                <a:rPr lang="en-CA" altLang="en-US" sz="1100">
                  <a:latin typeface="Lato Medium" panose="020F0502020204030203" pitchFamily="34" charset="0"/>
                </a:rPr>
                <a:t>CISCO</a:t>
              </a:r>
            </a:p>
            <a:p>
              <a:pPr>
                <a:spcAft>
                  <a:spcPts val="600"/>
                </a:spcAft>
                <a:buSzPct val="100000"/>
                <a:buFontTx/>
                <a:buBlip>
                  <a:blip r:embed="rId4"/>
                </a:buBlip>
              </a:pPr>
              <a:r>
                <a:rPr lang="en-CA" altLang="en-US" sz="1100">
                  <a:latin typeface="Lato Medium" panose="020F0502020204030203" pitchFamily="34" charset="0"/>
                </a:rPr>
                <a:t>ERICSSON </a:t>
              </a:r>
            </a:p>
            <a:p>
              <a:pPr>
                <a:spcAft>
                  <a:spcPts val="600"/>
                </a:spcAft>
                <a:buSzPct val="100000"/>
                <a:buFontTx/>
                <a:buBlip>
                  <a:blip r:embed="rId4"/>
                </a:buBlip>
              </a:pPr>
              <a:r>
                <a:rPr lang="en-CA" altLang="en-US" sz="1100">
                  <a:latin typeface="Lato Medium" panose="020F0502020204030203" pitchFamily="34" charset="0"/>
                </a:rPr>
                <a:t>HUAWEI</a:t>
              </a:r>
            </a:p>
            <a:p>
              <a:pPr>
                <a:spcAft>
                  <a:spcPts val="600"/>
                </a:spcAft>
                <a:buSzPct val="100000"/>
                <a:buFontTx/>
                <a:buBlip>
                  <a:blip r:embed="rId4"/>
                </a:buBlip>
              </a:pPr>
              <a:r>
                <a:rPr lang="en-CA" altLang="en-US" sz="1100">
                  <a:latin typeface="Lato Medium" panose="020F0502020204030203" pitchFamily="34" charset="0"/>
                </a:rPr>
                <a:t>JUNIPER NETWORKS </a:t>
              </a:r>
            </a:p>
            <a:p>
              <a:pPr>
                <a:spcAft>
                  <a:spcPts val="600"/>
                </a:spcAft>
                <a:buSzPct val="100000"/>
                <a:buFontTx/>
                <a:buBlip>
                  <a:blip r:embed="rId4"/>
                </a:buBlip>
              </a:pPr>
              <a:r>
                <a:rPr lang="en-CA" altLang="en-US" sz="1100">
                  <a:latin typeface="Lato Medium" panose="020F0502020204030203" pitchFamily="34" charset="0"/>
                </a:rPr>
                <a:t>LUMENTUM</a:t>
              </a:r>
            </a:p>
            <a:p>
              <a:pPr>
                <a:spcAft>
                  <a:spcPts val="600"/>
                </a:spcAft>
                <a:buSzPct val="100000"/>
                <a:buFontTx/>
                <a:buBlip>
                  <a:blip r:embed="rId4"/>
                </a:buBlip>
              </a:pPr>
              <a:r>
                <a:rPr lang="en-CA" altLang="en-US" sz="1100">
                  <a:latin typeface="Lato Medium" panose="020F0502020204030203" pitchFamily="34" charset="0"/>
                </a:rPr>
                <a:t>MITEL </a:t>
              </a:r>
            </a:p>
            <a:p>
              <a:pPr>
                <a:spcAft>
                  <a:spcPts val="600"/>
                </a:spcAft>
                <a:buSzPct val="100000"/>
                <a:buFontTx/>
                <a:buBlip>
                  <a:blip r:embed="rId4"/>
                </a:buBlip>
              </a:pPr>
              <a:r>
                <a:rPr lang="en-CA" altLang="en-US" sz="1100">
                  <a:latin typeface="Lato Medium" panose="020F0502020204030203" pitchFamily="34" charset="0"/>
                </a:rPr>
                <a:t>NOKIA</a:t>
              </a:r>
            </a:p>
            <a:p>
              <a:pPr>
                <a:spcAft>
                  <a:spcPts val="600"/>
                </a:spcAft>
                <a:buSzPct val="100000"/>
                <a:buFontTx/>
                <a:buBlip>
                  <a:blip r:embed="rId4"/>
                </a:buBlip>
              </a:pPr>
              <a:r>
                <a:rPr lang="en-CA" altLang="en-US" sz="1100">
                  <a:latin typeface="Lato Medium" panose="020F0502020204030203" pitchFamily="34" charset="0"/>
                </a:rPr>
                <a:t>RIBBON COMMUNICATIONS</a:t>
              </a:r>
            </a:p>
          </p:txBody>
        </p:sp>
        <p:sp>
          <p:nvSpPr>
            <p:cNvPr id="58374" name="TextBox 27">
              <a:extLst>
                <a:ext uri="{FF2B5EF4-FFF2-40B4-BE49-F238E27FC236}">
                  <a16:creationId xmlns:a16="http://schemas.microsoft.com/office/drawing/2014/main" id="{319075D1-F4C4-F24F-B125-2B95CBC080D1}"/>
                </a:ext>
              </a:extLst>
            </p:cNvPr>
            <p:cNvSpPr txBox="1">
              <a:spLocks noChangeArrowheads="1"/>
            </p:cNvSpPr>
            <p:nvPr/>
          </p:nvSpPr>
          <p:spPr bwMode="auto">
            <a:xfrm>
              <a:off x="685800" y="2442104"/>
              <a:ext cx="1684540" cy="59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CA" altLang="en-US" sz="1300" b="1">
                  <a:solidFill>
                    <a:srgbClr val="B01E59"/>
                  </a:solidFill>
                  <a:latin typeface="Lato Heavy" panose="020F0502020204030203" pitchFamily="34" charset="0"/>
                </a:rPr>
                <a:t>LES ENTREPRISES DU RÉSEAU 5G ÉTABLIES </a:t>
              </a:r>
              <a:br>
                <a:rPr lang="en-CA" altLang="en-US" sz="1300" b="1">
                  <a:solidFill>
                    <a:srgbClr val="B01E59"/>
                  </a:solidFill>
                  <a:latin typeface="Lato Heavy" panose="020F0502020204030203" pitchFamily="34" charset="0"/>
                </a:rPr>
              </a:br>
              <a:r>
                <a:rPr lang="en-CA" altLang="en-US" sz="1300" b="1">
                  <a:solidFill>
                    <a:srgbClr val="B01E59"/>
                  </a:solidFill>
                  <a:latin typeface="Lato Heavy" panose="020F0502020204030203" pitchFamily="34" charset="0"/>
                </a:rPr>
                <a:t>DANS LA PROVINCE</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wearing a mask&#10;&#10;Description automatically generated with medium confidence">
            <a:extLst>
              <a:ext uri="{FF2B5EF4-FFF2-40B4-BE49-F238E27FC236}">
                <a16:creationId xmlns:a16="http://schemas.microsoft.com/office/drawing/2014/main" id="{979E6B13-A5E9-3B4D-961D-6263C5C9B1D5}"/>
              </a:ext>
            </a:extLst>
          </p:cNvPr>
          <p:cNvPicPr>
            <a:picLocks noGrp="1" noChangeAspect="1"/>
          </p:cNvPicPr>
          <p:nvPr>
            <p:ph type="pic" sz="quarter" idx="11"/>
          </p:nvPr>
        </p:nvPicPr>
        <p:blipFill rotWithShape="1">
          <a:blip r:embed="rId2" cstate="hqprint"/>
          <a:srcRect/>
          <a:stretch/>
        </p:blipFill>
        <p:spPr>
          <a:xfrm>
            <a:off x="4243388" y="0"/>
            <a:ext cx="7491412" cy="6858000"/>
          </a:xfrm>
        </p:spPr>
      </p:pic>
      <p:sp>
        <p:nvSpPr>
          <p:cNvPr id="5" name="Title 1">
            <a:extLst>
              <a:ext uri="{FF2B5EF4-FFF2-40B4-BE49-F238E27FC236}">
                <a16:creationId xmlns:a16="http://schemas.microsoft.com/office/drawing/2014/main" id="{0E879A6D-EEDC-214F-A7B3-19D9208AA10E}"/>
              </a:ext>
            </a:extLst>
          </p:cNvPr>
          <p:cNvSpPr txBox="1">
            <a:spLocks/>
          </p:cNvSpPr>
          <p:nvPr/>
        </p:nvSpPr>
        <p:spPr bwMode="auto">
          <a:xfrm>
            <a:off x="647700" y="614363"/>
            <a:ext cx="3462338" cy="1779213"/>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nSpc>
                <a:spcPct val="85000"/>
              </a:lnSpc>
              <a:defRPr/>
            </a:pPr>
            <a:r>
              <a:rPr lang="en-US" sz="44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 </a:t>
            </a:r>
          </a:p>
          <a:p>
            <a:pPr marL="6350">
              <a:lnSpc>
                <a:spcPct val="90000"/>
              </a:lnSpc>
              <a:defRPr/>
            </a:pPr>
            <a:r>
              <a:rPr lang="en-US" sz="2000" b="0" dirty="0">
                <a:solidFill>
                  <a:srgbClr val="0F2D52"/>
                </a:solidFill>
                <a:latin typeface="Lato Medium" panose="020F0502020204030203" pitchFamily="34" charset="0"/>
              </a:rPr>
              <a:t>DES PRODUITS  </a:t>
            </a:r>
          </a:p>
          <a:p>
            <a:pPr marL="6350">
              <a:lnSpc>
                <a:spcPct val="90000"/>
              </a:lnSpc>
              <a:defRPr/>
            </a:pPr>
            <a:r>
              <a:rPr lang="en-US" sz="20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MULTIMÉDIAS INTERACTIFS </a:t>
            </a:r>
          </a:p>
          <a:p>
            <a:pPr marL="6350">
              <a:lnSpc>
                <a:spcPct val="90000"/>
              </a:lnSpc>
              <a:defRPr/>
            </a:pPr>
            <a:r>
              <a:rPr lang="en-US" sz="2000" b="0" dirty="0">
                <a:solidFill>
                  <a:srgbClr val="0F2D52"/>
                </a:solidFill>
                <a:latin typeface="Lato Medium" panose="020F0502020204030203" pitchFamily="34" charset="0"/>
              </a:rPr>
              <a:t>NUMÉRIQUES UTILISÉS DANS LE MONDE ENTIER</a:t>
            </a:r>
          </a:p>
        </p:txBody>
      </p:sp>
      <p:pic>
        <p:nvPicPr>
          <p:cNvPr id="60419" name="Picture 7" descr="Shape, arrow&#10;&#10;Description automatically generated">
            <a:extLst>
              <a:ext uri="{FF2B5EF4-FFF2-40B4-BE49-F238E27FC236}">
                <a16:creationId xmlns:a16="http://schemas.microsoft.com/office/drawing/2014/main" id="{88A0ECA0-309C-8140-852E-DF6D55F64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409"/>
          <a:stretch>
            <a:fillRect/>
          </a:stretch>
        </p:blipFill>
        <p:spPr bwMode="auto">
          <a:xfrm>
            <a:off x="4603750" y="0"/>
            <a:ext cx="34036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9" descr="A large group of water droplets&#10;&#10;Description automatically generated with low confidence">
            <a:extLst>
              <a:ext uri="{FF2B5EF4-FFF2-40B4-BE49-F238E27FC236}">
                <a16:creationId xmlns:a16="http://schemas.microsoft.com/office/drawing/2014/main" id="{CC589B10-F566-0447-B78B-C0D712747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813" y="5321300"/>
            <a:ext cx="7366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15" descr="Shape, icon, arrow&#10;&#10;Description automatically generated">
            <a:extLst>
              <a:ext uri="{FF2B5EF4-FFF2-40B4-BE49-F238E27FC236}">
                <a16:creationId xmlns:a16="http://schemas.microsoft.com/office/drawing/2014/main" id="{3367C03A-2BB1-C544-A2DD-6AF965BF5F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2725" y="2220913"/>
            <a:ext cx="5715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Box 8">
            <a:extLst>
              <a:ext uri="{FF2B5EF4-FFF2-40B4-BE49-F238E27FC236}">
                <a16:creationId xmlns:a16="http://schemas.microsoft.com/office/drawing/2014/main" id="{6DB4C8D6-C314-944A-BB41-3849B7C8A7C4}"/>
              </a:ext>
            </a:extLst>
          </p:cNvPr>
          <p:cNvSpPr txBox="1">
            <a:spLocks noChangeArrowheads="1"/>
          </p:cNvSpPr>
          <p:nvPr/>
        </p:nvSpPr>
        <p:spPr bwMode="auto">
          <a:xfrm>
            <a:off x="647700" y="2474260"/>
            <a:ext cx="3257550" cy="393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CA" altLang="en-US" sz="950" b="1">
                <a:latin typeface="Lato" panose="020F0502020204030203" pitchFamily="34" charset="0"/>
              </a:rPr>
              <a:t>Vous êtes à la recherche d’un foyer pour votre équipe de création? Pensez à l’Ontario, </a:t>
            </a:r>
            <a:r>
              <a:rPr lang="en-CA" altLang="en-US" sz="950">
                <a:latin typeface="Lato Light" panose="020F0502020204030203" pitchFamily="34" charset="0"/>
              </a:rPr>
              <a:t>où vous trouverez le meilleur endroit pour profiter d’une expertise dans le secteur des produits multimédias interactifs numériques. Si vous avez regardé un film avec des effets spéciaux, joué à un jeu vidéo ou utilisé une application mobile, il y a de fortes chances que vous ayez eu accès à un contenu et à une technologie conçus ici même, en Ontario. Nos entreprises dans le secteur des produits multimédias numériques créent du contenu, des produits et des services qui sont visionnés et utilisés partout dans le monde. </a:t>
            </a:r>
          </a:p>
          <a:p>
            <a:pPr>
              <a:spcAft>
                <a:spcPts val="600"/>
              </a:spcAft>
            </a:pPr>
            <a:r>
              <a:rPr lang="en-CA" altLang="en-US" sz="950" b="1">
                <a:latin typeface="Lato" panose="020F0502020204030203" pitchFamily="34" charset="0"/>
              </a:rPr>
              <a:t>En choisissant l’Ontario, votre entreprise du secteur des produits multimédias interactifs numériques peut profiter des coûts de  revient les plus bas </a:t>
            </a:r>
            <a:r>
              <a:rPr lang="en-CA" altLang="en-US" sz="950">
                <a:latin typeface="Lato Light" panose="020F0502020204030203" pitchFamily="34" charset="0"/>
              </a:rPr>
              <a:t>pour la production de </a:t>
            </a:r>
            <a:br>
              <a:rPr lang="en-CA" altLang="en-US" sz="950">
                <a:latin typeface="Lato Light" panose="020F0502020204030203" pitchFamily="34" charset="0"/>
              </a:rPr>
            </a:br>
            <a:r>
              <a:rPr lang="en-CA" altLang="en-US" sz="950">
                <a:latin typeface="Lato Light" panose="020F0502020204030203" pitchFamily="34" charset="0"/>
              </a:rPr>
              <a:t>jeux vidéo parmi les plus grandes villes des pays du G7. </a:t>
            </a:r>
            <a:br>
              <a:rPr lang="en-CA" altLang="en-US" sz="950">
                <a:latin typeface="Lato Light" panose="020F0502020204030203" pitchFamily="34" charset="0"/>
              </a:rPr>
            </a:br>
            <a:r>
              <a:rPr lang="en-CA" altLang="en-US" sz="950">
                <a:latin typeface="Lato Light" panose="020F0502020204030203" pitchFamily="34" charset="0"/>
              </a:rPr>
              <a:t>Vous pouvez aussi tirer parti de notre main-d’œuvre multilingue compétente et très instruite, ainsi que des talents issus de nos programmes d’éducation sur les jeux numériques.</a:t>
            </a:r>
          </a:p>
          <a:p>
            <a:pPr>
              <a:spcAft>
                <a:spcPts val="600"/>
              </a:spcAft>
            </a:pPr>
            <a:r>
              <a:rPr lang="en-CA" altLang="en-US" sz="950" b="1">
                <a:latin typeface="Lato" panose="020F0502020204030203" pitchFamily="34" charset="0"/>
              </a:rPr>
              <a:t>Nos entreprises représentent toute la  gamme des activités commerciales liées  aux produits multimédias numériques</a:t>
            </a:r>
            <a:r>
              <a:rPr lang="en-CA" altLang="en-US" sz="950">
                <a:latin typeface="Lato Light" panose="020F0502020204030203" pitchFamily="34" charset="0"/>
              </a:rPr>
              <a:t>,  de l’animation au rendu 3D en passant par la postproduction et le marketing. Que vous soyez un fabricant de jeux vidéo comme Ubisoft ou un fournisseur de logiciels d’effets spéciaux comme Autodesk, vous trouverez ce dont vous avez besoin pour passer au niveau supérieur en Ontario.</a:t>
            </a:r>
          </a:p>
          <a:p>
            <a:pPr>
              <a:spcAft>
                <a:spcPts val="600"/>
              </a:spcAft>
            </a:pPr>
            <a:endParaRPr lang="en-CA" altLang="en-US" sz="950">
              <a:latin typeface="Lato Light" panose="020F0502020204030203"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Placeholder 12" descr="A city skyline at night&#10;&#10;Description automatically generated with low confidence">
            <a:extLst>
              <a:ext uri="{FF2B5EF4-FFF2-40B4-BE49-F238E27FC236}">
                <a16:creationId xmlns:a16="http://schemas.microsoft.com/office/drawing/2014/main" id="{13C67B87-CC12-934D-B038-25A3C70381E6}"/>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457200" y="0"/>
            <a:ext cx="7110413" cy="6858000"/>
          </a:xfrm>
          <a:solidFill>
            <a:schemeClr val="bg1"/>
          </a:solidFill>
        </p:spPr>
      </p:pic>
      <p:pic>
        <p:nvPicPr>
          <p:cNvPr id="31746" name="Picture 3">
            <a:extLst>
              <a:ext uri="{FF2B5EF4-FFF2-40B4-BE49-F238E27FC236}">
                <a16:creationId xmlns:a16="http://schemas.microsoft.com/office/drawing/2014/main" id="{E516BBC2-E657-2A4B-BC35-7F68E5F36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793750"/>
            <a:ext cx="5638800" cy="116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4">
            <a:extLst>
              <a:ext uri="{FF2B5EF4-FFF2-40B4-BE49-F238E27FC236}">
                <a16:creationId xmlns:a16="http://schemas.microsoft.com/office/drawing/2014/main" id="{C8872476-2274-E248-9D43-7A5DDB6700A9}"/>
              </a:ext>
            </a:extLst>
          </p:cNvPr>
          <p:cNvSpPr txBox="1">
            <a:spLocks noChangeArrowheads="1"/>
          </p:cNvSpPr>
          <p:nvPr/>
        </p:nvSpPr>
        <p:spPr bwMode="auto">
          <a:xfrm>
            <a:off x="6443830" y="947739"/>
            <a:ext cx="5109640" cy="88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0800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CA" altLang="en-US" sz="1600" b="1" dirty="0">
                <a:solidFill>
                  <a:schemeClr val="bg1"/>
                </a:solidFill>
                <a:latin typeface="Lato" panose="020F0502020204030203" pitchFamily="34" charset="0"/>
              </a:rPr>
              <a:t>LES TECHNOLOGIES DE L’INFORMATION EN ONTARIO, AU CANADA : OÙ LES ENTREPRISES EN DÉMARRAGE ET LES GÉANTS MONDIAUX ÉVOLUENT CÔTE </a:t>
            </a:r>
            <a:r>
              <a:rPr lang="en-CA" altLang="en-US" sz="1600" b="1" dirty="0" err="1">
                <a:solidFill>
                  <a:schemeClr val="bg1"/>
                </a:solidFill>
                <a:latin typeface="Lato" panose="020F0502020204030203" pitchFamily="34" charset="0"/>
              </a:rPr>
              <a:t>À</a:t>
            </a:r>
            <a:r>
              <a:rPr lang="en-CA" altLang="en-US" sz="1600" b="1" dirty="0">
                <a:solidFill>
                  <a:schemeClr val="bg1"/>
                </a:solidFill>
                <a:latin typeface="Lato" panose="020F0502020204030203" pitchFamily="34" charset="0"/>
              </a:rPr>
              <a:t> CÔTE</a:t>
            </a:r>
          </a:p>
          <a:p>
            <a:endParaRPr lang="en-CA" altLang="en-US" dirty="0">
              <a:solidFill>
                <a:schemeClr val="bg1"/>
              </a:solidFill>
              <a:latin typeface="Lato Medium" panose="020F0502020204030203" pitchFamily="34" charset="0"/>
            </a:endParaRPr>
          </a:p>
        </p:txBody>
      </p:sp>
      <p:sp>
        <p:nvSpPr>
          <p:cNvPr id="6" name="TextBox 5">
            <a:extLst>
              <a:ext uri="{FF2B5EF4-FFF2-40B4-BE49-F238E27FC236}">
                <a16:creationId xmlns:a16="http://schemas.microsoft.com/office/drawing/2014/main" id="{DD20F8BD-0C76-4D49-AB1B-CF0F31F16441}"/>
              </a:ext>
            </a:extLst>
          </p:cNvPr>
          <p:cNvSpPr txBox="1"/>
          <p:nvPr/>
        </p:nvSpPr>
        <p:spPr bwMode="auto">
          <a:xfrm>
            <a:off x="7850189" y="2160572"/>
            <a:ext cx="3884612" cy="4369701"/>
          </a:xfrm>
          <a:prstGeom prst="rect">
            <a:avLst/>
          </a:prstGeom>
          <a:noFill/>
          <a:ln>
            <a:noFill/>
          </a:ln>
        </p:spPr>
        <p:txBody>
          <a:bodyPr lIns="0" tIns="0" rIns="0" bIns="0" numCol="2" spcCol="91440"/>
          <a:lstStyle/>
          <a:p>
            <a:pPr>
              <a:lnSpc>
                <a:spcPct val="95000"/>
              </a:lnSpc>
              <a:spcAft>
                <a:spcPts val="500"/>
              </a:spcAft>
              <a:defRPr/>
            </a:pPr>
            <a:r>
              <a:rPr lang="en-US" sz="900" b="1" spc="-10" dirty="0">
                <a:latin typeface="Lato" panose="020F0502020204030203" pitchFamily="34" charset="0"/>
                <a:ea typeface="Lato" panose="020F0502020204030203" pitchFamily="34" charset="0"/>
                <a:cs typeface="Lato" panose="020F0502020204030203" pitchFamily="34" charset="0"/>
              </a:rPr>
              <a:t>Les technologies et les </a:t>
            </a:r>
            <a:r>
              <a:rPr lang="en-US" sz="900" b="1" spc="-10" dirty="0" err="1">
                <a:latin typeface="Lato" panose="020F0502020204030203" pitchFamily="34" charset="0"/>
                <a:ea typeface="Lato" panose="020F0502020204030203" pitchFamily="34" charset="0"/>
                <a:cs typeface="Lato" panose="020F0502020204030203" pitchFamily="34" charset="0"/>
              </a:rPr>
              <a:t>entreprises</a:t>
            </a:r>
            <a:r>
              <a:rPr lang="en-US" sz="900" b="1" spc="-10" dirty="0">
                <a:latin typeface="Lato" panose="020F0502020204030203" pitchFamily="34" charset="0"/>
                <a:ea typeface="Lato" panose="020F0502020204030203" pitchFamily="34" charset="0"/>
                <a:cs typeface="Lato" panose="020F0502020204030203" pitchFamily="34" charset="0"/>
              </a:rPr>
              <a:t> les plus </a:t>
            </a:r>
            <a:r>
              <a:rPr lang="en-US" sz="900" b="1" spc="-10" dirty="0" err="1">
                <a:latin typeface="Lato" panose="020F0502020204030203" pitchFamily="34" charset="0"/>
                <a:ea typeface="Lato" panose="020F0502020204030203" pitchFamily="34" charset="0"/>
                <a:cs typeface="Lato" panose="020F0502020204030203" pitchFamily="34" charset="0"/>
              </a:rPr>
              <a:t>innovantes</a:t>
            </a:r>
            <a:r>
              <a:rPr lang="en-US" sz="900" b="1" spc="-10" dirty="0">
                <a:latin typeface="Lato" panose="020F0502020204030203" pitchFamily="34" charset="0"/>
                <a:ea typeface="Lato" panose="020F0502020204030203" pitchFamily="34" charset="0"/>
                <a:cs typeface="Lato" panose="020F0502020204030203" pitchFamily="34" charset="0"/>
              </a:rPr>
              <a:t> du monde </a:t>
            </a:r>
            <a:r>
              <a:rPr lang="en-US" sz="900" b="1" spc="-10" dirty="0" err="1">
                <a:latin typeface="Lato" panose="020F0502020204030203" pitchFamily="34" charset="0"/>
                <a:ea typeface="Lato" panose="020F0502020204030203" pitchFamily="34" charset="0"/>
                <a:cs typeface="Lato" panose="020F0502020204030203" pitchFamily="34" charset="0"/>
              </a:rPr>
              <a:t>prospèrent</a:t>
            </a:r>
            <a:r>
              <a:rPr lang="en-US" sz="900" b="1" spc="-10" dirty="0">
                <a:latin typeface="Lato" panose="020F0502020204030203" pitchFamily="34" charset="0"/>
                <a:ea typeface="Lato" panose="020F0502020204030203" pitchFamily="34" charset="0"/>
                <a:cs typeface="Lato" panose="020F0502020204030203" pitchFamily="34" charset="0"/>
              </a:rPr>
              <a:t> </a:t>
            </a:r>
            <a:r>
              <a:rPr lang="en-US" sz="900" b="1" spc="-10" dirty="0" err="1">
                <a:latin typeface="Lato" panose="020F0502020204030203" pitchFamily="34" charset="0"/>
                <a:ea typeface="Lato" panose="020F0502020204030203" pitchFamily="34" charset="0"/>
                <a:cs typeface="Lato" panose="020F0502020204030203" pitchFamily="34" charset="0"/>
              </a:rPr>
              <a:t>en</a:t>
            </a:r>
            <a:r>
              <a:rPr lang="en-US" sz="900" b="1" spc="-10" dirty="0">
                <a:latin typeface="Lato" panose="020F0502020204030203" pitchFamily="34" charset="0"/>
                <a:ea typeface="Lato" panose="020F0502020204030203" pitchFamily="34" charset="0"/>
                <a:cs typeface="Lato" panose="020F0502020204030203" pitchFamily="34" charset="0"/>
              </a:rPr>
              <a:t> Ontario, </a:t>
            </a:r>
            <a:r>
              <a:rPr lang="en-US" sz="900" spc="-10" dirty="0">
                <a:latin typeface="Lato Light" panose="020F0502020204030203" pitchFamily="34" charset="0"/>
                <a:ea typeface="Lato Light" panose="020F0502020204030203" pitchFamily="34" charset="0"/>
                <a:cs typeface="Lato Light" panose="020F0502020204030203" pitchFamily="34" charset="0"/>
              </a:rPr>
              <a:t>de l’intelligence </a:t>
            </a:r>
            <a:r>
              <a:rPr lang="en-US" sz="900" spc="-10" dirty="0" err="1">
                <a:latin typeface="Lato Light" panose="020F0502020204030203" pitchFamily="34" charset="0"/>
                <a:ea typeface="Lato Light" panose="020F0502020204030203" pitchFamily="34" charset="0"/>
                <a:cs typeface="Lato Light" panose="020F0502020204030203" pitchFamily="34" charset="0"/>
              </a:rPr>
              <a:t>artificielle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à</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l’informatique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quantique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d’Amazon</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à</a:t>
            </a:r>
            <a:r>
              <a:rPr lang="en-US" sz="900" spc="-10" dirty="0">
                <a:latin typeface="Lato Light" panose="020F0502020204030203" pitchFamily="34" charset="0"/>
                <a:ea typeface="Lato Light" panose="020F0502020204030203" pitchFamily="34" charset="0"/>
                <a:cs typeface="Lato Light" panose="020F0502020204030203" pitchFamily="34" charset="0"/>
              </a:rPr>
              <a:t> Shopify. </a:t>
            </a:r>
            <a:r>
              <a:rPr lang="en-US" sz="900" spc="-10" dirty="0" err="1">
                <a:latin typeface="Lato Light" panose="020F0502020204030203" pitchFamily="34" charset="0"/>
                <a:ea typeface="Lato Light" panose="020F0502020204030203" pitchFamily="34" charset="0"/>
                <a:cs typeface="Lato Light" panose="020F0502020204030203" pitchFamily="34" charset="0"/>
              </a:rPr>
              <a:t>L’Ontario</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est</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l’endroit</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où</a:t>
            </a:r>
            <a:r>
              <a:rPr lang="en-US" sz="900" spc="-10" dirty="0">
                <a:latin typeface="Lato Light" panose="020F0502020204030203" pitchFamily="34" charset="0"/>
                <a:ea typeface="Lato Light" panose="020F0502020204030203" pitchFamily="34" charset="0"/>
                <a:cs typeface="Lato Light" panose="020F0502020204030203" pitchFamily="34" charset="0"/>
              </a:rPr>
              <a:t> la pensée </a:t>
            </a:r>
            <a:r>
              <a:rPr lang="en-US" sz="900" spc="-10" dirty="0" err="1">
                <a:latin typeface="Lato Light" panose="020F0502020204030203" pitchFamily="34" charset="0"/>
                <a:ea typeface="Lato Light" panose="020F0502020204030203" pitchFamily="34" charset="0"/>
                <a:cs typeface="Lato Light" panose="020F0502020204030203" pitchFamily="34" charset="0"/>
              </a:rPr>
              <a:t>avant-gardiste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est</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alimentée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br>
              <a:rPr lang="en-US" sz="900" spc="-10" dirty="0">
                <a:latin typeface="Lato Light" panose="020F0502020204030203" pitchFamily="34" charset="0"/>
                <a:ea typeface="Lato Light" panose="020F0502020204030203" pitchFamily="34" charset="0"/>
                <a:cs typeface="Lato Light" panose="020F0502020204030203" pitchFamily="34" charset="0"/>
              </a:rPr>
            </a:br>
            <a:r>
              <a:rPr lang="en-US" sz="900" spc="-10" dirty="0">
                <a:latin typeface="Lato Light" panose="020F0502020204030203" pitchFamily="34" charset="0"/>
                <a:ea typeface="Lato Light" panose="020F0502020204030203" pitchFamily="34" charset="0"/>
                <a:cs typeface="Lato Light" panose="020F0502020204030203" pitchFamily="34" charset="0"/>
              </a:rPr>
              <a:t>par un </a:t>
            </a:r>
            <a:r>
              <a:rPr lang="en-US" sz="900" spc="-10" dirty="0" err="1">
                <a:latin typeface="Lato Light" panose="020F0502020204030203" pitchFamily="34" charset="0"/>
                <a:ea typeface="Lato Light" panose="020F0502020204030203" pitchFamily="34" charset="0"/>
                <a:cs typeface="Lato Light" panose="020F0502020204030203" pitchFamily="34" charset="0"/>
              </a:rPr>
              <a:t>écosystème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dynamique</a:t>
            </a:r>
            <a:r>
              <a:rPr lang="en-US" sz="900" spc="-10" dirty="0">
                <a:latin typeface="Lato Light" panose="020F0502020204030203" pitchFamily="34" charset="0"/>
                <a:ea typeface="Lato Light" panose="020F0502020204030203" pitchFamily="34" charset="0"/>
                <a:cs typeface="Lato Light" panose="020F0502020204030203" pitchFamily="34" charset="0"/>
              </a:rPr>
              <a:t> de R-D et de talents et </a:t>
            </a:r>
            <a:r>
              <a:rPr lang="en-US" sz="900" spc="-10" dirty="0" err="1">
                <a:latin typeface="Lato Light" panose="020F0502020204030203" pitchFamily="34" charset="0"/>
                <a:ea typeface="Lato Light" panose="020F0502020204030203" pitchFamily="34" charset="0"/>
                <a:cs typeface="Lato Light" panose="020F0502020204030203" pitchFamily="34" charset="0"/>
              </a:rPr>
              <a:t>où</a:t>
            </a:r>
            <a:r>
              <a:rPr lang="en-US" sz="900" spc="-10" dirty="0">
                <a:latin typeface="Lato Light" panose="020F0502020204030203" pitchFamily="34" charset="0"/>
                <a:ea typeface="Lato Light" panose="020F0502020204030203" pitchFamily="34" charset="0"/>
                <a:cs typeface="Lato Light" panose="020F0502020204030203" pitchFamily="34" charset="0"/>
              </a:rPr>
              <a:t> les </a:t>
            </a:r>
            <a:r>
              <a:rPr lang="en-US" sz="900" spc="-10" dirty="0" err="1">
                <a:latin typeface="Lato Light" panose="020F0502020204030203" pitchFamily="34" charset="0"/>
                <a:ea typeface="Lato Light" panose="020F0502020204030203" pitchFamily="34" charset="0"/>
                <a:cs typeface="Lato Light" panose="020F0502020204030203" pitchFamily="34" charset="0"/>
              </a:rPr>
              <a:t>entreprises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en</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démarrage</a:t>
            </a:r>
            <a:r>
              <a:rPr lang="en-US" sz="900" spc="-10" dirty="0">
                <a:latin typeface="Lato Light" panose="020F0502020204030203" pitchFamily="34" charset="0"/>
                <a:ea typeface="Lato Light" panose="020F0502020204030203" pitchFamily="34" charset="0"/>
                <a:cs typeface="Lato Light" panose="020F0502020204030203" pitchFamily="34" charset="0"/>
              </a:rPr>
              <a:t> et les </a:t>
            </a:r>
            <a:r>
              <a:rPr lang="en-US" sz="900" spc="-10" dirty="0" err="1">
                <a:latin typeface="Lato Light" panose="020F0502020204030203" pitchFamily="34" charset="0"/>
                <a:ea typeface="Lato Light" panose="020F0502020204030203" pitchFamily="34" charset="0"/>
                <a:cs typeface="Lato Light" panose="020F0502020204030203" pitchFamily="34" charset="0"/>
              </a:rPr>
              <a:t>géants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mondiaux</a:t>
            </a:r>
            <a:r>
              <a:rPr lang="en-US" sz="900" spc="-10" dirty="0">
                <a:latin typeface="Lato Light" panose="020F0502020204030203" pitchFamily="34" charset="0"/>
                <a:ea typeface="Lato Light" panose="020F0502020204030203" pitchFamily="34" charset="0"/>
                <a:cs typeface="Lato Light" panose="020F0502020204030203" pitchFamily="34" charset="0"/>
              </a:rPr>
              <a:t> </a:t>
            </a:r>
            <a:br>
              <a:rPr lang="en-US" sz="900" spc="-10" dirty="0">
                <a:latin typeface="Lato Light" panose="020F0502020204030203" pitchFamily="34" charset="0"/>
                <a:ea typeface="Lato Light" panose="020F0502020204030203" pitchFamily="34" charset="0"/>
                <a:cs typeface="Lato Light" panose="020F0502020204030203" pitchFamily="34" charset="0"/>
              </a:rPr>
            </a:br>
            <a:r>
              <a:rPr lang="en-US" sz="900" spc="-10" dirty="0" err="1">
                <a:latin typeface="Lato Light" panose="020F0502020204030203" pitchFamily="34" charset="0"/>
                <a:ea typeface="Lato Light" panose="020F0502020204030203" pitchFamily="34" charset="0"/>
                <a:cs typeface="Lato Light" panose="020F0502020204030203" pitchFamily="34" charset="0"/>
              </a:rPr>
              <a:t>évoluent</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côte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à</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côte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p>
          <a:p>
            <a:pPr>
              <a:lnSpc>
                <a:spcPct val="95000"/>
              </a:lnSpc>
              <a:spcAft>
                <a:spcPts val="500"/>
              </a:spcAft>
              <a:defRPr/>
            </a:pPr>
            <a:r>
              <a:rPr lang="en-US" sz="900" spc="-10" dirty="0" err="1">
                <a:latin typeface="Lato Light" panose="020F0502020204030203" pitchFamily="34" charset="0"/>
                <a:ea typeface="Lato Light" panose="020F0502020204030203" pitchFamily="34" charset="0"/>
                <a:cs typeface="Lato Light" panose="020F0502020204030203" pitchFamily="34" charset="0"/>
              </a:rPr>
              <a:t>En</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établissant</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votre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entreprise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en</a:t>
            </a:r>
            <a:r>
              <a:rPr lang="en-US" sz="900" spc="-10" dirty="0">
                <a:latin typeface="Lato Light" panose="020F0502020204030203" pitchFamily="34" charset="0"/>
                <a:ea typeface="Lato Light" panose="020F0502020204030203" pitchFamily="34" charset="0"/>
                <a:cs typeface="Lato Light" panose="020F0502020204030203" pitchFamily="34" charset="0"/>
              </a:rPr>
              <a:t> Ontario, </a:t>
            </a:r>
            <a:r>
              <a:rPr lang="en-US" sz="900" spc="-10" dirty="0" err="1">
                <a:latin typeface="Lato Light" panose="020F0502020204030203" pitchFamily="34" charset="0"/>
                <a:ea typeface="Lato Light" panose="020F0502020204030203" pitchFamily="34" charset="0"/>
                <a:cs typeface="Lato Light" panose="020F0502020204030203" pitchFamily="34" charset="0"/>
              </a:rPr>
              <a:t>vous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aurez</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accès</a:t>
            </a:r>
            <a:r>
              <a:rPr lang="en-US" sz="900" spc="-10" dirty="0">
                <a:latin typeface="Lato Light" panose="020F0502020204030203" pitchFamily="34" charset="0"/>
                <a:ea typeface="Lato Light" panose="020F0502020204030203" pitchFamily="34" charset="0"/>
                <a:cs typeface="Lato Light" panose="020F0502020204030203" pitchFamily="34" charset="0"/>
              </a:rPr>
              <a:t> au </a:t>
            </a:r>
            <a:r>
              <a:rPr lang="en-US" sz="900" spc="-10" dirty="0" err="1">
                <a:latin typeface="Lato Light" panose="020F0502020204030203" pitchFamily="34" charset="0"/>
                <a:ea typeface="Lato Light" panose="020F0502020204030203" pitchFamily="34" charset="0"/>
                <a:cs typeface="Lato Light" panose="020F0502020204030203" pitchFamily="34" charset="0"/>
              </a:rPr>
              <a:t>deuxième</a:t>
            </a:r>
            <a:r>
              <a:rPr lang="en-US" sz="900" spc="-10" dirty="0">
                <a:latin typeface="Lato Light" panose="020F0502020204030203" pitchFamily="34" charset="0"/>
                <a:ea typeface="Lato Light" panose="020F0502020204030203" pitchFamily="34" charset="0"/>
                <a:cs typeface="Lato Light" panose="020F0502020204030203" pitchFamily="34" charset="0"/>
              </a:rPr>
              <a:t> plus important </a:t>
            </a:r>
            <a:r>
              <a:rPr lang="en-US" sz="900" spc="-10" dirty="0" err="1">
                <a:latin typeface="Lato Light" panose="020F0502020204030203" pitchFamily="34" charset="0"/>
                <a:ea typeface="Lato Light" panose="020F0502020204030203" pitchFamily="34" charset="0"/>
                <a:cs typeface="Lato Light" panose="020F0502020204030203" pitchFamily="34" charset="0"/>
              </a:rPr>
              <a:t>centre</a:t>
            </a:r>
            <a:r>
              <a:rPr lang="en-US" sz="900" spc="-10" dirty="0">
                <a:latin typeface="Lato Light" panose="020F0502020204030203" pitchFamily="34" charset="0"/>
                <a:ea typeface="Lato Light" panose="020F0502020204030203" pitchFamily="34" charset="0"/>
                <a:cs typeface="Lato Light" panose="020F0502020204030203" pitchFamily="34" charset="0"/>
              </a:rPr>
              <a:t> de technologies de </a:t>
            </a:r>
            <a:r>
              <a:rPr lang="en-US" sz="900" spc="-10" dirty="0" err="1">
                <a:latin typeface="Lato Light" panose="020F0502020204030203" pitchFamily="34" charset="0"/>
                <a:ea typeface="Lato Light" panose="020F0502020204030203" pitchFamily="34" charset="0"/>
                <a:cs typeface="Lato Light" panose="020F0502020204030203" pitchFamily="34" charset="0"/>
              </a:rPr>
              <a:t>l’information</a:t>
            </a:r>
            <a:r>
              <a:rPr lang="en-US" sz="900" spc="-10" dirty="0">
                <a:latin typeface="Lato Light" panose="020F0502020204030203" pitchFamily="34" charset="0"/>
                <a:ea typeface="Lato Light" panose="020F0502020204030203" pitchFamily="34" charset="0"/>
                <a:cs typeface="Lato Light" panose="020F0502020204030203" pitchFamily="34" charset="0"/>
              </a:rPr>
              <a:t> (TI) </a:t>
            </a:r>
            <a:r>
              <a:rPr lang="en-US" sz="900" spc="-10" dirty="0" err="1">
                <a:latin typeface="Lato Light" panose="020F0502020204030203" pitchFamily="34" charset="0"/>
                <a:ea typeface="Lato Light" panose="020F0502020204030203" pitchFamily="34" charset="0"/>
                <a:cs typeface="Lato Light" panose="020F0502020204030203" pitchFamily="34" charset="0"/>
              </a:rPr>
              <a:t>en</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Amérique</a:t>
            </a:r>
            <a:r>
              <a:rPr lang="en-US" sz="900" spc="-10" dirty="0">
                <a:latin typeface="Lato Light" panose="020F0502020204030203" pitchFamily="34" charset="0"/>
                <a:ea typeface="Lato Light" panose="020F0502020204030203" pitchFamily="34" charset="0"/>
                <a:cs typeface="Lato Light" panose="020F0502020204030203" pitchFamily="34" charset="0"/>
              </a:rPr>
              <a:t> du Nord, avec plus de 35 000 </a:t>
            </a:r>
            <a:r>
              <a:rPr lang="en-US" sz="900" spc="-10" dirty="0" err="1">
                <a:latin typeface="Lato Light" panose="020F0502020204030203" pitchFamily="34" charset="0"/>
                <a:ea typeface="Lato Light" panose="020F0502020204030203" pitchFamily="34" charset="0"/>
                <a:cs typeface="Lato Light" panose="020F0502020204030203" pitchFamily="34" charset="0"/>
              </a:rPr>
              <a:t>entreprises</a:t>
            </a:r>
            <a:r>
              <a:rPr lang="en-US" sz="900" spc="-10" dirty="0">
                <a:latin typeface="Lato Light" panose="020F0502020204030203" pitchFamily="34" charset="0"/>
                <a:ea typeface="Lato Light" panose="020F0502020204030203" pitchFamily="34" charset="0"/>
                <a:cs typeface="Lato Light" panose="020F0502020204030203" pitchFamily="34" charset="0"/>
              </a:rPr>
              <a:t> de haute </a:t>
            </a:r>
            <a:r>
              <a:rPr lang="en-US" sz="900" spc="-10" dirty="0" err="1">
                <a:latin typeface="Lato Light" panose="020F0502020204030203" pitchFamily="34" charset="0"/>
                <a:ea typeface="Lato Light" panose="020F0502020204030203" pitchFamily="34" charset="0"/>
                <a:cs typeface="Lato Light" panose="020F0502020204030203" pitchFamily="34" charset="0"/>
              </a:rPr>
              <a:t>technologie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générant</a:t>
            </a:r>
            <a:r>
              <a:rPr lang="en-US" sz="900" spc="-10" dirty="0">
                <a:latin typeface="Lato Light" panose="020F0502020204030203" pitchFamily="34" charset="0"/>
                <a:ea typeface="Lato Light" panose="020F0502020204030203" pitchFamily="34" charset="0"/>
                <a:cs typeface="Lato Light" panose="020F0502020204030203" pitchFamily="34" charset="0"/>
              </a:rPr>
              <a:t> un PIB de plus de 65 milliards de dollars.</a:t>
            </a:r>
          </a:p>
          <a:p>
            <a:pPr>
              <a:lnSpc>
                <a:spcPct val="95000"/>
              </a:lnSpc>
              <a:spcAft>
                <a:spcPts val="500"/>
              </a:spcAft>
              <a:defRPr/>
            </a:pPr>
            <a:r>
              <a:rPr lang="en-US" sz="900" spc="-10" dirty="0" err="1">
                <a:latin typeface="Lato Light" panose="020F0502020204030203" pitchFamily="34" charset="0"/>
                <a:ea typeface="Lato Light" panose="020F0502020204030203" pitchFamily="34" charset="0"/>
                <a:cs typeface="Lato Light" panose="020F0502020204030203" pitchFamily="34" charset="0"/>
              </a:rPr>
              <a:t>Vous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ferez</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également</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partie</a:t>
            </a:r>
            <a:r>
              <a:rPr lang="en-US" sz="900" spc="-10" dirty="0">
                <a:latin typeface="Lato Light" panose="020F0502020204030203" pitchFamily="34" charset="0"/>
                <a:ea typeface="Lato Light" panose="020F0502020204030203" pitchFamily="34" charset="0"/>
                <a:cs typeface="Lato Light" panose="020F0502020204030203" pitchFamily="34" charset="0"/>
              </a:rPr>
              <a:t> de </a:t>
            </a:r>
            <a:r>
              <a:rPr lang="en-US" sz="900" spc="-10" dirty="0" err="1">
                <a:latin typeface="Lato Light" panose="020F0502020204030203" pitchFamily="34" charset="0"/>
                <a:ea typeface="Lato Light" panose="020F0502020204030203" pitchFamily="34" charset="0"/>
                <a:cs typeface="Lato Light" panose="020F0502020204030203" pitchFamily="34" charset="0"/>
              </a:rPr>
              <a:t>notre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vaste</a:t>
            </a:r>
            <a:r>
              <a:rPr lang="en-US" sz="900" spc="-10" dirty="0">
                <a:latin typeface="Lato Light" panose="020F0502020204030203" pitchFamily="34" charset="0"/>
                <a:ea typeface="Lato Light" panose="020F0502020204030203" pitchFamily="34" charset="0"/>
                <a:cs typeface="Lato Light" panose="020F0502020204030203" pitchFamily="34" charset="0"/>
              </a:rPr>
              <a:t> couloir des TI, qui </a:t>
            </a:r>
            <a:r>
              <a:rPr lang="en-US" sz="900" spc="-10" dirty="0" err="1">
                <a:latin typeface="Lato Light" panose="020F0502020204030203" pitchFamily="34" charset="0"/>
                <a:ea typeface="Lato Light" panose="020F0502020204030203" pitchFamily="34" charset="0"/>
                <a:cs typeface="Lato Light" panose="020F0502020204030203" pitchFamily="34" charset="0"/>
              </a:rPr>
              <a:t>s’étend</a:t>
            </a:r>
            <a:r>
              <a:rPr lang="en-US" sz="900" spc="-10" dirty="0">
                <a:latin typeface="Lato Light" panose="020F0502020204030203" pitchFamily="34" charset="0"/>
                <a:ea typeface="Lato Light" panose="020F0502020204030203" pitchFamily="34" charset="0"/>
                <a:cs typeface="Lato Light" panose="020F0502020204030203" pitchFamily="34" charset="0"/>
              </a:rPr>
              <a:t> de Windsor et de Waterloo dans </a:t>
            </a:r>
            <a:r>
              <a:rPr lang="en-US" sz="900" spc="-10" dirty="0" err="1">
                <a:latin typeface="Lato Light" panose="020F0502020204030203" pitchFamily="34" charset="0"/>
                <a:ea typeface="Lato Light" panose="020F0502020204030203" pitchFamily="34" charset="0"/>
                <a:cs typeface="Lato Light" panose="020F0502020204030203" pitchFamily="34" charset="0"/>
              </a:rPr>
              <a:t>l’ouest</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jusqu’à</a:t>
            </a:r>
            <a:r>
              <a:rPr lang="en-US" sz="900" spc="-10" dirty="0">
                <a:latin typeface="Lato Light" panose="020F0502020204030203" pitchFamily="34" charset="0"/>
                <a:ea typeface="Lato Light" panose="020F0502020204030203" pitchFamily="34" charset="0"/>
                <a:cs typeface="Lato Light" panose="020F0502020204030203" pitchFamily="34" charset="0"/>
              </a:rPr>
              <a:t> Ottawa dans </a:t>
            </a:r>
            <a:r>
              <a:rPr lang="en-US" sz="900" spc="-10" dirty="0" err="1">
                <a:latin typeface="Lato Light" panose="020F0502020204030203" pitchFamily="34" charset="0"/>
                <a:ea typeface="Lato Light" panose="020F0502020204030203" pitchFamily="34" charset="0"/>
                <a:cs typeface="Lato Light" panose="020F0502020204030203" pitchFamily="34" charset="0"/>
              </a:rPr>
              <a:t>l’est</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en</a:t>
            </a:r>
            <a:r>
              <a:rPr lang="en-US" sz="900" spc="-10" dirty="0">
                <a:latin typeface="Lato Light" panose="020F0502020204030203" pitchFamily="34" charset="0"/>
                <a:ea typeface="Lato Light" panose="020F0502020204030203" pitchFamily="34" charset="0"/>
                <a:cs typeface="Lato Light" panose="020F0502020204030203" pitchFamily="34" charset="0"/>
              </a:rPr>
              <a:t> passant par Toronto au </a:t>
            </a:r>
            <a:r>
              <a:rPr lang="en-US" sz="900" spc="-10" dirty="0" err="1">
                <a:latin typeface="Lato Light" panose="020F0502020204030203" pitchFamily="34" charset="0"/>
                <a:ea typeface="Lato Light" panose="020F0502020204030203" pitchFamily="34" charset="0"/>
                <a:cs typeface="Lato Light" panose="020F0502020204030203" pitchFamily="34" charset="0"/>
              </a:rPr>
              <a:t>centre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Cette</a:t>
            </a:r>
            <a:r>
              <a:rPr lang="en-US" sz="900" spc="-10" dirty="0">
                <a:latin typeface="Lato Light" panose="020F0502020204030203" pitchFamily="34" charset="0"/>
                <a:ea typeface="Lato Light" panose="020F0502020204030203" pitchFamily="34" charset="0"/>
                <a:cs typeface="Lato Light" panose="020F0502020204030203" pitchFamily="34" charset="0"/>
              </a:rPr>
              <a:t> autoroute de </a:t>
            </a:r>
            <a:r>
              <a:rPr lang="en-US" sz="900" spc="-10" dirty="0" err="1">
                <a:latin typeface="Lato Light" panose="020F0502020204030203" pitchFamily="34" charset="0"/>
                <a:ea typeface="Lato Light" panose="020F0502020204030203" pitchFamily="34" charset="0"/>
                <a:cs typeface="Lato Light" panose="020F0502020204030203" pitchFamily="34" charset="0"/>
              </a:rPr>
              <a:t>l’innovation</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couvre</a:t>
            </a:r>
            <a:r>
              <a:rPr lang="en-US" sz="900" spc="-10" dirty="0">
                <a:latin typeface="Lato Light" panose="020F0502020204030203" pitchFamily="34" charset="0"/>
                <a:ea typeface="Lato Light" panose="020F0502020204030203" pitchFamily="34" charset="0"/>
                <a:cs typeface="Lato Light" panose="020F0502020204030203" pitchFamily="34" charset="0"/>
              </a:rPr>
              <a:t> deux des trois </a:t>
            </a:r>
            <a:r>
              <a:rPr lang="en-US" sz="900" spc="-10" dirty="0" err="1">
                <a:latin typeface="Lato Light" panose="020F0502020204030203" pitchFamily="34" charset="0"/>
                <a:ea typeface="Lato Light" panose="020F0502020204030203" pitchFamily="34" charset="0"/>
                <a:cs typeface="Lato Light" panose="020F0502020204030203" pitchFamily="34" charset="0"/>
              </a:rPr>
              <a:t>marchés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technologiques</a:t>
            </a:r>
            <a:r>
              <a:rPr lang="en-US" sz="900" spc="-10" dirty="0">
                <a:latin typeface="Lato Light" panose="020F0502020204030203" pitchFamily="34" charset="0"/>
                <a:ea typeface="Lato Light" panose="020F0502020204030203" pitchFamily="34" charset="0"/>
                <a:cs typeface="Lato Light" panose="020F0502020204030203" pitchFamily="34" charset="0"/>
              </a:rPr>
              <a:t> les plus </a:t>
            </a:r>
            <a:r>
              <a:rPr lang="en-US" sz="900" spc="-10" dirty="0" err="1">
                <a:latin typeface="Lato Light" panose="020F0502020204030203" pitchFamily="34" charset="0"/>
                <a:ea typeface="Lato Light" panose="020F0502020204030203" pitchFamily="34" charset="0"/>
                <a:cs typeface="Lato Light" panose="020F0502020204030203" pitchFamily="34" charset="0"/>
              </a:rPr>
              <a:t>concentrés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en</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Amérique</a:t>
            </a:r>
            <a:r>
              <a:rPr lang="en-US" sz="900" spc="-10" dirty="0">
                <a:latin typeface="Lato Light" panose="020F0502020204030203" pitchFamily="34" charset="0"/>
                <a:ea typeface="Lato Light" panose="020F0502020204030203" pitchFamily="34" charset="0"/>
                <a:cs typeface="Lato Light" panose="020F0502020204030203" pitchFamily="34" charset="0"/>
              </a:rPr>
              <a:t> du Nord et deux des plus </a:t>
            </a:r>
            <a:r>
              <a:rPr lang="en-US" sz="900" spc="-10" dirty="0" err="1">
                <a:latin typeface="Lato Light" panose="020F0502020204030203" pitchFamily="34" charset="0"/>
                <a:ea typeface="Lato Light" panose="020F0502020204030203" pitchFamily="34" charset="0"/>
                <a:cs typeface="Lato Light" panose="020F0502020204030203" pitchFamily="34" charset="0"/>
              </a:rPr>
              <a:t>importants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écosystèmes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d’entreprises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en</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démarrage</a:t>
            </a:r>
            <a:r>
              <a:rPr lang="en-US" sz="900" spc="-10" dirty="0">
                <a:latin typeface="Lato Light" panose="020F0502020204030203" pitchFamily="34" charset="0"/>
                <a:ea typeface="Lato Light" panose="020F0502020204030203" pitchFamily="34" charset="0"/>
                <a:cs typeface="Lato Light" panose="020F0502020204030203" pitchFamily="34" charset="0"/>
              </a:rPr>
              <a:t> au monde.</a:t>
            </a:r>
          </a:p>
          <a:p>
            <a:pPr>
              <a:lnSpc>
                <a:spcPct val="95000"/>
              </a:lnSpc>
              <a:spcAft>
                <a:spcPts val="500"/>
              </a:spcAft>
              <a:defRPr/>
            </a:pPr>
            <a:r>
              <a:rPr lang="en-US" sz="900" spc="-10" dirty="0">
                <a:latin typeface="Lato Light" panose="020F0502020204030203" pitchFamily="34" charset="0"/>
                <a:ea typeface="Lato Light" panose="020F0502020204030203" pitchFamily="34" charset="0"/>
                <a:cs typeface="Lato Light" panose="020F0502020204030203" pitchFamily="34" charset="0"/>
              </a:rPr>
              <a:t>Nous </a:t>
            </a:r>
            <a:r>
              <a:rPr lang="en-US" sz="900" spc="-10" dirty="0" err="1">
                <a:latin typeface="Lato Light" panose="020F0502020204030203" pitchFamily="34" charset="0"/>
                <a:ea typeface="Lato Light" panose="020F0502020204030203" pitchFamily="34" charset="0"/>
                <a:cs typeface="Lato Light" panose="020F0502020204030203" pitchFamily="34" charset="0"/>
              </a:rPr>
              <a:t>voulons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faciliter</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l’établissement</a:t>
            </a:r>
            <a:r>
              <a:rPr lang="en-US" sz="900" spc="-10" dirty="0">
                <a:latin typeface="Lato Light" panose="020F0502020204030203" pitchFamily="34" charset="0"/>
                <a:ea typeface="Lato Light" panose="020F0502020204030203" pitchFamily="34" charset="0"/>
                <a:cs typeface="Lato Light" panose="020F0502020204030203" pitchFamily="34" charset="0"/>
              </a:rPr>
              <a:t> et la </a:t>
            </a:r>
            <a:r>
              <a:rPr lang="en-US" sz="900" spc="-10" dirty="0" err="1">
                <a:latin typeface="Lato Light" panose="020F0502020204030203" pitchFamily="34" charset="0"/>
                <a:ea typeface="Lato Light" panose="020F0502020204030203" pitchFamily="34" charset="0"/>
                <a:cs typeface="Lato Light" panose="020F0502020204030203" pitchFamily="34" charset="0"/>
              </a:rPr>
              <a:t>croissance</a:t>
            </a:r>
            <a:r>
              <a:rPr lang="en-US" sz="900" spc="-10" dirty="0">
                <a:latin typeface="Lato Light" panose="020F0502020204030203" pitchFamily="34" charset="0"/>
                <a:ea typeface="Lato Light" panose="020F0502020204030203" pitchFamily="34" charset="0"/>
                <a:cs typeface="Lato Light" panose="020F0502020204030203" pitchFamily="34" charset="0"/>
              </a:rPr>
              <a:t> de </a:t>
            </a:r>
            <a:r>
              <a:rPr lang="en-US" sz="900" spc="-10" dirty="0" err="1">
                <a:latin typeface="Lato Light" panose="020F0502020204030203" pitchFamily="34" charset="0"/>
                <a:ea typeface="Lato Light" panose="020F0502020204030203" pitchFamily="34" charset="0"/>
                <a:cs typeface="Lato Light" panose="020F0502020204030203" pitchFamily="34" charset="0"/>
              </a:rPr>
              <a:t>votre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entreprise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en</a:t>
            </a:r>
            <a:r>
              <a:rPr lang="en-US" sz="900" spc="-10" dirty="0">
                <a:latin typeface="Lato Light" panose="020F0502020204030203" pitchFamily="34" charset="0"/>
                <a:ea typeface="Lato Light" panose="020F0502020204030203" pitchFamily="34" charset="0"/>
                <a:cs typeface="Lato Light" panose="020F0502020204030203" pitchFamily="34" charset="0"/>
              </a:rPr>
              <a:t> Ontario. Nous </a:t>
            </a:r>
            <a:r>
              <a:rPr lang="en-US" sz="900" spc="-10" dirty="0" err="1">
                <a:latin typeface="Lato Light" panose="020F0502020204030203" pitchFamily="34" charset="0"/>
                <a:ea typeface="Lato Light" panose="020F0502020204030203" pitchFamily="34" charset="0"/>
                <a:cs typeface="Lato Light" panose="020F0502020204030203" pitchFamily="34" charset="0"/>
              </a:rPr>
              <a:t>sommes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fiers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d’offrir</a:t>
            </a:r>
            <a:r>
              <a:rPr lang="en-US" sz="900" spc="-10" dirty="0">
                <a:latin typeface="Lato Light" panose="020F0502020204030203" pitchFamily="34" charset="0"/>
                <a:ea typeface="Lato Light" panose="020F0502020204030203" pitchFamily="34" charset="0"/>
                <a:cs typeface="Lato Light" panose="020F0502020204030203" pitchFamily="34" charset="0"/>
              </a:rPr>
              <a:t> les technologies de premier plan </a:t>
            </a:r>
            <a:r>
              <a:rPr lang="en-US" sz="900" spc="-10" dirty="0" err="1">
                <a:latin typeface="Lato Light" panose="020F0502020204030203" pitchFamily="34" charset="0"/>
                <a:ea typeface="Lato Light" panose="020F0502020204030203" pitchFamily="34" charset="0"/>
                <a:cs typeface="Lato Light" panose="020F0502020204030203" pitchFamily="34" charset="0"/>
              </a:rPr>
              <a:t>dont</a:t>
            </a:r>
            <a:r>
              <a:rPr lang="en-US" sz="900" spc="-10" dirty="0">
                <a:latin typeface="Lato Light" panose="020F0502020204030203" pitchFamily="34" charset="0"/>
                <a:ea typeface="Lato Light" panose="020F0502020204030203" pitchFamily="34" charset="0"/>
                <a:cs typeface="Lato Light" panose="020F0502020204030203" pitchFamily="34" charset="0"/>
              </a:rPr>
              <a:t> les </a:t>
            </a:r>
            <a:r>
              <a:rPr lang="en-US" sz="900" spc="-10" dirty="0" err="1">
                <a:latin typeface="Lato Light" panose="020F0502020204030203" pitchFamily="34" charset="0"/>
                <a:ea typeface="Lato Light" panose="020F0502020204030203" pitchFamily="34" charset="0"/>
                <a:cs typeface="Lato Light" panose="020F0502020204030203" pitchFamily="34" charset="0"/>
              </a:rPr>
              <a:t>entreprises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ont</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besoin</a:t>
            </a:r>
            <a:r>
              <a:rPr lang="en-US" sz="900" spc="-10" dirty="0">
                <a:latin typeface="Lato Light" panose="020F0502020204030203" pitchFamily="34" charset="0"/>
                <a:ea typeface="Lato Light" panose="020F0502020204030203" pitchFamily="34" charset="0"/>
                <a:cs typeface="Lato Light" panose="020F0502020204030203" pitchFamily="34" charset="0"/>
              </a:rPr>
              <a:t> pour </a:t>
            </a:r>
            <a:r>
              <a:rPr lang="en-US" sz="900" spc="-10" dirty="0" err="1">
                <a:latin typeface="Lato Light" panose="020F0502020204030203" pitchFamily="34" charset="0"/>
                <a:ea typeface="Lato Light" panose="020F0502020204030203" pitchFamily="34" charset="0"/>
                <a:cs typeface="Lato Light" panose="020F0502020204030203" pitchFamily="34" charset="0"/>
              </a:rPr>
              <a:t>réussir</a:t>
            </a:r>
            <a:r>
              <a:rPr lang="en-US" sz="900" spc="-10" dirty="0">
                <a:latin typeface="Lato Light" panose="020F0502020204030203" pitchFamily="34" charset="0"/>
                <a:ea typeface="Lato Light" panose="020F0502020204030203" pitchFamily="34" charset="0"/>
                <a:cs typeface="Lato Light" panose="020F0502020204030203" pitchFamily="34" charset="0"/>
              </a:rPr>
              <a:t>, y </a:t>
            </a:r>
            <a:r>
              <a:rPr lang="en-US" sz="900" spc="-10" dirty="0" err="1">
                <a:latin typeface="Lato Light" panose="020F0502020204030203" pitchFamily="34" charset="0"/>
                <a:ea typeface="Lato Light" panose="020F0502020204030203" pitchFamily="34" charset="0"/>
                <a:cs typeface="Lato Light" panose="020F0502020204030203" pitchFamily="34" charset="0"/>
              </a:rPr>
              <a:t>compris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l’expertise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en</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infonuagique</a:t>
            </a:r>
            <a:r>
              <a:rPr lang="en-US" sz="900" spc="-10" dirty="0">
                <a:latin typeface="Lato Light" panose="020F0502020204030203" pitchFamily="34" charset="0"/>
                <a:ea typeface="Lato Light" panose="020F0502020204030203" pitchFamily="34" charset="0"/>
                <a:cs typeface="Lato Light" panose="020F0502020204030203" pitchFamily="34" charset="0"/>
              </a:rPr>
              <a:t> et </a:t>
            </a:r>
            <a:r>
              <a:rPr lang="en-US" sz="900" spc="-10" dirty="0" err="1">
                <a:latin typeface="Lato Light" panose="020F0502020204030203" pitchFamily="34" charset="0"/>
                <a:ea typeface="Lato Light" panose="020F0502020204030203" pitchFamily="34" charset="0"/>
                <a:cs typeface="Lato Light" panose="020F0502020204030203" pitchFamily="34" charset="0"/>
              </a:rPr>
              <a:t>en</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analyse</a:t>
            </a:r>
            <a:r>
              <a:rPr lang="en-US" sz="900" spc="-10" dirty="0">
                <a:latin typeface="Lato Light" panose="020F0502020204030203" pitchFamily="34" charset="0"/>
                <a:ea typeface="Lato Light" panose="020F0502020204030203" pitchFamily="34" charset="0"/>
                <a:cs typeface="Lato Light" panose="020F0502020204030203" pitchFamily="34" charset="0"/>
              </a:rPr>
              <a:t> des </a:t>
            </a:r>
            <a:r>
              <a:rPr lang="en-US" sz="900" spc="-10" dirty="0" err="1">
                <a:latin typeface="Lato Light" panose="020F0502020204030203" pitchFamily="34" charset="0"/>
                <a:ea typeface="Lato Light" panose="020F0502020204030203" pitchFamily="34" charset="0"/>
                <a:cs typeface="Lato Light" panose="020F0502020204030203" pitchFamily="34" charset="0"/>
              </a:rPr>
              <a:t>mégadonnées</a:t>
            </a:r>
            <a:r>
              <a:rPr lang="en-US" sz="900" spc="-10" dirty="0">
                <a:latin typeface="Lato Light" panose="020F0502020204030203" pitchFamily="34" charset="0"/>
                <a:ea typeface="Lato Light" panose="020F0502020204030203" pitchFamily="34" charset="0"/>
                <a:cs typeface="Lato Light" panose="020F0502020204030203" pitchFamily="34" charset="0"/>
              </a:rPr>
              <a:t> la plus </a:t>
            </a:r>
            <a:r>
              <a:rPr lang="en-US" sz="900" spc="-10" dirty="0" err="1">
                <a:latin typeface="Lato Light" panose="020F0502020204030203" pitchFamily="34" charset="0"/>
                <a:ea typeface="Lato Light" panose="020F0502020204030203" pitchFamily="34" charset="0"/>
                <a:cs typeface="Lato Light" panose="020F0502020204030203" pitchFamily="34" charset="0"/>
              </a:rPr>
              <a:t>évoluée</a:t>
            </a:r>
            <a:r>
              <a:rPr lang="en-US" sz="900" spc="-10" dirty="0">
                <a:latin typeface="Lato Light" panose="020F0502020204030203" pitchFamily="34" charset="0"/>
                <a:ea typeface="Lato Light" panose="020F0502020204030203" pitchFamily="34" charset="0"/>
                <a:cs typeface="Lato Light" panose="020F0502020204030203" pitchFamily="34" charset="0"/>
              </a:rPr>
              <a:t> au monde, </a:t>
            </a:r>
            <a:r>
              <a:rPr lang="en-US" sz="900" spc="-10" dirty="0" err="1">
                <a:latin typeface="Lato Light" panose="020F0502020204030203" pitchFamily="34" charset="0"/>
                <a:ea typeface="Lato Light" panose="020F0502020204030203" pitchFamily="34" charset="0"/>
                <a:cs typeface="Lato Light" panose="020F0502020204030203" pitchFamily="34" charset="0"/>
              </a:rPr>
              <a:t>jumelée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à</a:t>
            </a:r>
            <a:r>
              <a:rPr lang="en-US" sz="900" spc="-10" dirty="0">
                <a:latin typeface="Lato Light" panose="020F0502020204030203" pitchFamily="34" charset="0"/>
                <a:ea typeface="Lato Light" panose="020F0502020204030203" pitchFamily="34" charset="0"/>
                <a:cs typeface="Lato Light" panose="020F0502020204030203" pitchFamily="34" charset="0"/>
              </a:rPr>
              <a:t> un </a:t>
            </a:r>
            <a:r>
              <a:rPr lang="en-US" sz="900" spc="-10" dirty="0" err="1">
                <a:latin typeface="Lato Light" panose="020F0502020204030203" pitchFamily="34" charset="0"/>
                <a:ea typeface="Lato Light" panose="020F0502020204030203" pitchFamily="34" charset="0"/>
                <a:cs typeface="Lato Light" panose="020F0502020204030203" pitchFamily="34" charset="0"/>
              </a:rPr>
              <a:t>réseau</a:t>
            </a:r>
            <a:r>
              <a:rPr lang="en-US" sz="900" spc="-10" dirty="0">
                <a:latin typeface="Lato Light" panose="020F0502020204030203" pitchFamily="34" charset="0"/>
                <a:ea typeface="Lato Light" panose="020F0502020204030203" pitchFamily="34" charset="0"/>
                <a:cs typeface="Lato Light" panose="020F0502020204030203" pitchFamily="34" charset="0"/>
              </a:rPr>
              <a:t> 5G </a:t>
            </a:r>
            <a:r>
              <a:rPr lang="en-US" sz="900" spc="-10" dirty="0" err="1">
                <a:latin typeface="Lato Light" panose="020F0502020204030203" pitchFamily="34" charset="0"/>
                <a:ea typeface="Lato Light" panose="020F0502020204030203" pitchFamily="34" charset="0"/>
                <a:cs typeface="Lato Light" panose="020F0502020204030203" pitchFamily="34" charset="0"/>
              </a:rPr>
              <a:t>en</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pleine</a:t>
            </a:r>
            <a:r>
              <a:rPr lang="en-US" sz="900" spc="-10" dirty="0">
                <a:latin typeface="Lato Light" panose="020F0502020204030203" pitchFamily="34" charset="0"/>
                <a:ea typeface="Lato Light" panose="020F0502020204030203" pitchFamily="34" charset="0"/>
                <a:cs typeface="Lato Light" panose="020F0502020204030203" pitchFamily="34" charset="0"/>
              </a:rPr>
              <a:t> expansion. Nous </a:t>
            </a:r>
            <a:r>
              <a:rPr lang="en-US" sz="900" spc="-10" dirty="0" err="1">
                <a:latin typeface="Lato Light" panose="020F0502020204030203" pitchFamily="34" charset="0"/>
                <a:ea typeface="Lato Light" panose="020F0502020204030203" pitchFamily="34" charset="0"/>
                <a:cs typeface="Lato Light" panose="020F0502020204030203" pitchFamily="34" charset="0"/>
              </a:rPr>
              <a:t>sommes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stratégiquement</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situés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à</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une</a:t>
            </a:r>
            <a:r>
              <a:rPr lang="en-US" sz="900" spc="-10" dirty="0">
                <a:latin typeface="Lato Light" panose="020F0502020204030203" pitchFamily="34" charset="0"/>
                <a:ea typeface="Lato Light" panose="020F0502020204030203" pitchFamily="34" charset="0"/>
                <a:cs typeface="Lato Light" panose="020F0502020204030203" pitchFamily="34" charset="0"/>
              </a:rPr>
              <a:t> journée de route de 187 millions de </a:t>
            </a:r>
            <a:r>
              <a:rPr lang="en-US" sz="900" spc="-10" dirty="0" err="1">
                <a:latin typeface="Lato Light" panose="020F0502020204030203" pitchFamily="34" charset="0"/>
                <a:ea typeface="Lato Light" panose="020F0502020204030203" pitchFamily="34" charset="0"/>
                <a:cs typeface="Lato Light" panose="020F0502020204030203" pitchFamily="34" charset="0"/>
              </a:rPr>
              <a:t>consommateurs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en</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Amérique</a:t>
            </a:r>
            <a:r>
              <a:rPr lang="en-US" sz="900" spc="-10" dirty="0">
                <a:latin typeface="Lato Light" panose="020F0502020204030203" pitchFamily="34" charset="0"/>
                <a:ea typeface="Lato Light" panose="020F0502020204030203" pitchFamily="34" charset="0"/>
                <a:cs typeface="Lato Light" panose="020F0502020204030203" pitchFamily="34" charset="0"/>
              </a:rPr>
              <a:t> du Nord et nous </a:t>
            </a:r>
            <a:r>
              <a:rPr lang="en-US" sz="900" spc="-10" dirty="0" err="1">
                <a:latin typeface="Lato Light" panose="020F0502020204030203" pitchFamily="34" charset="0"/>
                <a:ea typeface="Lato Light" panose="020F0502020204030203" pitchFamily="34" charset="0"/>
                <a:cs typeface="Lato Light" panose="020F0502020204030203" pitchFamily="34" charset="0"/>
              </a:rPr>
              <a:t>sommes</a:t>
            </a:r>
            <a:r>
              <a:rPr lang="en-US" sz="900" spc="-10" dirty="0">
                <a:latin typeface="Lato Light" panose="020F0502020204030203" pitchFamily="34" charset="0"/>
                <a:ea typeface="Lato Light" panose="020F0502020204030203" pitchFamily="34" charset="0"/>
                <a:cs typeface="Lato Light" panose="020F0502020204030203" pitchFamily="34" charset="0"/>
              </a:rPr>
              <a:t> bien </a:t>
            </a:r>
            <a:r>
              <a:rPr lang="en-US" sz="900" spc="-10" dirty="0" err="1">
                <a:latin typeface="Lato Light" panose="020F0502020204030203" pitchFamily="34" charset="0"/>
                <a:ea typeface="Lato Light" panose="020F0502020204030203" pitchFamily="34" charset="0"/>
                <a:cs typeface="Lato Light" panose="020F0502020204030203" pitchFamily="34" charset="0"/>
              </a:rPr>
              <a:t>reliés</a:t>
            </a:r>
            <a:r>
              <a:rPr lang="en-US" sz="900" spc="-10" dirty="0">
                <a:latin typeface="Lato Light" panose="020F0502020204030203" pitchFamily="34" charset="0"/>
                <a:ea typeface="Lato Light" panose="020F0502020204030203" pitchFamily="34" charset="0"/>
                <a:cs typeface="Lato Light" panose="020F0502020204030203" pitchFamily="34" charset="0"/>
              </a:rPr>
              <a:t> au </a:t>
            </a:r>
            <a:r>
              <a:rPr lang="en-US" sz="900" spc="-10" dirty="0" err="1">
                <a:latin typeface="Lato Light" panose="020F0502020204030203" pitchFamily="34" charset="0"/>
                <a:ea typeface="Lato Light" panose="020F0502020204030203" pitchFamily="34" charset="0"/>
                <a:cs typeface="Lato Light" panose="020F0502020204030203" pitchFamily="34" charset="0"/>
              </a:rPr>
              <a:t>reste</a:t>
            </a:r>
            <a:r>
              <a:rPr lang="en-US" sz="900" spc="-10" dirty="0">
                <a:latin typeface="Lato Light" panose="020F0502020204030203" pitchFamily="34" charset="0"/>
                <a:ea typeface="Lato Light" panose="020F0502020204030203" pitchFamily="34" charset="0"/>
                <a:cs typeface="Lato Light" panose="020F0502020204030203" pitchFamily="34" charset="0"/>
              </a:rPr>
              <a:t> du monde grâce </a:t>
            </a:r>
            <a:r>
              <a:rPr lang="en-US" sz="900" spc="-10" dirty="0" err="1">
                <a:latin typeface="Lato Light" panose="020F0502020204030203" pitchFamily="34" charset="0"/>
                <a:ea typeface="Lato Light" panose="020F0502020204030203" pitchFamily="34" charset="0"/>
                <a:cs typeface="Lato Light" panose="020F0502020204030203" pitchFamily="34" charset="0"/>
              </a:rPr>
              <a:t>à</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nos</a:t>
            </a:r>
            <a:r>
              <a:rPr lang="en-US" sz="900" spc="-10" dirty="0">
                <a:latin typeface="Lato Light" panose="020F0502020204030203" pitchFamily="34" charset="0"/>
                <a:ea typeface="Lato Light" panose="020F0502020204030203" pitchFamily="34" charset="0"/>
                <a:cs typeface="Lato Light" panose="020F0502020204030203" pitchFamily="34" charset="0"/>
              </a:rPr>
              <a:t> quatre </a:t>
            </a:r>
            <a:r>
              <a:rPr lang="en-US" sz="900" spc="-10" dirty="0" err="1">
                <a:latin typeface="Lato Light" panose="020F0502020204030203" pitchFamily="34" charset="0"/>
                <a:ea typeface="Lato Light" panose="020F0502020204030203" pitchFamily="34" charset="0"/>
                <a:cs typeface="Lato Light" panose="020F0502020204030203" pitchFamily="34" charset="0"/>
              </a:rPr>
              <a:t>aéroports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internationaux</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ce</a:t>
            </a:r>
            <a:r>
              <a:rPr lang="en-US" sz="900" spc="-10" dirty="0">
                <a:latin typeface="Lato Light" panose="020F0502020204030203" pitchFamily="34" charset="0"/>
                <a:ea typeface="Lato Light" panose="020F0502020204030203" pitchFamily="34" charset="0"/>
                <a:cs typeface="Lato Light" panose="020F0502020204030203" pitchFamily="34" charset="0"/>
              </a:rPr>
              <a:t> qui </a:t>
            </a:r>
            <a:r>
              <a:rPr lang="en-US" sz="900" spc="-10" dirty="0" err="1">
                <a:latin typeface="Lato Light" panose="020F0502020204030203" pitchFamily="34" charset="0"/>
                <a:ea typeface="Lato Light" panose="020F0502020204030203" pitchFamily="34" charset="0"/>
                <a:cs typeface="Lato Light" panose="020F0502020204030203" pitchFamily="34" charset="0"/>
              </a:rPr>
              <a:t>vous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permet</a:t>
            </a:r>
            <a:r>
              <a:rPr lang="en-US" sz="900" spc="-10" dirty="0">
                <a:latin typeface="Lato Light" panose="020F0502020204030203" pitchFamily="34" charset="0"/>
                <a:ea typeface="Lato Light" panose="020F0502020204030203" pitchFamily="34" charset="0"/>
                <a:cs typeface="Lato Light" panose="020F0502020204030203" pitchFamily="34" charset="0"/>
              </a:rPr>
              <a:t> de faire </a:t>
            </a:r>
            <a:r>
              <a:rPr lang="en-US" sz="900" spc="-10" dirty="0" err="1">
                <a:latin typeface="Lato Light" panose="020F0502020204030203" pitchFamily="34" charset="0"/>
                <a:ea typeface="Lato Light" panose="020F0502020204030203" pitchFamily="34" charset="0"/>
                <a:cs typeface="Lato Light" panose="020F0502020204030203" pitchFamily="34" charset="0"/>
              </a:rPr>
              <a:t>facilement</a:t>
            </a:r>
            <a:r>
              <a:rPr lang="en-US" sz="900" spc="-10" dirty="0">
                <a:latin typeface="Lato Light" panose="020F0502020204030203" pitchFamily="34" charset="0"/>
                <a:ea typeface="Lato Light" panose="020F0502020204030203" pitchFamily="34" charset="0"/>
                <a:cs typeface="Lato Light" panose="020F0502020204030203" pitchFamily="34" charset="0"/>
              </a:rPr>
              <a:t> des affaires </a:t>
            </a:r>
            <a:r>
              <a:rPr lang="en-US" sz="900" spc="-10" dirty="0" err="1">
                <a:latin typeface="Lato Light" panose="020F0502020204030203" pitchFamily="34" charset="0"/>
                <a:ea typeface="Lato Light" panose="020F0502020204030203" pitchFamily="34" charset="0"/>
                <a:cs typeface="Lato Light" panose="020F0502020204030203" pitchFamily="34" charset="0"/>
              </a:rPr>
              <a:t>à</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l’échelle</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mondiale</a:t>
            </a:r>
            <a:r>
              <a:rPr lang="en-US" sz="900" spc="-10" dirty="0">
                <a:latin typeface="Lato Light" panose="020F0502020204030203" pitchFamily="34" charset="0"/>
                <a:ea typeface="Lato Light" panose="020F0502020204030203" pitchFamily="34" charset="0"/>
                <a:cs typeface="Lato Light" panose="020F0502020204030203" pitchFamily="34" charset="0"/>
              </a:rPr>
              <a:t>.</a:t>
            </a:r>
          </a:p>
          <a:p>
            <a:pPr>
              <a:spcAft>
                <a:spcPts val="500"/>
              </a:spcAft>
              <a:defRPr/>
            </a:pPr>
            <a:r>
              <a:rPr lang="en-US" sz="900" spc="-10" dirty="0" err="1">
                <a:latin typeface="Lato Light" panose="020F0502020204030203" pitchFamily="34" charset="0"/>
                <a:ea typeface="Lato Light" panose="020F0502020204030203" pitchFamily="34" charset="0"/>
                <a:cs typeface="Lato Light" panose="020F0502020204030203" pitchFamily="34" charset="0"/>
              </a:rPr>
              <a:t>Vous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trouverez</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aussi</a:t>
            </a:r>
            <a:r>
              <a:rPr lang="en-US" sz="900" spc="-10" dirty="0">
                <a:latin typeface="Lato Light" panose="020F0502020204030203" pitchFamily="34" charset="0"/>
                <a:ea typeface="Lato Light" panose="020F0502020204030203" pitchFamily="34" charset="0"/>
                <a:cs typeface="Lato Light" panose="020F0502020204030203" pitchFamily="34" charset="0"/>
              </a:rPr>
              <a:t> de la </a:t>
            </a:r>
            <a:r>
              <a:rPr lang="en-US" sz="900" spc="-10" dirty="0" err="1">
                <a:latin typeface="Lato Light" panose="020F0502020204030203" pitchFamily="34" charset="0"/>
                <a:ea typeface="Lato Light" panose="020F0502020204030203" pitchFamily="34" charset="0"/>
                <a:cs typeface="Lato Light" panose="020F0502020204030203" pitchFamily="34" charset="0"/>
              </a:rPr>
              <a:t>valeur</a:t>
            </a:r>
            <a:r>
              <a:rPr lang="en-US" sz="900" spc="-10" dirty="0">
                <a:latin typeface="Lato Light" panose="020F0502020204030203" pitchFamily="34" charset="0"/>
                <a:ea typeface="Lato Light" panose="020F0502020204030203" pitchFamily="34" charset="0"/>
                <a:cs typeface="Lato Light" panose="020F0502020204030203" pitchFamily="34" charset="0"/>
              </a:rPr>
              <a:t> et des </a:t>
            </a:r>
            <a:r>
              <a:rPr lang="en-US" sz="900" spc="-10" dirty="0" err="1">
                <a:latin typeface="Lato Light" panose="020F0502020204030203" pitchFamily="34" charset="0"/>
                <a:ea typeface="Lato Light" panose="020F0502020204030203" pitchFamily="34" charset="0"/>
                <a:cs typeface="Lato Light" panose="020F0502020204030203" pitchFamily="34" charset="0"/>
              </a:rPr>
              <a:t>économies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ici</a:t>
            </a:r>
            <a:r>
              <a:rPr lang="en-US" sz="900" spc="-10" dirty="0">
                <a:latin typeface="Lato Light" panose="020F0502020204030203" pitchFamily="34" charset="0"/>
                <a:ea typeface="Lato Light" panose="020F0502020204030203" pitchFamily="34" charset="0"/>
                <a:cs typeface="Lato Light" panose="020F0502020204030203" pitchFamily="34" charset="0"/>
              </a:rPr>
              <a:t>. Le </a:t>
            </a:r>
            <a:r>
              <a:rPr lang="en-US" sz="900" spc="-10" dirty="0" err="1">
                <a:latin typeface="Lato Light" panose="020F0502020204030203" pitchFamily="34" charset="0"/>
                <a:ea typeface="Lato Light" panose="020F0502020204030203" pitchFamily="34" charset="0"/>
                <a:cs typeface="Lato Light" panose="020F0502020204030203" pitchFamily="34" charset="0"/>
              </a:rPr>
              <a:t>taux</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d’imposition</a:t>
            </a:r>
            <a:r>
              <a:rPr lang="en-US" sz="900" spc="-10" dirty="0">
                <a:latin typeface="Lato Light" panose="020F0502020204030203" pitchFamily="34" charset="0"/>
                <a:ea typeface="Lato Light" panose="020F0502020204030203" pitchFamily="34" charset="0"/>
                <a:cs typeface="Lato Light" panose="020F0502020204030203" pitchFamily="34" charset="0"/>
              </a:rPr>
              <a:t> des </a:t>
            </a:r>
            <a:r>
              <a:rPr lang="en-US" sz="900" spc="-10" dirty="0" err="1">
                <a:latin typeface="Lato Light" panose="020F0502020204030203" pitchFamily="34" charset="0"/>
                <a:ea typeface="Lato Light" panose="020F0502020204030203" pitchFamily="34" charset="0"/>
                <a:cs typeface="Lato Light" panose="020F0502020204030203" pitchFamily="34" charset="0"/>
              </a:rPr>
              <a:t>sociétés</a:t>
            </a:r>
            <a:r>
              <a:rPr lang="en-US" sz="900" spc="-10" dirty="0">
                <a:latin typeface="Lato Light" panose="020F0502020204030203" pitchFamily="34" charset="0"/>
                <a:ea typeface="Lato Light" panose="020F0502020204030203" pitchFamily="34" charset="0"/>
                <a:cs typeface="Lato Light" panose="020F0502020204030203" pitchFamily="34" charset="0"/>
              </a:rPr>
              <a:t> de </a:t>
            </a:r>
            <a:r>
              <a:rPr lang="en-US" sz="900" spc="-10" dirty="0" err="1">
                <a:latin typeface="Lato Light" panose="020F0502020204030203" pitchFamily="34" charset="0"/>
                <a:ea typeface="Lato Light" panose="020F0502020204030203" pitchFamily="34" charset="0"/>
                <a:cs typeface="Lato Light" panose="020F0502020204030203" pitchFamily="34" charset="0"/>
              </a:rPr>
              <a:t>l’Ontario</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est</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inférieur</a:t>
            </a:r>
            <a:r>
              <a:rPr lang="en-US" sz="900" spc="-10" dirty="0">
                <a:latin typeface="Lato Light" panose="020F0502020204030203" pitchFamily="34" charset="0"/>
                <a:ea typeface="Lato Light" panose="020F0502020204030203" pitchFamily="34" charset="0"/>
                <a:cs typeface="Lato Light" panose="020F0502020204030203" pitchFamily="34" charset="0"/>
              </a:rPr>
              <a:t> au </a:t>
            </a:r>
            <a:r>
              <a:rPr lang="en-US" sz="900" spc="-10" dirty="0" err="1">
                <a:latin typeface="Lato Light" panose="020F0502020204030203" pitchFamily="34" charset="0"/>
                <a:ea typeface="Lato Light" panose="020F0502020204030203" pitchFamily="34" charset="0"/>
                <a:cs typeface="Lato Light" panose="020F0502020204030203" pitchFamily="34" charset="0"/>
              </a:rPr>
              <a:t>taux</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moyen</a:t>
            </a:r>
            <a:r>
              <a:rPr lang="en-US" sz="900" spc="-10" dirty="0">
                <a:latin typeface="Lato Light" panose="020F0502020204030203" pitchFamily="34" charset="0"/>
                <a:ea typeface="Lato Light" panose="020F0502020204030203" pitchFamily="34" charset="0"/>
                <a:cs typeface="Lato Light" panose="020F0502020204030203" pitchFamily="34" charset="0"/>
              </a:rPr>
              <a:t> des pays du G7, et </a:t>
            </a:r>
            <a:r>
              <a:rPr lang="en-US" sz="900" spc="-10" dirty="0" err="1">
                <a:latin typeface="Lato Light" panose="020F0502020204030203" pitchFamily="34" charset="0"/>
                <a:ea typeface="Lato Light" panose="020F0502020204030203" pitchFamily="34" charset="0"/>
                <a:cs typeface="Lato Light" panose="020F0502020204030203" pitchFamily="34" charset="0"/>
              </a:rPr>
              <a:t>ses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crédits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d’impôt</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à</a:t>
            </a:r>
            <a:r>
              <a:rPr lang="en-US" sz="900" spc="-10" dirty="0">
                <a:latin typeface="Lato Light" panose="020F0502020204030203" pitchFamily="34" charset="0"/>
                <a:ea typeface="Lato Light" panose="020F0502020204030203" pitchFamily="34" charset="0"/>
                <a:cs typeface="Lato Light" panose="020F0502020204030203" pitchFamily="34" charset="0"/>
              </a:rPr>
              <a:t> la R-D </a:t>
            </a:r>
            <a:r>
              <a:rPr lang="en-US" sz="900" spc="-10" dirty="0" err="1">
                <a:latin typeface="Lato Light" panose="020F0502020204030203" pitchFamily="34" charset="0"/>
                <a:ea typeface="Lato Light" panose="020F0502020204030203" pitchFamily="34" charset="0"/>
                <a:cs typeface="Lato Light" panose="020F0502020204030203" pitchFamily="34" charset="0"/>
              </a:rPr>
              <a:t>sont</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parmi</a:t>
            </a:r>
            <a:r>
              <a:rPr lang="en-US" sz="900" spc="-10" dirty="0">
                <a:latin typeface="Lato Light" panose="020F0502020204030203" pitchFamily="34" charset="0"/>
                <a:ea typeface="Lato Light" panose="020F0502020204030203" pitchFamily="34" charset="0"/>
                <a:cs typeface="Lato Light" panose="020F0502020204030203" pitchFamily="34" charset="0"/>
              </a:rPr>
              <a:t> les plus </a:t>
            </a:r>
            <a:r>
              <a:rPr lang="en-US" sz="900" spc="-10" dirty="0" err="1">
                <a:latin typeface="Lato Light" panose="020F0502020204030203" pitchFamily="34" charset="0"/>
                <a:ea typeface="Lato Light" panose="020F0502020204030203" pitchFamily="34" charset="0"/>
                <a:cs typeface="Lato Light" panose="020F0502020204030203" pitchFamily="34" charset="0"/>
              </a:rPr>
              <a:t>généreux</a:t>
            </a:r>
            <a:r>
              <a:rPr lang="en-US" sz="900" spc="-10" dirty="0">
                <a:latin typeface="Lato Light" panose="020F0502020204030203" pitchFamily="34" charset="0"/>
                <a:ea typeface="Lato Light" panose="020F0502020204030203" pitchFamily="34" charset="0"/>
                <a:cs typeface="Lato Light" panose="020F0502020204030203" pitchFamily="34" charset="0"/>
              </a:rPr>
              <a:t> de </a:t>
            </a:r>
            <a:r>
              <a:rPr lang="en-US" sz="900" spc="-10" dirty="0" err="1">
                <a:latin typeface="Lato Light" panose="020F0502020204030203" pitchFamily="34" charset="0"/>
                <a:ea typeface="Lato Light" panose="020F0502020204030203" pitchFamily="34" charset="0"/>
                <a:cs typeface="Lato Light" panose="020F0502020204030203" pitchFamily="34" charset="0"/>
              </a:rPr>
              <a:t>l’OCDE</a:t>
            </a:r>
            <a:r>
              <a:rPr lang="en-US" sz="900" spc="-10" dirty="0">
                <a:latin typeface="Lato Light" panose="020F0502020204030203" pitchFamily="34" charset="0"/>
                <a:ea typeface="Lato Light" panose="020F0502020204030203" pitchFamily="34" charset="0"/>
                <a:cs typeface="Lato Light" panose="020F0502020204030203" pitchFamily="34" charset="0"/>
              </a:rPr>
              <a:t>. Au </a:t>
            </a:r>
            <a:r>
              <a:rPr lang="en-US" sz="900" spc="-10" dirty="0" err="1">
                <a:latin typeface="Lato Light" panose="020F0502020204030203" pitchFamily="34" charset="0"/>
                <a:ea typeface="Lato Light" panose="020F0502020204030203" pitchFamily="34" charset="0"/>
                <a:cs typeface="Lato Light" panose="020F0502020204030203" pitchFamily="34" charset="0"/>
              </a:rPr>
              <a:t>cours</a:t>
            </a:r>
            <a:r>
              <a:rPr lang="en-US" sz="900" spc="-10" dirty="0">
                <a:latin typeface="Lato Light" panose="020F0502020204030203" pitchFamily="34" charset="0"/>
                <a:ea typeface="Lato Light" panose="020F0502020204030203" pitchFamily="34" charset="0"/>
                <a:cs typeface="Lato Light" panose="020F0502020204030203" pitchFamily="34" charset="0"/>
              </a:rPr>
              <a:t> des 10 </a:t>
            </a:r>
            <a:r>
              <a:rPr lang="en-US" sz="900" spc="-10" dirty="0" err="1">
                <a:latin typeface="Lato Light" panose="020F0502020204030203" pitchFamily="34" charset="0"/>
                <a:ea typeface="Lato Light" panose="020F0502020204030203" pitchFamily="34" charset="0"/>
                <a:cs typeface="Lato Light" panose="020F0502020204030203" pitchFamily="34" charset="0"/>
              </a:rPr>
              <a:t>dernières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années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l’Ontario</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s’est</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classé</a:t>
            </a:r>
            <a:r>
              <a:rPr lang="en-US" sz="900" spc="-10" dirty="0">
                <a:latin typeface="Lato Light" panose="020F0502020204030203" pitchFamily="34" charset="0"/>
                <a:ea typeface="Lato Light" panose="020F0502020204030203" pitchFamily="34" charset="0"/>
                <a:cs typeface="Lato Light" panose="020F0502020204030203" pitchFamily="34" charset="0"/>
              </a:rPr>
              <a:t> au </a:t>
            </a:r>
            <a:r>
              <a:rPr lang="en-US" sz="900" spc="-10" dirty="0" err="1">
                <a:latin typeface="Lato Light" panose="020F0502020204030203" pitchFamily="34" charset="0"/>
                <a:ea typeface="Lato Light" panose="020F0502020204030203" pitchFamily="34" charset="0"/>
                <a:cs typeface="Lato Light" panose="020F0502020204030203" pitchFamily="34" charset="0"/>
              </a:rPr>
              <a:t>cinquième</a:t>
            </a:r>
            <a:r>
              <a:rPr lang="en-US" sz="900" spc="-10" dirty="0">
                <a:latin typeface="Lato Light" panose="020F0502020204030203" pitchFamily="34" charset="0"/>
                <a:ea typeface="Lato Light" panose="020F0502020204030203" pitchFamily="34" charset="0"/>
                <a:cs typeface="Lato Light" panose="020F0502020204030203" pitchFamily="34" charset="0"/>
              </a:rPr>
              <a:t> rang des pays du G7 pour les </a:t>
            </a:r>
            <a:r>
              <a:rPr lang="en-US" sz="900" spc="-10" dirty="0" err="1">
                <a:latin typeface="Lato Light" panose="020F0502020204030203" pitchFamily="34" charset="0"/>
                <a:ea typeface="Lato Light" panose="020F0502020204030203" pitchFamily="34" charset="0"/>
                <a:cs typeface="Lato Light" panose="020F0502020204030203" pitchFamily="34" charset="0"/>
              </a:rPr>
              <a:t>dépenses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en</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immobilisations</a:t>
            </a:r>
            <a:r>
              <a:rPr lang="en-US" sz="900" spc="-10" dirty="0">
                <a:latin typeface="Lato Light" panose="020F0502020204030203" pitchFamily="34" charset="0"/>
                <a:ea typeface="Lato Light" panose="020F0502020204030203" pitchFamily="34" charset="0"/>
                <a:cs typeface="Lato Light" panose="020F0502020204030203" pitchFamily="34" charset="0"/>
              </a:rPr>
              <a:t> relatives aux </a:t>
            </a:r>
            <a:r>
              <a:rPr lang="en-US" sz="900" spc="-10" dirty="0" err="1">
                <a:latin typeface="Lato Light" panose="020F0502020204030203" pitchFamily="34" charset="0"/>
                <a:ea typeface="Lato Light" panose="020F0502020204030203" pitchFamily="34" charset="0"/>
                <a:cs typeface="Lato Light" panose="020F0502020204030203" pitchFamily="34" charset="0"/>
              </a:rPr>
              <a:t>investissements</a:t>
            </a:r>
            <a:r>
              <a:rPr lang="en-US" sz="900" spc="-10" dirty="0">
                <a:latin typeface="Lato Light" panose="020F0502020204030203" pitchFamily="34" charset="0"/>
                <a:ea typeface="Lato Light" panose="020F0502020204030203" pitchFamily="34" charset="0"/>
                <a:cs typeface="Lato Light" panose="020F0502020204030203" pitchFamily="34" charset="0"/>
              </a:rPr>
              <a:t> directs étrangers dans les TI, un </a:t>
            </a:r>
            <a:r>
              <a:rPr lang="en-US" sz="900" spc="-10" dirty="0" err="1">
                <a:latin typeface="Lato Light" panose="020F0502020204030203" pitchFamily="34" charset="0"/>
                <a:ea typeface="Lato Light" panose="020F0502020204030203" pitchFamily="34" charset="0"/>
                <a:cs typeface="Lato Light" panose="020F0502020204030203" pitchFamily="34" charset="0"/>
              </a:rPr>
              <a:t>classement</a:t>
            </a:r>
            <a:r>
              <a:rPr lang="en-US" sz="900" spc="-10" dirty="0">
                <a:latin typeface="Lato Light" panose="020F0502020204030203" pitchFamily="34" charset="0"/>
                <a:ea typeface="Lato Light" panose="020F0502020204030203" pitchFamily="34" charset="0"/>
                <a:cs typeface="Lato Light" panose="020F0502020204030203" pitchFamily="34" charset="0"/>
              </a:rPr>
              <a:t> qui </a:t>
            </a:r>
            <a:r>
              <a:rPr lang="en-US" sz="900" spc="-10" dirty="0" err="1">
                <a:latin typeface="Lato Light" panose="020F0502020204030203" pitchFamily="34" charset="0"/>
                <a:ea typeface="Lato Light" panose="020F0502020204030203" pitchFamily="34" charset="0"/>
                <a:cs typeface="Lato Light" panose="020F0502020204030203" pitchFamily="34" charset="0"/>
              </a:rPr>
              <a:t>comprend</a:t>
            </a:r>
            <a:r>
              <a:rPr lang="en-US" sz="900" spc="-10" dirty="0">
                <a:latin typeface="Lato Light" panose="020F0502020204030203" pitchFamily="34" charset="0"/>
                <a:ea typeface="Lato Light" panose="020F0502020204030203" pitchFamily="34" charset="0"/>
                <a:cs typeface="Lato Light" panose="020F0502020204030203" pitchFamily="34" charset="0"/>
              </a:rPr>
              <a:t> plus de cent </a:t>
            </a:r>
            <a:r>
              <a:rPr lang="en-US" sz="900" spc="-10" dirty="0" err="1">
                <a:latin typeface="Lato Light" panose="020F0502020204030203" pitchFamily="34" charset="0"/>
                <a:ea typeface="Lato Light" panose="020F0502020204030203" pitchFamily="34" charset="0"/>
                <a:cs typeface="Lato Light" panose="020F0502020204030203" pitchFamily="34" charset="0"/>
              </a:rPr>
              <a:t>régions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infranationales</a:t>
            </a:r>
            <a:r>
              <a:rPr lang="en-US" sz="900" spc="-10" dirty="0">
                <a:latin typeface="Lato Light" panose="020F0502020204030203" pitchFamily="34" charset="0"/>
                <a:ea typeface="Lato Light" panose="020F0502020204030203" pitchFamily="34" charset="0"/>
                <a:cs typeface="Lato Light" panose="020F0502020204030203" pitchFamily="34" charset="0"/>
              </a:rPr>
              <a:t> </a:t>
            </a:r>
            <a:br>
              <a:rPr lang="en-US" sz="900" spc="-10" dirty="0">
                <a:latin typeface="Lato Light" panose="020F0502020204030203" pitchFamily="34" charset="0"/>
                <a:ea typeface="Lato Light" panose="020F0502020204030203" pitchFamily="34" charset="0"/>
                <a:cs typeface="Lato Light" panose="020F0502020204030203" pitchFamily="34" charset="0"/>
              </a:rPr>
            </a:br>
            <a:r>
              <a:rPr lang="en-US" sz="900" spc="-10" dirty="0" err="1">
                <a:latin typeface="Lato Light" panose="020F0502020204030203" pitchFamily="34" charset="0"/>
                <a:ea typeface="Lato Light" panose="020F0502020204030203" pitchFamily="34" charset="0"/>
                <a:cs typeface="Lato Light" panose="020F0502020204030203" pitchFamily="34" charset="0"/>
              </a:rPr>
              <a:t>en</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Amérique</a:t>
            </a:r>
            <a:r>
              <a:rPr lang="en-US" sz="900" spc="-10" dirty="0">
                <a:latin typeface="Lato Light" panose="020F0502020204030203" pitchFamily="34" charset="0"/>
                <a:ea typeface="Lato Light" panose="020F0502020204030203" pitchFamily="34" charset="0"/>
                <a:cs typeface="Lato Light" panose="020F0502020204030203" pitchFamily="34" charset="0"/>
              </a:rPr>
              <a:t> du Nord, </a:t>
            </a:r>
            <a:r>
              <a:rPr lang="en-US" sz="900" spc="-10" dirty="0" err="1">
                <a:latin typeface="Lato Light" panose="020F0502020204030203" pitchFamily="34" charset="0"/>
                <a:ea typeface="Lato Light" panose="020F0502020204030203" pitchFamily="34" charset="0"/>
                <a:cs typeface="Lato Light" panose="020F0502020204030203" pitchFamily="34" charset="0"/>
              </a:rPr>
              <a:t>en</a:t>
            </a:r>
            <a:r>
              <a:rPr lang="en-US" sz="900" spc="-10" dirty="0">
                <a:latin typeface="Lato Light" panose="020F0502020204030203" pitchFamily="34" charset="0"/>
                <a:ea typeface="Lato Light" panose="020F0502020204030203" pitchFamily="34" charset="0"/>
                <a:cs typeface="Lato Light" panose="020F0502020204030203" pitchFamily="34" charset="0"/>
              </a:rPr>
              <a:t> Europe et </a:t>
            </a:r>
            <a:br>
              <a:rPr lang="en-US" sz="900" spc="-10" dirty="0">
                <a:latin typeface="Lato Light" panose="020F0502020204030203" pitchFamily="34" charset="0"/>
                <a:ea typeface="Lato Light" panose="020F0502020204030203" pitchFamily="34" charset="0"/>
                <a:cs typeface="Lato Light" panose="020F0502020204030203" pitchFamily="34" charset="0"/>
              </a:rPr>
            </a:br>
            <a:r>
              <a:rPr lang="en-US" sz="900" spc="-10" dirty="0" err="1">
                <a:latin typeface="Lato Light" panose="020F0502020204030203" pitchFamily="34" charset="0"/>
                <a:ea typeface="Lato Light" panose="020F0502020204030203" pitchFamily="34" charset="0"/>
                <a:cs typeface="Lato Light" panose="020F0502020204030203" pitchFamily="34" charset="0"/>
              </a:rPr>
              <a:t>en</a:t>
            </a:r>
            <a:r>
              <a:rPr lang="en-US" sz="900" spc="-10" dirty="0">
                <a:latin typeface="Lato Light" panose="020F0502020204030203" pitchFamily="34" charset="0"/>
                <a:ea typeface="Lato Light" panose="020F0502020204030203" pitchFamily="34" charset="0"/>
                <a:cs typeface="Lato Light" panose="020F0502020204030203" pitchFamily="34" charset="0"/>
              </a:rPr>
              <a:t> </a:t>
            </a:r>
            <a:r>
              <a:rPr lang="en-US" sz="900" spc="-10" dirty="0" err="1">
                <a:latin typeface="Lato Light" panose="020F0502020204030203" pitchFamily="34" charset="0"/>
                <a:ea typeface="Lato Light" panose="020F0502020204030203" pitchFamily="34" charset="0"/>
                <a:cs typeface="Lato Light" panose="020F0502020204030203" pitchFamily="34" charset="0"/>
              </a:rPr>
              <a:t>Asie</a:t>
            </a:r>
            <a:r>
              <a:rPr lang="en-US" sz="900" spc="-10" dirty="0">
                <a:latin typeface="Lato Light" panose="020F0502020204030203" pitchFamily="34" charset="0"/>
                <a:ea typeface="Lato Light" panose="020F0502020204030203" pitchFamily="34" charset="0"/>
                <a:cs typeface="Lato Light" panose="020F0502020204030203" pitchFamily="34" charset="0"/>
              </a:rPr>
              <a:t>.</a:t>
            </a:r>
          </a:p>
          <a:p>
            <a:pPr>
              <a:lnSpc>
                <a:spcPts val="1160"/>
              </a:lnSpc>
              <a:spcAft>
                <a:spcPts val="500"/>
              </a:spcAft>
              <a:defRPr/>
            </a:pPr>
            <a:r>
              <a:rPr lang="en-CA" sz="1000" b="1" dirty="0">
                <a:latin typeface="Lato" panose="020F0502020204030203" pitchFamily="34" charset="0"/>
                <a:ea typeface="Lato" panose="020F0502020204030203" pitchFamily="34" charset="0"/>
                <a:cs typeface="Lato" panose="020F0502020204030203" pitchFamily="34" charset="0"/>
              </a:rPr>
              <a:t>Les </a:t>
            </a:r>
            <a:r>
              <a:rPr lang="en-CA" sz="1000" b="1" dirty="0" err="1">
                <a:latin typeface="Lato" panose="020F0502020204030203" pitchFamily="34" charset="0"/>
                <a:ea typeface="Lato" panose="020F0502020204030203" pitchFamily="34" charset="0"/>
                <a:cs typeface="Lato" panose="020F0502020204030203" pitchFamily="34" charset="0"/>
              </a:rPr>
              <a:t>entreprises</a:t>
            </a:r>
            <a:r>
              <a:rPr lang="en-CA" sz="1000" b="1" dirty="0">
                <a:latin typeface="Lato" panose="020F0502020204030203" pitchFamily="34" charset="0"/>
                <a:ea typeface="Lato" panose="020F0502020204030203" pitchFamily="34" charset="0"/>
                <a:cs typeface="Lato" panose="020F0502020204030203" pitchFamily="34" charset="0"/>
              </a:rPr>
              <a:t> de TI </a:t>
            </a:r>
            <a:r>
              <a:rPr lang="en-CA" sz="1000" b="1" dirty="0" err="1">
                <a:latin typeface="Lato" panose="020F0502020204030203" pitchFamily="34" charset="0"/>
                <a:ea typeface="Lato" panose="020F0502020204030203" pitchFamily="34" charset="0"/>
                <a:cs typeface="Lato" panose="020F0502020204030203" pitchFamily="34" charset="0"/>
              </a:rPr>
              <a:t>prospèrent</a:t>
            </a:r>
            <a:r>
              <a:rPr lang="en-CA" sz="1000" b="1" dirty="0">
                <a:latin typeface="Lato" panose="020F0502020204030203" pitchFamily="34" charset="0"/>
                <a:ea typeface="Lato" panose="020F0502020204030203" pitchFamily="34" charset="0"/>
                <a:cs typeface="Lato" panose="020F0502020204030203" pitchFamily="34" charset="0"/>
              </a:rPr>
              <a:t> </a:t>
            </a:r>
            <a:r>
              <a:rPr lang="en-CA" sz="1000" b="1" dirty="0" err="1">
                <a:latin typeface="Lato" panose="020F0502020204030203" pitchFamily="34" charset="0"/>
                <a:ea typeface="Lato" panose="020F0502020204030203" pitchFamily="34" charset="0"/>
                <a:cs typeface="Lato" panose="020F0502020204030203" pitchFamily="34" charset="0"/>
              </a:rPr>
              <a:t>en</a:t>
            </a:r>
            <a:r>
              <a:rPr lang="en-CA" sz="1000" b="1" dirty="0">
                <a:latin typeface="Lato" panose="020F0502020204030203" pitchFamily="34" charset="0"/>
                <a:ea typeface="Lato" panose="020F0502020204030203" pitchFamily="34" charset="0"/>
                <a:cs typeface="Lato" panose="020F0502020204030203" pitchFamily="34" charset="0"/>
              </a:rPr>
              <a:t> Ontario, et nous </a:t>
            </a:r>
            <a:r>
              <a:rPr lang="en-CA" sz="1000" b="1" dirty="0" err="1">
                <a:latin typeface="Lato" panose="020F0502020204030203" pitchFamily="34" charset="0"/>
                <a:ea typeface="Lato" panose="020F0502020204030203" pitchFamily="34" charset="0"/>
                <a:cs typeface="Lato" panose="020F0502020204030203" pitchFamily="34" charset="0"/>
              </a:rPr>
              <a:t>sommes</a:t>
            </a:r>
            <a:r>
              <a:rPr lang="en-CA" sz="1000" b="1" dirty="0">
                <a:latin typeface="Lato" panose="020F0502020204030203" pitchFamily="34" charset="0"/>
                <a:ea typeface="Lato" panose="020F0502020204030203" pitchFamily="34" charset="0"/>
                <a:cs typeface="Lato" panose="020F0502020204030203" pitchFamily="34" charset="0"/>
              </a:rPr>
              <a:t> </a:t>
            </a:r>
            <a:r>
              <a:rPr lang="en-CA" sz="1000" b="1" dirty="0" err="1">
                <a:latin typeface="Lato" panose="020F0502020204030203" pitchFamily="34" charset="0"/>
                <a:ea typeface="Lato" panose="020F0502020204030203" pitchFamily="34" charset="0"/>
                <a:cs typeface="Lato" panose="020F0502020204030203" pitchFamily="34" charset="0"/>
              </a:rPr>
              <a:t>prêts</a:t>
            </a:r>
            <a:r>
              <a:rPr lang="en-CA" sz="1000" b="1" dirty="0">
                <a:latin typeface="Lato" panose="020F0502020204030203" pitchFamily="34" charset="0"/>
                <a:ea typeface="Lato" panose="020F0502020204030203" pitchFamily="34" charset="0"/>
                <a:cs typeface="Lato" panose="020F0502020204030203" pitchFamily="34" charset="0"/>
              </a:rPr>
              <a:t> </a:t>
            </a:r>
            <a:r>
              <a:rPr lang="en-CA" sz="1000" b="1" dirty="0" err="1">
                <a:latin typeface="Lato" panose="020F0502020204030203" pitchFamily="34" charset="0"/>
                <a:ea typeface="Lato" panose="020F0502020204030203" pitchFamily="34" charset="0"/>
                <a:cs typeface="Lato" panose="020F0502020204030203" pitchFamily="34" charset="0"/>
              </a:rPr>
              <a:t>à</a:t>
            </a:r>
            <a:r>
              <a:rPr lang="en-CA" sz="1000" b="1" dirty="0">
                <a:latin typeface="Lato" panose="020F0502020204030203" pitchFamily="34" charset="0"/>
                <a:ea typeface="Lato" panose="020F0502020204030203" pitchFamily="34" charset="0"/>
                <a:cs typeface="Lato" panose="020F0502020204030203" pitchFamily="34" charset="0"/>
              </a:rPr>
              <a:t> </a:t>
            </a:r>
            <a:r>
              <a:rPr lang="en-CA" sz="1000" b="1" dirty="0" err="1">
                <a:latin typeface="Lato" panose="020F0502020204030203" pitchFamily="34" charset="0"/>
                <a:ea typeface="Lato" panose="020F0502020204030203" pitchFamily="34" charset="0"/>
                <a:cs typeface="Lato" panose="020F0502020204030203" pitchFamily="34" charset="0"/>
              </a:rPr>
              <a:t>vous</a:t>
            </a:r>
            <a:r>
              <a:rPr lang="en-CA" sz="1000" b="1" dirty="0">
                <a:latin typeface="Lato" panose="020F0502020204030203" pitchFamily="34" charset="0"/>
                <a:ea typeface="Lato" panose="020F0502020204030203" pitchFamily="34" charset="0"/>
                <a:cs typeface="Lato" panose="020F0502020204030203" pitchFamily="34" charset="0"/>
              </a:rPr>
              <a:t> </a:t>
            </a:r>
            <a:r>
              <a:rPr lang="en-CA" sz="1000" b="1" dirty="0" err="1">
                <a:latin typeface="Lato" panose="020F0502020204030203" pitchFamily="34" charset="0"/>
                <a:ea typeface="Lato" panose="020F0502020204030203" pitchFamily="34" charset="0"/>
                <a:cs typeface="Lato" panose="020F0502020204030203" pitchFamily="34" charset="0"/>
              </a:rPr>
              <a:t>accueillir</a:t>
            </a:r>
            <a:r>
              <a:rPr lang="en-CA" sz="1000" b="1" dirty="0">
                <a:latin typeface="Lato" panose="020F0502020204030203" pitchFamily="34" charset="0"/>
                <a:ea typeface="Lato" panose="020F0502020204030203" pitchFamily="34" charset="0"/>
                <a:cs typeface="Lato" panose="020F0502020204030203" pitchFamily="34" charset="0"/>
              </a:rPr>
              <a:t>.</a:t>
            </a:r>
          </a:p>
        </p:txBody>
      </p:sp>
      <p:sp>
        <p:nvSpPr>
          <p:cNvPr id="31750" name="TextBox 11">
            <a:extLst>
              <a:ext uri="{FF2B5EF4-FFF2-40B4-BE49-F238E27FC236}">
                <a16:creationId xmlns:a16="http://schemas.microsoft.com/office/drawing/2014/main" id="{E77B50CD-6BD7-D04F-BAA5-CE19092C7240}"/>
              </a:ext>
            </a:extLst>
          </p:cNvPr>
          <p:cNvSpPr txBox="1">
            <a:spLocks noChangeArrowheads="1"/>
          </p:cNvSpPr>
          <p:nvPr/>
        </p:nvSpPr>
        <p:spPr bwMode="auto">
          <a:xfrm>
            <a:off x="655637" y="5494492"/>
            <a:ext cx="1885261" cy="116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bIns="0"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700" dirty="0" err="1">
                <a:solidFill>
                  <a:schemeClr val="bg1"/>
                </a:solidFill>
              </a:rPr>
              <a:t>Sauf</a:t>
            </a:r>
            <a:r>
              <a:rPr lang="en-US" altLang="en-US" sz="700" dirty="0">
                <a:solidFill>
                  <a:schemeClr val="bg1"/>
                </a:solidFill>
              </a:rPr>
              <a:t> indication  contraire, </a:t>
            </a:r>
            <a:r>
              <a:rPr lang="en-US" altLang="en-US" sz="700" dirty="0" err="1">
                <a:solidFill>
                  <a:schemeClr val="bg1"/>
                </a:solidFill>
              </a:rPr>
              <a:t>tous</a:t>
            </a:r>
            <a:r>
              <a:rPr lang="en-US" altLang="en-US" sz="700" dirty="0">
                <a:solidFill>
                  <a:schemeClr val="bg1"/>
                </a:solidFill>
              </a:rPr>
              <a:t> les </a:t>
            </a:r>
            <a:br>
              <a:rPr lang="en-US" altLang="en-US" sz="700" dirty="0">
                <a:solidFill>
                  <a:schemeClr val="bg1"/>
                </a:solidFill>
              </a:rPr>
            </a:br>
            <a:r>
              <a:rPr lang="en-US" altLang="en-US" sz="700" dirty="0" err="1">
                <a:solidFill>
                  <a:schemeClr val="bg1"/>
                </a:solidFill>
              </a:rPr>
              <a:t>chiffres</a:t>
            </a:r>
            <a:r>
              <a:rPr lang="en-US" altLang="en-US" sz="700" dirty="0">
                <a:solidFill>
                  <a:schemeClr val="bg1"/>
                </a:solidFill>
              </a:rPr>
              <a:t> </a:t>
            </a:r>
            <a:r>
              <a:rPr lang="en-US" altLang="en-US" sz="700" dirty="0" err="1">
                <a:solidFill>
                  <a:schemeClr val="bg1"/>
                </a:solidFill>
              </a:rPr>
              <a:t>sont</a:t>
            </a:r>
            <a:r>
              <a:rPr lang="en-US" altLang="en-US" sz="700" dirty="0">
                <a:solidFill>
                  <a:schemeClr val="bg1"/>
                </a:solidFill>
              </a:rPr>
              <a:t> </a:t>
            </a:r>
            <a:r>
              <a:rPr lang="en-US" altLang="en-US" sz="700" dirty="0" err="1">
                <a:solidFill>
                  <a:schemeClr val="bg1"/>
                </a:solidFill>
              </a:rPr>
              <a:t>exprimés</a:t>
            </a:r>
            <a:r>
              <a:rPr lang="en-US" altLang="en-US" sz="700" dirty="0">
                <a:solidFill>
                  <a:schemeClr val="bg1"/>
                </a:solidFill>
              </a:rPr>
              <a:t> </a:t>
            </a:r>
            <a:r>
              <a:rPr lang="en-US" altLang="en-US" sz="700" dirty="0" err="1">
                <a:solidFill>
                  <a:schemeClr val="bg1"/>
                </a:solidFill>
              </a:rPr>
              <a:t>en</a:t>
            </a:r>
            <a:r>
              <a:rPr lang="en-US" altLang="en-US" sz="700" dirty="0">
                <a:solidFill>
                  <a:schemeClr val="bg1"/>
                </a:solidFill>
              </a:rPr>
              <a:t> dollars </a:t>
            </a:r>
            <a:br>
              <a:rPr lang="en-US" altLang="en-US" sz="700" dirty="0">
                <a:solidFill>
                  <a:schemeClr val="bg1"/>
                </a:solidFill>
              </a:rPr>
            </a:br>
            <a:r>
              <a:rPr lang="en-US" altLang="en-US" sz="700" dirty="0" err="1">
                <a:solidFill>
                  <a:schemeClr val="bg1"/>
                </a:solidFill>
              </a:rPr>
              <a:t>canadiens</a:t>
            </a:r>
            <a:r>
              <a:rPr lang="en-US" altLang="en-US" sz="700" dirty="0">
                <a:solidFill>
                  <a:schemeClr val="bg1"/>
                </a:solidFill>
              </a:rPr>
              <a:t> ($ CA). Les </a:t>
            </a:r>
            <a:r>
              <a:rPr lang="en-US" altLang="en-US" sz="700" dirty="0" err="1">
                <a:solidFill>
                  <a:schemeClr val="bg1"/>
                </a:solidFill>
              </a:rPr>
              <a:t>renseignements</a:t>
            </a:r>
            <a:r>
              <a:rPr lang="en-US" altLang="en-US" sz="700" dirty="0">
                <a:solidFill>
                  <a:schemeClr val="bg1"/>
                </a:solidFill>
              </a:rPr>
              <a:t> </a:t>
            </a:r>
            <a:br>
              <a:rPr lang="en-US" altLang="en-US" sz="700" dirty="0">
                <a:solidFill>
                  <a:schemeClr val="bg1"/>
                </a:solidFill>
              </a:rPr>
            </a:br>
            <a:r>
              <a:rPr lang="en-US" altLang="en-US" sz="700" dirty="0" err="1">
                <a:solidFill>
                  <a:schemeClr val="bg1"/>
                </a:solidFill>
              </a:rPr>
              <a:t>contenus</a:t>
            </a:r>
            <a:r>
              <a:rPr lang="en-US" altLang="en-US" sz="700" dirty="0">
                <a:solidFill>
                  <a:schemeClr val="bg1"/>
                </a:solidFill>
              </a:rPr>
              <a:t> dans le </a:t>
            </a:r>
            <a:r>
              <a:rPr lang="en-US" altLang="en-US" sz="700" dirty="0" err="1">
                <a:solidFill>
                  <a:schemeClr val="bg1"/>
                </a:solidFill>
              </a:rPr>
              <a:t>présent</a:t>
            </a:r>
            <a:r>
              <a:rPr lang="en-US" altLang="en-US" sz="700" dirty="0">
                <a:solidFill>
                  <a:schemeClr val="bg1"/>
                </a:solidFill>
              </a:rPr>
              <a:t> document </a:t>
            </a:r>
            <a:br>
              <a:rPr lang="en-US" altLang="en-US" sz="700" dirty="0">
                <a:solidFill>
                  <a:schemeClr val="bg1"/>
                </a:solidFill>
              </a:rPr>
            </a:br>
            <a:r>
              <a:rPr lang="en-US" altLang="en-US" sz="700" dirty="0" err="1">
                <a:solidFill>
                  <a:schemeClr val="bg1"/>
                </a:solidFill>
              </a:rPr>
              <a:t>sont</a:t>
            </a:r>
            <a:r>
              <a:rPr lang="en-US" altLang="en-US" sz="700" dirty="0">
                <a:solidFill>
                  <a:schemeClr val="bg1"/>
                </a:solidFill>
              </a:rPr>
              <a:t> exacts au moment de la publication.</a:t>
            </a:r>
          </a:p>
          <a:p>
            <a:endParaRPr lang="en-US" altLang="en-US" sz="700" dirty="0">
              <a:solidFill>
                <a:schemeClr val="bg1"/>
              </a:solidFill>
            </a:endParaRPr>
          </a:p>
          <a:p>
            <a:r>
              <a:rPr lang="en-US" altLang="en-US" sz="700" dirty="0">
                <a:solidFill>
                  <a:schemeClr val="bg1"/>
                </a:solidFill>
              </a:rPr>
              <a:t>© </a:t>
            </a:r>
            <a:r>
              <a:rPr lang="en-US" altLang="en-US" sz="700" dirty="0" err="1">
                <a:solidFill>
                  <a:schemeClr val="bg1"/>
                </a:solidFill>
              </a:rPr>
              <a:t>Imprimeur</a:t>
            </a:r>
            <a:r>
              <a:rPr lang="en-US" altLang="en-US" sz="700" dirty="0">
                <a:solidFill>
                  <a:schemeClr val="bg1"/>
                </a:solidFill>
              </a:rPr>
              <a:t> de la Reine pour </a:t>
            </a:r>
            <a:r>
              <a:rPr lang="en-US" altLang="en-US" sz="700" dirty="0" err="1">
                <a:solidFill>
                  <a:schemeClr val="bg1"/>
                </a:solidFill>
              </a:rPr>
              <a:t>l’Ontario</a:t>
            </a:r>
            <a:r>
              <a:rPr lang="en-US" altLang="en-US" sz="700" dirty="0">
                <a:solidFill>
                  <a:schemeClr val="bg1"/>
                </a:solidFill>
              </a:rPr>
              <a:t>, 2022</a:t>
            </a:r>
          </a:p>
        </p:txBody>
      </p:sp>
      <p:sp>
        <p:nvSpPr>
          <p:cNvPr id="17" name="Rectangle 16">
            <a:extLst>
              <a:ext uri="{FF2B5EF4-FFF2-40B4-BE49-F238E27FC236}">
                <a16:creationId xmlns:a16="http://schemas.microsoft.com/office/drawing/2014/main" id="{51ACAB63-C7BC-3447-88AC-DBB7E51C1FA3}"/>
              </a:ext>
            </a:extLst>
          </p:cNvPr>
          <p:cNvSpPr/>
          <p:nvPr/>
        </p:nvSpPr>
        <p:spPr>
          <a:xfrm>
            <a:off x="7850188" y="455613"/>
            <a:ext cx="3884612" cy="338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000" b="1" dirty="0" err="1">
                <a:solidFill>
                  <a:srgbClr val="FFFFFF"/>
                </a:solidFill>
                <a:latin typeface="Lato" panose="020F0502020204030203" pitchFamily="34" charset="0"/>
                <a:ea typeface="Lato" panose="020F0502020204030203" pitchFamily="34" charset="0"/>
                <a:cs typeface="Lato" panose="020F0502020204030203" pitchFamily="34" charset="0"/>
              </a:rPr>
              <a:t>Technologie</a:t>
            </a:r>
            <a:r>
              <a:rPr lang="en-CA" sz="1000" b="1" dirty="0">
                <a:solidFill>
                  <a:srgbClr val="FFFFFF"/>
                </a:solidFill>
                <a:latin typeface="Lato" panose="020F0502020204030203" pitchFamily="34" charset="0"/>
                <a:ea typeface="Lato" panose="020F0502020204030203" pitchFamily="34" charset="0"/>
                <a:cs typeface="Lato" panose="020F0502020204030203" pitchFamily="34" charset="0"/>
              </a:rPr>
              <a:t> de </a:t>
            </a:r>
            <a:r>
              <a:rPr lang="en-CA" sz="1000" b="1" dirty="0" err="1">
                <a:solidFill>
                  <a:srgbClr val="FFFFFF"/>
                </a:solidFill>
                <a:latin typeface="Lato" panose="020F0502020204030203" pitchFamily="34" charset="0"/>
                <a:ea typeface="Lato" panose="020F0502020204030203" pitchFamily="34" charset="0"/>
                <a:cs typeface="Lato" panose="020F0502020204030203" pitchFamily="34" charset="0"/>
              </a:rPr>
              <a:t>l’information</a:t>
            </a:r>
            <a:r>
              <a:rPr lang="en-CA" sz="1000" b="1"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CA" sz="1000" b="1" dirty="0" err="1">
                <a:solidFill>
                  <a:srgbClr val="FFFFFF"/>
                </a:solidFill>
                <a:latin typeface="Lato" panose="020F0502020204030203" pitchFamily="34" charset="0"/>
                <a:ea typeface="Lato" panose="020F0502020204030203" pitchFamily="34" charset="0"/>
                <a:cs typeface="Lato" panose="020F0502020204030203" pitchFamily="34" charset="0"/>
              </a:rPr>
              <a:t>en</a:t>
            </a:r>
            <a:r>
              <a:rPr lang="en-CA" sz="1000" b="1" dirty="0">
                <a:solidFill>
                  <a:srgbClr val="FFFFFF"/>
                </a:solidFill>
                <a:latin typeface="Lato" panose="020F0502020204030203" pitchFamily="34" charset="0"/>
                <a:ea typeface="Lato" panose="020F0502020204030203" pitchFamily="34" charset="0"/>
                <a:cs typeface="Lato" panose="020F0502020204030203" pitchFamily="34" charset="0"/>
              </a:rPr>
              <a:t> Ontario, Canada </a:t>
            </a:r>
          </a:p>
        </p:txBody>
      </p:sp>
      <p:grpSp>
        <p:nvGrpSpPr>
          <p:cNvPr id="31752" name="Group 1">
            <a:extLst>
              <a:ext uri="{FF2B5EF4-FFF2-40B4-BE49-F238E27FC236}">
                <a16:creationId xmlns:a16="http://schemas.microsoft.com/office/drawing/2014/main" id="{572F2915-9B9D-4C41-80A9-1ACD750293DA}"/>
              </a:ext>
            </a:extLst>
          </p:cNvPr>
          <p:cNvGrpSpPr>
            <a:grpSpLocks/>
          </p:cNvGrpSpPr>
          <p:nvPr/>
        </p:nvGrpSpPr>
        <p:grpSpPr bwMode="auto">
          <a:xfrm>
            <a:off x="647700" y="2613025"/>
            <a:ext cx="3058451" cy="1182140"/>
            <a:chOff x="936625" y="2489059"/>
            <a:chExt cx="3058451" cy="1182142"/>
          </a:xfrm>
        </p:grpSpPr>
        <p:sp>
          <p:nvSpPr>
            <p:cNvPr id="11" name="Text Placeholder 7">
              <a:extLst>
                <a:ext uri="{FF2B5EF4-FFF2-40B4-BE49-F238E27FC236}">
                  <a16:creationId xmlns:a16="http://schemas.microsoft.com/office/drawing/2014/main" id="{74EC7DE5-B20A-8548-84CD-0DA1EBF10C6A}"/>
                </a:ext>
              </a:extLst>
            </p:cNvPr>
            <p:cNvSpPr txBox="1">
              <a:spLocks/>
            </p:cNvSpPr>
            <p:nvPr/>
          </p:nvSpPr>
          <p:spPr bwMode="auto">
            <a:xfrm>
              <a:off x="958849" y="2928798"/>
              <a:ext cx="3036227" cy="742403"/>
            </a:xfrm>
            <a:prstGeom prst="rect">
              <a:avLst/>
            </a:prstGeom>
          </p:spPr>
          <p:txBody>
            <a:bodyPr l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defRPr/>
              </a:pP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est</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le </a:t>
              </a: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marché</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de technologies </a:t>
              </a: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à</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la </a:t>
              </a: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croissance</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la </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plus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rapide</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en</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Amérique</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du Nord </a:t>
              </a:r>
            </a:p>
          </p:txBody>
        </p:sp>
        <p:sp>
          <p:nvSpPr>
            <p:cNvPr id="31757" name="Text Placeholder 12">
              <a:extLst>
                <a:ext uri="{FF2B5EF4-FFF2-40B4-BE49-F238E27FC236}">
                  <a16:creationId xmlns:a16="http://schemas.microsoft.com/office/drawing/2014/main" id="{4E11DEFA-C0C3-6044-A407-CDDFB15EDE4A}"/>
                </a:ext>
              </a:extLst>
            </p:cNvPr>
            <p:cNvSpPr txBox="1">
              <a:spLocks noChangeArrowheads="1"/>
            </p:cNvSpPr>
            <p:nvPr/>
          </p:nvSpPr>
          <p:spPr bwMode="auto">
            <a:xfrm>
              <a:off x="936625" y="2489059"/>
              <a:ext cx="2949575" cy="47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1000"/>
                </a:spcBef>
                <a:buClr>
                  <a:schemeClr val="tx1"/>
                </a:buClr>
                <a:buFontTx/>
                <a:buNone/>
              </a:pPr>
              <a:r>
                <a:rPr lang="en-CA" altLang="en-US" sz="2800" b="1">
                  <a:solidFill>
                    <a:schemeClr val="bg1"/>
                  </a:solidFill>
                  <a:latin typeface="Lato Heavy" panose="020F0502020204030203" pitchFamily="34" charset="0"/>
                  <a:ea typeface="Lato Heavy" panose="020F0502020204030203" pitchFamily="34" charset="0"/>
                  <a:cs typeface="Lato Heavy" panose="020F0502020204030203" pitchFamily="34" charset="0"/>
                </a:rPr>
                <a:t>TORONTO</a:t>
              </a:r>
            </a:p>
          </p:txBody>
        </p:sp>
      </p:grpSp>
      <p:grpSp>
        <p:nvGrpSpPr>
          <p:cNvPr id="31753" name="Group 2">
            <a:extLst>
              <a:ext uri="{FF2B5EF4-FFF2-40B4-BE49-F238E27FC236}">
                <a16:creationId xmlns:a16="http://schemas.microsoft.com/office/drawing/2014/main" id="{9314D946-7DA3-9B4A-895A-75A935F4ED68}"/>
              </a:ext>
            </a:extLst>
          </p:cNvPr>
          <p:cNvGrpSpPr>
            <a:grpSpLocks/>
          </p:cNvGrpSpPr>
          <p:nvPr/>
        </p:nvGrpSpPr>
        <p:grpSpPr bwMode="auto">
          <a:xfrm>
            <a:off x="639763" y="357188"/>
            <a:ext cx="2832100" cy="2036762"/>
            <a:chOff x="933450" y="267334"/>
            <a:chExt cx="2831820" cy="2036761"/>
          </a:xfrm>
        </p:grpSpPr>
        <p:sp>
          <p:nvSpPr>
            <p:cNvPr id="14" name="Text Placeholder 7">
              <a:extLst>
                <a:ext uri="{FF2B5EF4-FFF2-40B4-BE49-F238E27FC236}">
                  <a16:creationId xmlns:a16="http://schemas.microsoft.com/office/drawing/2014/main" id="{D885CDB2-6D06-8749-B10A-54A89A51CE7A}"/>
                </a:ext>
              </a:extLst>
            </p:cNvPr>
            <p:cNvSpPr txBox="1">
              <a:spLocks/>
            </p:cNvSpPr>
            <p:nvPr/>
          </p:nvSpPr>
          <p:spPr bwMode="auto">
            <a:xfrm>
              <a:off x="936625" y="930909"/>
              <a:ext cx="2828645" cy="1373186"/>
            </a:xfrm>
            <a:prstGeom prst="rect">
              <a:avLst/>
            </a:prstGeom>
          </p:spPr>
          <p:txBody>
            <a:bodyPr l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defRP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des </a:t>
              </a: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adultes</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en</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âge</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de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travailler</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de 25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à</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64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ans</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ont</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terminé</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des études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postsecondaires</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un </a:t>
              </a: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taux</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plus </a:t>
              </a: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élevé</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que tout </a:t>
              </a: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autre</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pays de </a:t>
              </a:r>
              <a:r>
                <a:rPr lang="en-US"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l’OCDE</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p>
          </p:txBody>
        </p:sp>
        <p:sp>
          <p:nvSpPr>
            <p:cNvPr id="31755" name="Text Placeholder 12">
              <a:extLst>
                <a:ext uri="{FF2B5EF4-FFF2-40B4-BE49-F238E27FC236}">
                  <a16:creationId xmlns:a16="http://schemas.microsoft.com/office/drawing/2014/main" id="{3A5AB3D4-0E38-4B4B-A686-91C7420329A4}"/>
                </a:ext>
              </a:extLst>
            </p:cNvPr>
            <p:cNvSpPr txBox="1">
              <a:spLocks noChangeArrowheads="1"/>
            </p:cNvSpPr>
            <p:nvPr/>
          </p:nvSpPr>
          <p:spPr bwMode="auto">
            <a:xfrm>
              <a:off x="933450" y="267334"/>
              <a:ext cx="2828645" cy="67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1000"/>
                </a:spcBef>
                <a:buClr>
                  <a:schemeClr val="tx1"/>
                </a:buClr>
                <a:buFontTx/>
                <a:buNone/>
              </a:pPr>
              <a:r>
                <a:rPr lang="en-CA" altLang="en-US" sz="44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70 %</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7" name="TextBox 17">
            <a:extLst>
              <a:ext uri="{FF2B5EF4-FFF2-40B4-BE49-F238E27FC236}">
                <a16:creationId xmlns:a16="http://schemas.microsoft.com/office/drawing/2014/main" id="{62BB82E0-81C5-EF40-8C37-AEA41E656237}"/>
              </a:ext>
            </a:extLst>
          </p:cNvPr>
          <p:cNvSpPr txBox="1">
            <a:spLocks noChangeArrowheads="1"/>
          </p:cNvSpPr>
          <p:nvPr/>
        </p:nvSpPr>
        <p:spPr bwMode="auto">
          <a:xfrm>
            <a:off x="1266825" y="89376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61449" name="Picture 19" descr="A picture containing icon&#10;&#10;Description automatically generated">
            <a:extLst>
              <a:ext uri="{FF2B5EF4-FFF2-40B4-BE49-F238E27FC236}">
                <a16:creationId xmlns:a16="http://schemas.microsoft.com/office/drawing/2014/main" id="{A166C4C7-3A97-0F48-93E4-82FF5AC0C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175" y="4122738"/>
            <a:ext cx="175577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20" descr="A picture containing text, vector graphics&#10;&#10;Description automatically generated">
            <a:extLst>
              <a:ext uri="{FF2B5EF4-FFF2-40B4-BE49-F238E27FC236}">
                <a16:creationId xmlns:a16="http://schemas.microsoft.com/office/drawing/2014/main" id="{247EAEAA-9464-2B43-8585-6D01D0BD36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2113" y="5178425"/>
            <a:ext cx="5905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21" descr="Shape&#10;&#10;Description automatically generated with medium confidence">
            <a:extLst>
              <a:ext uri="{FF2B5EF4-FFF2-40B4-BE49-F238E27FC236}">
                <a16:creationId xmlns:a16="http://schemas.microsoft.com/office/drawing/2014/main" id="{26C6CD95-9E0F-924D-850A-24E61C374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0100" y="5180013"/>
            <a:ext cx="4524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23" descr="Shape, icon, arrow&#10;&#10;Description automatically generated">
            <a:extLst>
              <a:ext uri="{FF2B5EF4-FFF2-40B4-BE49-F238E27FC236}">
                <a16:creationId xmlns:a16="http://schemas.microsoft.com/office/drawing/2014/main" id="{D46C2478-3272-2447-B257-D57E942220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66338" y="5103813"/>
            <a:ext cx="292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25" descr="Background pattern&#10;&#10;Description automatically generated">
            <a:extLst>
              <a:ext uri="{FF2B5EF4-FFF2-40B4-BE49-F238E27FC236}">
                <a16:creationId xmlns:a16="http://schemas.microsoft.com/office/drawing/2014/main" id="{E43A2232-F4A1-1B45-A3EF-F33F6D4713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3363" y="5229225"/>
            <a:ext cx="6286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26" descr="Shape, icon, arrow&#10;&#10;Description automatically generated">
            <a:extLst>
              <a:ext uri="{FF2B5EF4-FFF2-40B4-BE49-F238E27FC236}">
                <a16:creationId xmlns:a16="http://schemas.microsoft.com/office/drawing/2014/main" id="{4E240CCA-DCFF-B346-BA7E-4C7CECE667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3225" y="4824413"/>
            <a:ext cx="527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27" descr="Shape, icon, arrow&#10;&#10;Description automatically generated">
            <a:extLst>
              <a:ext uri="{FF2B5EF4-FFF2-40B4-BE49-F238E27FC236}">
                <a16:creationId xmlns:a16="http://schemas.microsoft.com/office/drawing/2014/main" id="{C666A1A9-C551-D343-8445-D614C02F92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2225" y="4792663"/>
            <a:ext cx="2095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6" name="Picture 29" descr="Shape&#10;&#10;Description automatically generated with low confidence">
            <a:extLst>
              <a:ext uri="{FF2B5EF4-FFF2-40B4-BE49-F238E27FC236}">
                <a16:creationId xmlns:a16="http://schemas.microsoft.com/office/drawing/2014/main" id="{54DEB55C-5871-8A4C-AB8B-F4A5B54F10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17963" y="5110163"/>
            <a:ext cx="42545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3D53D77A-7F65-284F-8992-12EF21871A41}"/>
              </a:ext>
            </a:extLst>
          </p:cNvPr>
          <p:cNvSpPr txBox="1"/>
          <p:nvPr/>
        </p:nvSpPr>
        <p:spPr bwMode="auto">
          <a:xfrm>
            <a:off x="538372" y="1587094"/>
            <a:ext cx="1896443" cy="428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spcBef>
                <a:spcPts val="0"/>
              </a:spcBef>
              <a:spcAft>
                <a:spcPts val="600"/>
              </a:spcAft>
            </a:pPr>
            <a:r>
              <a:rPr lang="en-CA" sz="800" b="1" dirty="0">
                <a:latin typeface="Lato Black" panose="020F0502020204030203" pitchFamily="34" charset="0"/>
                <a:ea typeface="Lato Black" panose="020F0502020204030203" pitchFamily="34" charset="0"/>
                <a:cs typeface="Lato Black" panose="020F0502020204030203" pitchFamily="34" charset="0"/>
              </a:rPr>
              <a:t>ACCÉDEZ </a:t>
            </a:r>
            <a:r>
              <a:rPr lang="en-CA" sz="800" b="1" dirty="0" err="1">
                <a:latin typeface="Lato Black" panose="020F0502020204030203" pitchFamily="34" charset="0"/>
                <a:ea typeface="Lato Black" panose="020F0502020204030203" pitchFamily="34" charset="0"/>
                <a:cs typeface="Lato Black" panose="020F0502020204030203" pitchFamily="34" charset="0"/>
              </a:rPr>
              <a:t>À</a:t>
            </a:r>
            <a:r>
              <a:rPr lang="en-CA" sz="800" b="1" dirty="0">
                <a:latin typeface="Lato Black" panose="020F0502020204030203" pitchFamily="34" charset="0"/>
                <a:ea typeface="Lato Black" panose="020F0502020204030203" pitchFamily="34" charset="0"/>
                <a:cs typeface="Lato Black" panose="020F0502020204030203" pitchFamily="34" charset="0"/>
              </a:rPr>
              <a:t> DES TALENTS ET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UN ÉCOSYSTÈME D’INNOVATION DE PREMIER PLAN</a:t>
            </a: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ÉDUCATION</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70 % </a:t>
            </a:r>
            <a:r>
              <a:rPr lang="en-CA" sz="800" dirty="0">
                <a:latin typeface="Lato Medium" panose="020F0502020204030203" pitchFamily="34" charset="0"/>
                <a:ea typeface="Lato Medium" panose="020F0502020204030203" pitchFamily="34" charset="0"/>
                <a:cs typeface="Lato Medium" panose="020F0502020204030203" pitchFamily="34" charset="0"/>
              </a:rPr>
              <a:t>des </a:t>
            </a:r>
            <a:r>
              <a:rPr lang="en-CA" sz="800" dirty="0" err="1">
                <a:latin typeface="Lato Medium" panose="020F0502020204030203" pitchFamily="34" charset="0"/>
                <a:ea typeface="Lato Medium" panose="020F0502020204030203" pitchFamily="34" charset="0"/>
                <a:cs typeface="Lato Medium" panose="020F0502020204030203" pitchFamily="34" charset="0"/>
              </a:rPr>
              <a:t>adultes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ontariens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sont</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titulaires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d’un </a:t>
            </a:r>
            <a:r>
              <a:rPr lang="en-CA" sz="800" b="1" dirty="0" err="1">
                <a:latin typeface="Lato Black" panose="020F0502020204030203" pitchFamily="34" charset="0"/>
                <a:ea typeface="Lato Black" panose="020F0502020204030203" pitchFamily="34" charset="0"/>
                <a:cs typeface="Lato Black" panose="020F0502020204030203" pitchFamily="34" charset="0"/>
              </a:rPr>
              <a:t>diplôme</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d’études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postsecondaires</a:t>
            </a:r>
            <a:r>
              <a:rPr lang="en-CA" sz="800" b="1" dirty="0">
                <a:latin typeface="Lato Black" panose="020F0502020204030203" pitchFamily="34" charset="0"/>
                <a:ea typeface="Lato Black" panose="020F0502020204030203" pitchFamily="34" charset="0"/>
                <a:cs typeface="Lato Black" panose="020F0502020204030203" pitchFamily="34" charset="0"/>
              </a:rPr>
              <a:t> – </a:t>
            </a:r>
            <a:r>
              <a:rPr lang="en-CA" sz="800" dirty="0">
                <a:latin typeface="Lato Medium" panose="020F0502020204030203" pitchFamily="34" charset="0"/>
                <a:ea typeface="Lato Medium" panose="020F0502020204030203" pitchFamily="34" charset="0"/>
                <a:cs typeface="Lato Medium" panose="020F0502020204030203" pitchFamily="34" charset="0"/>
              </a:rPr>
              <a:t>un </a:t>
            </a:r>
            <a:r>
              <a:rPr lang="en-CA" sz="800" dirty="0" err="1">
                <a:latin typeface="Lato Medium" panose="020F0502020204030203" pitchFamily="34" charset="0"/>
                <a:ea typeface="Lato Medium" panose="020F0502020204030203" pitchFamily="34" charset="0"/>
                <a:cs typeface="Lato Medium" panose="020F0502020204030203" pitchFamily="34" charset="0"/>
              </a:rPr>
              <a:t>taux</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supérieur</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à</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celui</a:t>
            </a:r>
            <a:r>
              <a:rPr lang="en-CA" sz="800" dirty="0">
                <a:latin typeface="Lato Medium" panose="020F0502020204030203" pitchFamily="34" charset="0"/>
                <a:ea typeface="Lato Medium" panose="020F0502020204030203" pitchFamily="34" charset="0"/>
                <a:cs typeface="Lato Medium" panose="020F0502020204030203" pitchFamily="34" charset="0"/>
              </a:rPr>
              <a:t> de </a:t>
            </a:r>
            <a:r>
              <a:rPr lang="en-CA" sz="800" dirty="0" err="1">
                <a:latin typeface="Lato Medium" panose="020F0502020204030203" pitchFamily="34" charset="0"/>
                <a:ea typeface="Lato Medium" panose="020F0502020204030203" pitchFamily="34" charset="0"/>
                <a:cs typeface="Lato Medium" panose="020F0502020204030203" pitchFamily="34" charset="0"/>
              </a:rPr>
              <a:t>tous</a:t>
            </a:r>
            <a:r>
              <a:rPr lang="en-CA" sz="800" dirty="0">
                <a:latin typeface="Lato Medium" panose="020F0502020204030203" pitchFamily="34" charset="0"/>
                <a:ea typeface="Lato Medium" panose="020F0502020204030203" pitchFamily="34" charset="0"/>
                <a:cs typeface="Lato Medium" panose="020F0502020204030203" pitchFamily="34" charset="0"/>
              </a:rPr>
              <a:t> les pays de </a:t>
            </a:r>
            <a:r>
              <a:rPr lang="en-CA" sz="800" dirty="0" err="1">
                <a:latin typeface="Lato Medium" panose="020F0502020204030203" pitchFamily="34" charset="0"/>
                <a:ea typeface="Lato Medium" panose="020F0502020204030203" pitchFamily="34" charset="0"/>
                <a:cs typeface="Lato Medium" panose="020F0502020204030203" pitchFamily="34" charset="0"/>
              </a:rPr>
              <a:t>l’OCDE</a:t>
            </a:r>
            <a:r>
              <a:rPr lang="en-CA" sz="800" dirty="0">
                <a:latin typeface="Lato Medium" panose="020F0502020204030203" pitchFamily="34" charset="0"/>
                <a:ea typeface="Lato Medium" panose="020F0502020204030203" pitchFamily="34" charset="0"/>
                <a:cs typeface="Lato Medium" panose="020F0502020204030203" pitchFamily="34" charset="0"/>
              </a:rPr>
              <a:t> </a:t>
            </a: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LEADERSHIP UNIVERSITAIRE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Établissements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d’enseignement</a:t>
            </a:r>
            <a:r>
              <a:rPr lang="en-CA" sz="800" b="1" dirty="0">
                <a:latin typeface="Lato Black" panose="020F0502020204030203" pitchFamily="34" charset="0"/>
                <a:ea typeface="Lato Black" panose="020F0502020204030203" pitchFamily="34" charset="0"/>
                <a:cs typeface="Lato Black" panose="020F0502020204030203" pitchFamily="34" charset="0"/>
              </a:rPr>
              <a:t>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et de recherche </a:t>
            </a:r>
            <a:r>
              <a:rPr lang="en-CA" sz="800" dirty="0">
                <a:latin typeface="Lato Medium" panose="020F0502020204030203" pitchFamily="34" charset="0"/>
                <a:ea typeface="Lato Medium" panose="020F0502020204030203" pitchFamily="34" charset="0"/>
                <a:cs typeface="Lato Medium" panose="020F0502020204030203" pitchFamily="34" charset="0"/>
              </a:rPr>
              <a:t>de calibre </a:t>
            </a:r>
            <a:r>
              <a:rPr lang="en-CA" sz="800" dirty="0" err="1">
                <a:latin typeface="Lato Medium" panose="020F0502020204030203" pitchFamily="34" charset="0"/>
                <a:ea typeface="Lato Medium" panose="020F0502020204030203" pitchFamily="34" charset="0"/>
                <a:cs typeface="Lato Medium" panose="020F0502020204030203" pitchFamily="34" charset="0"/>
              </a:rPr>
              <a:t>mondial</a:t>
            </a:r>
            <a:endParaRPr lang="en-CA" sz="800" dirty="0">
              <a:latin typeface="Lato Medium" panose="020F0502020204030203" pitchFamily="34" charset="0"/>
              <a:ea typeface="Lato Medium" panose="020F0502020204030203" pitchFamily="34" charset="0"/>
              <a:cs typeface="Lato Medium" panose="020F0502020204030203" pitchFamily="34" charset="0"/>
            </a:endParaRP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CARREFOUR D’INCUBATEURS </a:t>
            </a:r>
            <a:br>
              <a:rPr lang="en-CA" sz="800" b="1"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Plus </a:t>
            </a:r>
            <a:r>
              <a:rPr lang="en-CA" sz="800" b="1" dirty="0" err="1">
                <a:latin typeface="Lato Black" panose="020F0502020204030203" pitchFamily="34" charset="0"/>
                <a:ea typeface="Lato Black" panose="020F0502020204030203" pitchFamily="34" charset="0"/>
                <a:cs typeface="Lato Black" panose="020F0502020204030203" pitchFamily="34" charset="0"/>
              </a:rPr>
              <a:t>grande</a:t>
            </a:r>
            <a:r>
              <a:rPr lang="en-CA" sz="800" b="1" dirty="0">
                <a:latin typeface="Lato Black" panose="020F0502020204030203" pitchFamily="34" charset="0"/>
                <a:ea typeface="Lato Black" panose="020F0502020204030203" pitchFamily="34" charset="0"/>
                <a:cs typeface="Lato Black" panose="020F0502020204030203" pitchFamily="34" charset="0"/>
              </a:rPr>
              <a:t> concentration </a:t>
            </a:r>
            <a:r>
              <a:rPr lang="en-CA" sz="800" dirty="0" err="1">
                <a:latin typeface="Lato Medium" panose="020F0502020204030203" pitchFamily="34" charset="0"/>
                <a:ea typeface="Lato Medium" panose="020F0502020204030203" pitchFamily="34" charset="0"/>
                <a:cs typeface="Lato Medium" panose="020F0502020204030203" pitchFamily="34" charset="0"/>
              </a:rPr>
              <a:t>d’incubateurs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en</a:t>
            </a:r>
            <a:r>
              <a:rPr lang="en-CA" sz="800" dirty="0">
                <a:latin typeface="Lato Medium" panose="020F0502020204030203" pitchFamily="34" charset="0"/>
                <a:ea typeface="Lato Medium" panose="020F0502020204030203" pitchFamily="34" charset="0"/>
                <a:cs typeface="Lato Medium" panose="020F0502020204030203" pitchFamily="34" charset="0"/>
              </a:rPr>
              <a:t> innovation</a:t>
            </a: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PÔLE DES TI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2</a:t>
            </a:r>
            <a:r>
              <a:rPr lang="en-CA" sz="800" b="1" baseline="30000" dirty="0">
                <a:latin typeface="Lato Black" panose="020F0502020204030203" pitchFamily="34" charset="0"/>
                <a:ea typeface="Lato Black" panose="020F0502020204030203" pitchFamily="34" charset="0"/>
                <a:cs typeface="Lato Black" panose="020F0502020204030203" pitchFamily="34" charset="0"/>
              </a:rPr>
              <a:t>e</a:t>
            </a:r>
            <a:r>
              <a:rPr lang="en-CA" sz="800" b="1" dirty="0">
                <a:latin typeface="Lato Black" panose="020F0502020204030203" pitchFamily="34" charset="0"/>
                <a:ea typeface="Lato Black" panose="020F0502020204030203" pitchFamily="34" charset="0"/>
                <a:cs typeface="Lato Black" panose="020F0502020204030203" pitchFamily="34" charset="0"/>
              </a:rPr>
              <a:t> plus important </a:t>
            </a:r>
            <a:r>
              <a:rPr lang="en-CA" sz="800" dirty="0" err="1">
                <a:latin typeface="Lato Medium" panose="020F0502020204030203" pitchFamily="34" charset="0"/>
                <a:ea typeface="Lato Medium" panose="020F0502020204030203" pitchFamily="34" charset="0"/>
                <a:cs typeface="Lato Medium" panose="020F0502020204030203" pitchFamily="34" charset="0"/>
              </a:rPr>
              <a:t>pôle</a:t>
            </a:r>
            <a:r>
              <a:rPr lang="en-CA" sz="800" dirty="0">
                <a:latin typeface="Lato Medium" panose="020F0502020204030203" pitchFamily="34" charset="0"/>
                <a:ea typeface="Lato Medium" panose="020F0502020204030203" pitchFamily="34" charset="0"/>
                <a:cs typeface="Lato Medium" panose="020F0502020204030203" pitchFamily="34" charset="0"/>
              </a:rPr>
              <a:t> des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TI </a:t>
            </a:r>
            <a:r>
              <a:rPr lang="en-CA" sz="800" dirty="0" err="1">
                <a:latin typeface="Lato Medium" panose="020F0502020204030203" pitchFamily="34" charset="0"/>
                <a:ea typeface="Lato Medium" panose="020F0502020204030203" pitchFamily="34" charset="0"/>
                <a:cs typeface="Lato Medium" panose="020F0502020204030203" pitchFamily="34" charset="0"/>
              </a:rPr>
              <a:t>en</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Amérique</a:t>
            </a:r>
            <a:r>
              <a:rPr lang="en-CA" sz="800" dirty="0">
                <a:latin typeface="Lato Medium" panose="020F0502020204030203" pitchFamily="34" charset="0"/>
                <a:ea typeface="Lato Medium" panose="020F0502020204030203" pitchFamily="34" charset="0"/>
                <a:cs typeface="Lato Medium" panose="020F0502020204030203" pitchFamily="34" charset="0"/>
              </a:rPr>
              <a:t> du Nord</a:t>
            </a: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PROGRAMMES DE R-D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err="1">
                <a:latin typeface="Lato Black" panose="020F0502020204030203" pitchFamily="34" charset="0"/>
                <a:ea typeface="Lato Black" panose="020F0502020204030203" pitchFamily="34" charset="0"/>
                <a:cs typeface="Lato Black" panose="020F0502020204030203" pitchFamily="34" charset="0"/>
              </a:rPr>
              <a:t>Économies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importantes</a:t>
            </a:r>
            <a:r>
              <a:rPr lang="en-CA" sz="800" b="1" dirty="0">
                <a:latin typeface="Lato Black" panose="020F0502020204030203" pitchFamily="34" charset="0"/>
                <a:ea typeface="Lato Black" panose="020F0502020204030203" pitchFamily="34" charset="0"/>
                <a:cs typeface="Lato Black" panose="020F0502020204030203" pitchFamily="34" charset="0"/>
              </a:rPr>
              <a:t>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après </a:t>
            </a:r>
            <a:r>
              <a:rPr lang="en-CA" sz="800" dirty="0" err="1">
                <a:latin typeface="Lato Medium" panose="020F0502020204030203" pitchFamily="34" charset="0"/>
                <a:ea typeface="Lato Medium" panose="020F0502020204030203" pitchFamily="34" charset="0"/>
                <a:cs typeface="Lato Medium" panose="020F0502020204030203" pitchFamily="34" charset="0"/>
              </a:rPr>
              <a:t>impôts</a:t>
            </a:r>
            <a:r>
              <a:rPr lang="en-CA" sz="800" dirty="0">
                <a:latin typeface="Lato Medium" panose="020F0502020204030203" pitchFamily="34" charset="0"/>
                <a:ea typeface="Lato Medium" panose="020F0502020204030203" pitchFamily="34" charset="0"/>
                <a:cs typeface="Lato Medium" panose="020F0502020204030203" pitchFamily="34" charset="0"/>
              </a:rPr>
              <a:t> </a:t>
            </a: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AIDE </a:t>
            </a:r>
            <a:r>
              <a:rPr lang="en-CA" sz="800" b="1" dirty="0" err="1">
                <a:solidFill>
                  <a:srgbClr val="002E6E"/>
                </a:solidFill>
                <a:latin typeface="Lato Black" panose="020F0502020204030203" pitchFamily="34" charset="0"/>
                <a:ea typeface="Lato Black" panose="020F0502020204030203" pitchFamily="34" charset="0"/>
                <a:cs typeface="Lato Black" panose="020F0502020204030203" pitchFamily="34" charset="0"/>
              </a:rPr>
              <a:t>À</a:t>
            </a: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 L’IMMIGRATION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Programme </a:t>
            </a:r>
            <a:r>
              <a:rPr lang="en-CA" sz="800" dirty="0" err="1">
                <a:latin typeface="Lato Medium" panose="020F0502020204030203" pitchFamily="34" charset="0"/>
                <a:ea typeface="Lato Medium" panose="020F0502020204030203" pitchFamily="34" charset="0"/>
                <a:cs typeface="Lato Medium" panose="020F0502020204030203" pitchFamily="34" charset="0"/>
              </a:rPr>
              <a:t>ontarien</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des </a:t>
            </a:r>
            <a:r>
              <a:rPr lang="en-CA" sz="800" b="1" dirty="0" err="1">
                <a:latin typeface="Lato Black" panose="020F0502020204030203" pitchFamily="34" charset="0"/>
                <a:ea typeface="Lato Black" panose="020F0502020204030203" pitchFamily="34" charset="0"/>
                <a:cs typeface="Lato Black" panose="020F0502020204030203" pitchFamily="34" charset="0"/>
              </a:rPr>
              <a:t>candidats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à</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l’immigration</a:t>
            </a:r>
            <a:endParaRPr lang="en-CA" sz="800" b="1" dirty="0">
              <a:latin typeface="Lato Black" panose="020F0502020204030203" pitchFamily="34" charset="0"/>
              <a:ea typeface="Lato Black" panose="020F0502020204030203" pitchFamily="34" charset="0"/>
              <a:cs typeface="Lato Black" panose="020F0502020204030203" pitchFamily="34" charset="0"/>
            </a:endParaRPr>
          </a:p>
          <a:p>
            <a:pPr algn="l"/>
            <a:endParaRPr lang="en-US" sz="1000" dirty="0"/>
          </a:p>
        </p:txBody>
      </p:sp>
      <p:sp>
        <p:nvSpPr>
          <p:cNvPr id="20" name="TextBox 19">
            <a:extLst>
              <a:ext uri="{FF2B5EF4-FFF2-40B4-BE49-F238E27FC236}">
                <a16:creationId xmlns:a16="http://schemas.microsoft.com/office/drawing/2014/main" id="{FFCE4D89-08F5-C64B-A47F-711EA6863EE4}"/>
              </a:ext>
            </a:extLst>
          </p:cNvPr>
          <p:cNvSpPr txBox="1"/>
          <p:nvPr/>
        </p:nvSpPr>
        <p:spPr bwMode="auto">
          <a:xfrm>
            <a:off x="2482058" y="1573025"/>
            <a:ext cx="1881342" cy="423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spcBef>
                <a:spcPts val="0"/>
              </a:spcBef>
              <a:spcAft>
                <a:spcPts val="600"/>
              </a:spcAft>
            </a:pPr>
            <a:r>
              <a:rPr lang="en-CA" sz="800" b="1" dirty="0">
                <a:latin typeface="Lato Black" panose="020F0502020204030203" pitchFamily="34" charset="0"/>
                <a:ea typeface="Lato Black" panose="020F0502020204030203" pitchFamily="34" charset="0"/>
                <a:cs typeface="Lato Black" panose="020F0502020204030203" pitchFamily="34" charset="0"/>
              </a:rPr>
              <a:t>PROFITEZ DE PRIX</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DE REVIENT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CONCURRENTIELS</a:t>
            </a: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TAXES</a:t>
            </a:r>
            <a:br>
              <a:rPr lang="en-CA" sz="900" b="1" dirty="0">
                <a:solidFill>
                  <a:srgbClr val="000950"/>
                </a:solidFill>
                <a:effectLst/>
                <a:latin typeface="Lato Medium" panose="020F0502020204030203" pitchFamily="34" charset="0"/>
                <a:ea typeface="Lato Medium" panose="020F0502020204030203" pitchFamily="34" charset="0"/>
                <a:cs typeface="Lato Medium"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Taux</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d’imposition</a:t>
            </a:r>
            <a:r>
              <a:rPr lang="en-CA" sz="800" dirty="0">
                <a:latin typeface="Lato Medium" panose="020F0502020204030203" pitchFamily="34" charset="0"/>
                <a:ea typeface="Lato Medium" panose="020F0502020204030203" pitchFamily="34" charset="0"/>
                <a:cs typeface="Lato Medium" panose="020F0502020204030203" pitchFamily="34" charset="0"/>
              </a:rPr>
              <a:t> des </a:t>
            </a:r>
            <a:r>
              <a:rPr lang="en-CA" sz="800" dirty="0" err="1">
                <a:latin typeface="Lato Medium" panose="020F0502020204030203" pitchFamily="34" charset="0"/>
                <a:ea typeface="Lato Medium" panose="020F0502020204030203" pitchFamily="34" charset="0"/>
                <a:cs typeface="Lato Medium" panose="020F0502020204030203" pitchFamily="34" charset="0"/>
              </a:rPr>
              <a:t>sociétés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inférieurs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à</a:t>
            </a:r>
            <a:r>
              <a:rPr lang="en-CA" sz="800" b="1" dirty="0">
                <a:latin typeface="Lato Black" panose="020F0502020204030203" pitchFamily="34" charset="0"/>
                <a:ea typeface="Lato Black" panose="020F0502020204030203" pitchFamily="34" charset="0"/>
                <a:cs typeface="Lato Black" panose="020F0502020204030203" pitchFamily="34" charset="0"/>
              </a:rPr>
              <a:t> la </a:t>
            </a:r>
            <a:r>
              <a:rPr lang="en-CA" sz="800" b="1" dirty="0" err="1">
                <a:latin typeface="Lato Black" panose="020F0502020204030203" pitchFamily="34" charset="0"/>
                <a:ea typeface="Lato Black" panose="020F0502020204030203" pitchFamily="34" charset="0"/>
                <a:cs typeface="Lato Black" panose="020F0502020204030203" pitchFamily="34" charset="0"/>
              </a:rPr>
              <a:t>moyenne</a:t>
            </a:r>
            <a:r>
              <a:rPr lang="en-CA" sz="800" b="1" dirty="0">
                <a:latin typeface="Lato Black" panose="020F0502020204030203" pitchFamily="34" charset="0"/>
                <a:ea typeface="Lato Black" panose="020F0502020204030203" pitchFamily="34" charset="0"/>
                <a:cs typeface="Lato Black" panose="020F0502020204030203" pitchFamily="34" charset="0"/>
              </a:rPr>
              <a:t>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err="1">
                <a:latin typeface="Lato Black" panose="020F0502020204030203" pitchFamily="34" charset="0"/>
                <a:ea typeface="Lato Black" panose="020F0502020204030203" pitchFamily="34" charset="0"/>
                <a:cs typeface="Lato Black" panose="020F0502020204030203" pitchFamily="34" charset="0"/>
              </a:rPr>
              <a:t>parmi</a:t>
            </a:r>
            <a:r>
              <a:rPr lang="en-CA" sz="800" b="1" dirty="0">
                <a:latin typeface="Lato Black" panose="020F0502020204030203" pitchFamily="34" charset="0"/>
                <a:ea typeface="Lato Black" panose="020F0502020204030203" pitchFamily="34" charset="0"/>
                <a:cs typeface="Lato Black" panose="020F0502020204030203" pitchFamily="34" charset="0"/>
              </a:rPr>
              <a:t> les pays du G7</a:t>
            </a: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MAIN-D’ŒUVRE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Talents de haute </a:t>
            </a:r>
            <a:r>
              <a:rPr lang="en-CA" sz="800" dirty="0" err="1">
                <a:latin typeface="Lato Medium" panose="020F0502020204030203" pitchFamily="34" charset="0"/>
                <a:ea typeface="Lato Medium" panose="020F0502020204030203" pitchFamily="34" charset="0"/>
                <a:cs typeface="Lato Medium" panose="020F0502020204030203" pitchFamily="34" charset="0"/>
              </a:rPr>
              <a:t>qualité</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à</a:t>
            </a:r>
            <a:r>
              <a:rPr lang="en-CA" sz="800" dirty="0">
                <a:latin typeface="Lato Medium" panose="020F0502020204030203" pitchFamily="34" charset="0"/>
                <a:ea typeface="Lato Medium" panose="020F0502020204030203" pitchFamily="34" charset="0"/>
                <a:cs typeface="Lato Medium" panose="020F0502020204030203" pitchFamily="34" charset="0"/>
              </a:rPr>
              <a:t> un </a:t>
            </a:r>
            <a:r>
              <a:rPr lang="en-CA" sz="800" dirty="0" err="1">
                <a:latin typeface="Lato Medium" panose="020F0502020204030203" pitchFamily="34" charset="0"/>
                <a:ea typeface="Lato Medium" panose="020F0502020204030203" pitchFamily="34" charset="0"/>
                <a:cs typeface="Lato Medium" panose="020F0502020204030203" pitchFamily="34" charset="0"/>
              </a:rPr>
              <a:t>coût</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jusqu’à</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50 % </a:t>
            </a:r>
            <a:r>
              <a:rPr lang="en-CA" sz="800" b="1" dirty="0" err="1">
                <a:latin typeface="Lato Black" panose="020F0502020204030203" pitchFamily="34" charset="0"/>
                <a:ea typeface="Lato Black" panose="020F0502020204030203" pitchFamily="34" charset="0"/>
                <a:cs typeface="Lato Black" panose="020F0502020204030203" pitchFamily="34" charset="0"/>
              </a:rPr>
              <a:t>moins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élevé</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dirty="0">
                <a:latin typeface="Lato Medium" panose="020F0502020204030203" pitchFamily="34" charset="0"/>
                <a:ea typeface="Lato Medium" panose="020F0502020204030203" pitchFamily="34" charset="0"/>
                <a:cs typeface="Lato Medium" panose="020F0502020204030203" pitchFamily="34" charset="0"/>
              </a:rPr>
              <a:t>que dans les </a:t>
            </a:r>
            <a:r>
              <a:rPr lang="en-CA" sz="800" dirty="0" err="1">
                <a:latin typeface="Lato Medium" panose="020F0502020204030203" pitchFamily="34" charset="0"/>
                <a:ea typeface="Lato Medium" panose="020F0502020204030203" pitchFamily="34" charset="0"/>
                <a:cs typeface="Lato Medium" panose="020F0502020204030203" pitchFamily="34" charset="0"/>
              </a:rPr>
              <a:t>principaux</a:t>
            </a:r>
            <a:r>
              <a:rPr lang="en-CA" sz="800" dirty="0">
                <a:latin typeface="Lato Medium" panose="020F0502020204030203" pitchFamily="34" charset="0"/>
                <a:ea typeface="Lato Medium" panose="020F0502020204030203" pitchFamily="34" charset="0"/>
                <a:cs typeface="Lato Medium" panose="020F0502020204030203" pitchFamily="34" charset="0"/>
              </a:rPr>
              <a:t> centres </a:t>
            </a:r>
            <a:r>
              <a:rPr lang="en-CA" sz="800" dirty="0" err="1">
                <a:latin typeface="Lato Medium" panose="020F0502020204030203" pitchFamily="34" charset="0"/>
                <a:ea typeface="Lato Medium" panose="020F0502020204030203" pitchFamily="34" charset="0"/>
                <a:cs typeface="Lato Medium" panose="020F0502020204030203" pitchFamily="34" charset="0"/>
              </a:rPr>
              <a:t>technologiques</a:t>
            </a:r>
            <a:r>
              <a:rPr lang="en-CA" sz="800" dirty="0">
                <a:latin typeface="Lato Medium" panose="020F0502020204030203" pitchFamily="34" charset="0"/>
                <a:ea typeface="Lato Medium" panose="020F0502020204030203" pitchFamily="34" charset="0"/>
                <a:cs typeface="Lato Medium" panose="020F0502020204030203" pitchFamily="34" charset="0"/>
              </a:rPr>
              <a:t> aux </a:t>
            </a:r>
            <a:r>
              <a:rPr lang="en-CA" sz="800" dirty="0" err="1">
                <a:latin typeface="Lato Medium" panose="020F0502020204030203" pitchFamily="34" charset="0"/>
                <a:ea typeface="Lato Medium" panose="020F0502020204030203" pitchFamily="34" charset="0"/>
                <a:cs typeface="Lato Medium" panose="020F0502020204030203" pitchFamily="34" charset="0"/>
              </a:rPr>
              <a:t>États</a:t>
            </a:r>
            <a:r>
              <a:rPr lang="en-CA" sz="800" dirty="0">
                <a:latin typeface="Lato Medium" panose="020F0502020204030203" pitchFamily="34" charset="0"/>
                <a:ea typeface="Lato Medium" panose="020F0502020204030203" pitchFamily="34" charset="0"/>
                <a:cs typeface="Lato Medium" panose="020F0502020204030203" pitchFamily="34" charset="0"/>
              </a:rPr>
              <a:t>-Unis</a:t>
            </a: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SOINS DE SANTÉ PAYÉS</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PAR L’EMPLOYEUR</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err="1">
                <a:latin typeface="Lato Black" panose="020F0502020204030203" pitchFamily="34" charset="0"/>
                <a:ea typeface="Lato Black" panose="020F0502020204030203" pitchFamily="34" charset="0"/>
                <a:cs typeface="Lato Black" panose="020F0502020204030203" pitchFamily="34" charset="0"/>
              </a:rPr>
              <a:t>Près</a:t>
            </a:r>
            <a:r>
              <a:rPr lang="en-CA" sz="800" b="1" dirty="0">
                <a:latin typeface="Lato Black" panose="020F0502020204030203" pitchFamily="34" charset="0"/>
                <a:ea typeface="Lato Black" panose="020F0502020204030203" pitchFamily="34" charset="0"/>
                <a:cs typeface="Lato Black" panose="020F0502020204030203" pitchFamily="34" charset="0"/>
              </a:rPr>
              <a:t> du tiers du </a:t>
            </a:r>
            <a:r>
              <a:rPr lang="en-CA" sz="800" b="1" dirty="0" err="1">
                <a:latin typeface="Lato Black" panose="020F0502020204030203" pitchFamily="34" charset="0"/>
                <a:ea typeface="Lato Black" panose="020F0502020204030203" pitchFamily="34" charset="0"/>
                <a:cs typeface="Lato Black" panose="020F0502020204030203" pitchFamily="34" charset="0"/>
              </a:rPr>
              <a:t>coût</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payé</a:t>
            </a:r>
            <a:r>
              <a:rPr lang="en-CA" sz="800" dirty="0">
                <a:latin typeface="Lato Medium" panose="020F0502020204030203" pitchFamily="34" charset="0"/>
                <a:ea typeface="Lato Medium" panose="020F0502020204030203" pitchFamily="34" charset="0"/>
                <a:cs typeface="Lato Medium" panose="020F0502020204030203" pitchFamily="34" charset="0"/>
              </a:rPr>
              <a:t> dans les </a:t>
            </a:r>
            <a:r>
              <a:rPr lang="en-CA" sz="800" dirty="0" err="1">
                <a:latin typeface="Lato Medium" panose="020F0502020204030203" pitchFamily="34" charset="0"/>
                <a:ea typeface="Lato Medium" panose="020F0502020204030203" pitchFamily="34" charset="0"/>
                <a:cs typeface="Lato Medium" panose="020F0502020204030203" pitchFamily="34" charset="0"/>
              </a:rPr>
              <a:t>régions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comparables</a:t>
            </a:r>
            <a:r>
              <a:rPr lang="en-CA" sz="800" dirty="0">
                <a:latin typeface="Lato Medium" panose="020F0502020204030203" pitchFamily="34" charset="0"/>
                <a:ea typeface="Lato Medium" panose="020F0502020204030203" pitchFamily="34" charset="0"/>
                <a:cs typeface="Lato Medium" panose="020F0502020204030203" pitchFamily="34" charset="0"/>
              </a:rPr>
              <a:t> aux </a:t>
            </a:r>
            <a:r>
              <a:rPr lang="en-CA" sz="800" dirty="0" err="1">
                <a:latin typeface="Lato Medium" panose="020F0502020204030203" pitchFamily="34" charset="0"/>
                <a:ea typeface="Lato Medium" panose="020F0502020204030203" pitchFamily="34" charset="0"/>
                <a:cs typeface="Lato Medium" panose="020F0502020204030203" pitchFamily="34" charset="0"/>
              </a:rPr>
              <a:t>États</a:t>
            </a:r>
            <a:r>
              <a:rPr lang="en-CA" sz="800" dirty="0">
                <a:latin typeface="Lato Medium" panose="020F0502020204030203" pitchFamily="34" charset="0"/>
                <a:ea typeface="Lato Medium" panose="020F0502020204030203" pitchFamily="34" charset="0"/>
                <a:cs typeface="Lato Medium" panose="020F0502020204030203" pitchFamily="34" charset="0"/>
              </a:rPr>
              <a:t>-Unis, grâce aux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soins</a:t>
            </a:r>
            <a:r>
              <a:rPr lang="en-CA" sz="800" dirty="0">
                <a:latin typeface="Lato Medium" panose="020F0502020204030203" pitchFamily="34" charset="0"/>
                <a:ea typeface="Lato Medium" panose="020F0502020204030203" pitchFamily="34" charset="0"/>
                <a:cs typeface="Lato Medium" panose="020F0502020204030203" pitchFamily="34" charset="0"/>
              </a:rPr>
              <a:t> de </a:t>
            </a:r>
            <a:r>
              <a:rPr lang="en-CA" sz="800" dirty="0" err="1">
                <a:latin typeface="Lato Medium" panose="020F0502020204030203" pitchFamily="34" charset="0"/>
                <a:ea typeface="Lato Medium" panose="020F0502020204030203" pitchFamily="34" charset="0"/>
                <a:cs typeface="Lato Medium" panose="020F0502020204030203" pitchFamily="34" charset="0"/>
              </a:rPr>
              <a:t>santé</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universels</a:t>
            </a:r>
            <a:r>
              <a:rPr lang="en-CA" sz="800" dirty="0">
                <a:latin typeface="Lato Medium" panose="020F0502020204030203" pitchFamily="34" charset="0"/>
                <a:ea typeface="Lato Medium" panose="020F0502020204030203" pitchFamily="34" charset="0"/>
                <a:cs typeface="Lato Medium" panose="020F0502020204030203" pitchFamily="34" charset="0"/>
              </a:rPr>
              <a:t> </a:t>
            </a: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TAUX DE CHANGE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Taux</a:t>
            </a:r>
            <a:r>
              <a:rPr lang="en-CA" sz="800" dirty="0">
                <a:latin typeface="Lato Medium" panose="020F0502020204030203" pitchFamily="34" charset="0"/>
                <a:ea typeface="Lato Medium" panose="020F0502020204030203" pitchFamily="34" charset="0"/>
                <a:cs typeface="Lato Medium" panose="020F0502020204030203" pitchFamily="34" charset="0"/>
              </a:rPr>
              <a:t> de change favorable, </a:t>
            </a:r>
            <a:r>
              <a:rPr lang="en-CA" sz="800" dirty="0" err="1">
                <a:latin typeface="Lato Medium" panose="020F0502020204030203" pitchFamily="34" charset="0"/>
                <a:ea typeface="Lato Medium" panose="020F0502020204030203" pitchFamily="34" charset="0"/>
                <a:cs typeface="Lato Medium" panose="020F0502020204030203" pitchFamily="34" charset="0"/>
              </a:rPr>
              <a:t>généralement</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25 % de </a:t>
            </a:r>
            <a:r>
              <a:rPr lang="en-CA" sz="800" b="1" dirty="0" err="1">
                <a:latin typeface="Lato Black" panose="020F0502020204030203" pitchFamily="34" charset="0"/>
                <a:ea typeface="Lato Black" panose="020F0502020204030203" pitchFamily="34" charset="0"/>
                <a:cs typeface="Lato Black" panose="020F0502020204030203" pitchFamily="34" charset="0"/>
              </a:rPr>
              <a:t>moins</a:t>
            </a:r>
            <a:r>
              <a:rPr lang="en-CA" sz="800" dirty="0">
                <a:latin typeface="Lato Medium" panose="020F0502020204030203" pitchFamily="34" charset="0"/>
                <a:ea typeface="Lato Medium" panose="020F0502020204030203" pitchFamily="34" charset="0"/>
                <a:cs typeface="Lato Medium" panose="020F0502020204030203" pitchFamily="34" charset="0"/>
              </a:rPr>
              <a:t> que le dollar </a:t>
            </a:r>
            <a:r>
              <a:rPr lang="en-CA" sz="800" dirty="0" err="1">
                <a:latin typeface="Lato Medium" panose="020F0502020204030203" pitchFamily="34" charset="0"/>
                <a:ea typeface="Lato Medium" panose="020F0502020204030203" pitchFamily="34" charset="0"/>
                <a:cs typeface="Lato Medium" panose="020F0502020204030203" pitchFamily="34" charset="0"/>
              </a:rPr>
              <a:t>américain</a:t>
            </a:r>
            <a:endParaRPr lang="en-CA" sz="800" dirty="0">
              <a:latin typeface="Lato Medium" panose="020F0502020204030203" pitchFamily="34" charset="0"/>
              <a:ea typeface="Lato Medium" panose="020F0502020204030203" pitchFamily="34" charset="0"/>
              <a:cs typeface="Lato Medium" panose="020F0502020204030203" pitchFamily="34" charset="0"/>
            </a:endParaRPr>
          </a:p>
          <a:p>
            <a:pPr algn="l"/>
            <a:endParaRPr lang="en-US" sz="1000" dirty="0"/>
          </a:p>
        </p:txBody>
      </p:sp>
      <p:sp>
        <p:nvSpPr>
          <p:cNvPr id="21" name="TextBox 20">
            <a:extLst>
              <a:ext uri="{FF2B5EF4-FFF2-40B4-BE49-F238E27FC236}">
                <a16:creationId xmlns:a16="http://schemas.microsoft.com/office/drawing/2014/main" id="{4EBDE945-C480-144B-A766-F7ED7F960EEA}"/>
              </a:ext>
            </a:extLst>
          </p:cNvPr>
          <p:cNvSpPr txBox="1"/>
          <p:nvPr/>
        </p:nvSpPr>
        <p:spPr bwMode="auto">
          <a:xfrm>
            <a:off x="4296347" y="1574090"/>
            <a:ext cx="1961496" cy="403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spcBef>
                <a:spcPts val="0"/>
              </a:spcBef>
              <a:spcAft>
                <a:spcPts val="600"/>
              </a:spcAft>
            </a:pPr>
            <a:r>
              <a:rPr lang="en-CA" sz="800" b="1" dirty="0">
                <a:latin typeface="Lato Black" panose="020F0502020204030203" pitchFamily="34" charset="0"/>
                <a:ea typeface="Lato Black" panose="020F0502020204030203" pitchFamily="34" charset="0"/>
                <a:cs typeface="Lato Black" panose="020F0502020204030203" pitchFamily="34" charset="0"/>
              </a:rPr>
              <a:t>RECEVEZ UN SOUTIEN</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AUX ENTREPRISES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PERSONNALISÉ</a:t>
            </a: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SERVICE PERSONNALISÉ</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err="1">
                <a:latin typeface="Lato Black" panose="020F0502020204030203" pitchFamily="34" charset="0"/>
                <a:ea typeface="Lato Black" panose="020F0502020204030203" pitchFamily="34" charset="0"/>
                <a:cs typeface="Lato Black" panose="020F0502020204030203" pitchFamily="34" charset="0"/>
              </a:rPr>
              <a:t>Soutien</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personnalisé</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d’Investissements</a:t>
            </a:r>
            <a:r>
              <a:rPr lang="en-CA" sz="800" b="1" dirty="0">
                <a:latin typeface="Lato Black" panose="020F0502020204030203" pitchFamily="34" charset="0"/>
                <a:ea typeface="Lato Black" panose="020F0502020204030203" pitchFamily="34" charset="0"/>
                <a:cs typeface="Lato Black" panose="020F0502020204030203" pitchFamily="34" charset="0"/>
              </a:rPr>
              <a:t> Ontario,</a:t>
            </a:r>
            <a:r>
              <a:rPr lang="en-CA" sz="800" dirty="0">
                <a:latin typeface="Lato Medium" panose="020F0502020204030203" pitchFamily="34" charset="0"/>
                <a:ea typeface="Lato Medium" panose="020F0502020204030203" pitchFamily="34" charset="0"/>
                <a:cs typeface="Lato Medium" panose="020F0502020204030203" pitchFamily="34" charset="0"/>
              </a:rPr>
              <a:t>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le </a:t>
            </a:r>
            <a:r>
              <a:rPr lang="en-CA" sz="800" dirty="0" err="1">
                <a:latin typeface="Lato Medium" panose="020F0502020204030203" pitchFamily="34" charset="0"/>
                <a:ea typeface="Lato Medium" panose="020F0502020204030203" pitchFamily="34" charset="0"/>
                <a:cs typeface="Lato Medium" panose="020F0502020204030203" pitchFamily="34" charset="0"/>
              </a:rPr>
              <a:t>nouvel</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organisme</a:t>
            </a:r>
            <a:r>
              <a:rPr lang="en-CA" sz="800" dirty="0">
                <a:latin typeface="Lato Medium" panose="020F0502020204030203" pitchFamily="34" charset="0"/>
                <a:ea typeface="Lato Medium" panose="020F0502020204030203" pitchFamily="34" charset="0"/>
                <a:cs typeface="Lato Medium" panose="020F0502020204030203" pitchFamily="34" charset="0"/>
              </a:rPr>
              <a:t> de promotion de </a:t>
            </a:r>
            <a:r>
              <a:rPr lang="en-CA" sz="800" dirty="0" err="1">
                <a:latin typeface="Lato Medium" panose="020F0502020204030203" pitchFamily="34" charset="0"/>
                <a:ea typeface="Lato Medium" panose="020F0502020204030203" pitchFamily="34" charset="0"/>
                <a:cs typeface="Lato Medium" panose="020F0502020204030203" pitchFamily="34" charset="0"/>
              </a:rPr>
              <a:t>l’investissement</a:t>
            </a:r>
            <a:r>
              <a:rPr lang="en-CA" sz="800" dirty="0">
                <a:latin typeface="Lato Medium" panose="020F0502020204030203" pitchFamily="34" charset="0"/>
                <a:ea typeface="Lato Medium" panose="020F0502020204030203" pitchFamily="34" charset="0"/>
                <a:cs typeface="Lato Medium" panose="020F0502020204030203" pitchFamily="34" charset="0"/>
              </a:rPr>
              <a:t>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de la province</a:t>
            </a: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SOUTIEN RÉGLEMENTAIRE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Environnement</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réglementaire</a:t>
            </a:r>
            <a:r>
              <a:rPr lang="en-CA" sz="800" dirty="0">
                <a:latin typeface="Lato Medium" panose="020F0502020204030203" pitchFamily="34" charset="0"/>
                <a:ea typeface="Lato Medium" panose="020F0502020204030203" pitchFamily="34" charset="0"/>
                <a:cs typeface="Lato Medium" panose="020F0502020204030203" pitchFamily="34" charset="0"/>
              </a:rPr>
              <a:t> facile </a:t>
            </a:r>
            <a:r>
              <a:rPr lang="en-CA" sz="800" dirty="0" err="1">
                <a:latin typeface="Lato Medium" panose="020F0502020204030203" pitchFamily="34" charset="0"/>
                <a:ea typeface="Lato Medium" panose="020F0502020204030203" pitchFamily="34" charset="0"/>
                <a:cs typeface="Lato Medium" panose="020F0502020204030203" pitchFamily="34" charset="0"/>
              </a:rPr>
              <a:t>à</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comprendre</a:t>
            </a:r>
            <a:r>
              <a:rPr lang="en-CA" sz="800" dirty="0">
                <a:latin typeface="Lato Medium" panose="020F0502020204030203" pitchFamily="34" charset="0"/>
                <a:ea typeface="Lato Medium" panose="020F0502020204030203" pitchFamily="34" charset="0"/>
                <a:cs typeface="Lato Medium" panose="020F0502020204030203" pitchFamily="34" charset="0"/>
              </a:rPr>
              <a:t>. Le </a:t>
            </a:r>
            <a:r>
              <a:rPr lang="en-CA" sz="800" b="1" dirty="0">
                <a:latin typeface="Lato Black" panose="020F0502020204030203" pitchFamily="34" charset="0"/>
                <a:ea typeface="Lato Black" panose="020F0502020204030203" pitchFamily="34" charset="0"/>
                <a:cs typeface="Lato Black" panose="020F0502020204030203" pitchFamily="34" charset="0"/>
              </a:rPr>
              <a:t>Canada </a:t>
            </a:r>
            <a:r>
              <a:rPr lang="en-CA" sz="800" b="1" dirty="0" err="1">
                <a:latin typeface="Lato Black" panose="020F0502020204030203" pitchFamily="34" charset="0"/>
                <a:ea typeface="Lato Black" panose="020F0502020204030203" pitchFamily="34" charset="0"/>
                <a:cs typeface="Lato Black" panose="020F0502020204030203" pitchFamily="34" charset="0"/>
              </a:rPr>
              <a:t>est</a:t>
            </a:r>
            <a:r>
              <a:rPr lang="en-CA" sz="800" b="1" dirty="0">
                <a:latin typeface="Lato Black" panose="020F0502020204030203" pitchFamily="34" charset="0"/>
                <a:ea typeface="Lato Black" panose="020F0502020204030203" pitchFamily="34" charset="0"/>
                <a:cs typeface="Lato Black" panose="020F0502020204030203" pitchFamily="34" charset="0"/>
              </a:rPr>
              <a:t> le </a:t>
            </a:r>
            <a:r>
              <a:rPr lang="en-CA" sz="800" b="1" dirty="0" err="1">
                <a:latin typeface="Lato Black" panose="020F0502020204030203" pitchFamily="34" charset="0"/>
                <a:ea typeface="Lato Black" panose="020F0502020204030203" pitchFamily="34" charset="0"/>
                <a:cs typeface="Lato Black" panose="020F0502020204030203" pitchFamily="34" charset="0"/>
              </a:rPr>
              <a:t>deuxième</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meilleur</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endroit</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parmi</a:t>
            </a:r>
            <a:r>
              <a:rPr lang="en-CA" sz="800" dirty="0">
                <a:latin typeface="Lato Medium" panose="020F0502020204030203" pitchFamily="34" charset="0"/>
                <a:ea typeface="Lato Medium" panose="020F0502020204030203" pitchFamily="34" charset="0"/>
                <a:cs typeface="Lato Medium" panose="020F0502020204030203" pitchFamily="34" charset="0"/>
              </a:rPr>
              <a:t> les 38 pays de </a:t>
            </a:r>
            <a:r>
              <a:rPr lang="en-CA" sz="800" dirty="0" err="1">
                <a:latin typeface="Lato Medium" panose="020F0502020204030203" pitchFamily="34" charset="0"/>
                <a:ea typeface="Lato Medium" panose="020F0502020204030203" pitchFamily="34" charset="0"/>
                <a:cs typeface="Lato Medium" panose="020F0502020204030203" pitchFamily="34" charset="0"/>
              </a:rPr>
              <a:t>l’OCDE</a:t>
            </a:r>
            <a:r>
              <a:rPr lang="en-CA" sz="800" dirty="0">
                <a:latin typeface="Lato Medium" panose="020F0502020204030203" pitchFamily="34" charset="0"/>
                <a:ea typeface="Lato Medium" panose="020F0502020204030203" pitchFamily="34" charset="0"/>
                <a:cs typeface="Lato Medium" panose="020F0502020204030203" pitchFamily="34" charset="0"/>
              </a:rPr>
              <a:t> pour </a:t>
            </a:r>
            <a:r>
              <a:rPr lang="en-CA" sz="800" dirty="0" err="1">
                <a:latin typeface="Lato Medium" panose="020F0502020204030203" pitchFamily="34" charset="0"/>
                <a:ea typeface="Lato Medium" panose="020F0502020204030203" pitchFamily="34" charset="0"/>
                <a:cs typeface="Lato Medium" panose="020F0502020204030203" pitchFamily="34" charset="0"/>
              </a:rPr>
              <a:t>démarrer</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une</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entreprise</a:t>
            </a:r>
            <a:r>
              <a:rPr lang="en-CA" sz="800" dirty="0">
                <a:latin typeface="Lato Medium" panose="020F0502020204030203" pitchFamily="34" charset="0"/>
                <a:ea typeface="Lato Medium" panose="020F0502020204030203" pitchFamily="34" charset="0"/>
                <a:cs typeface="Lato Medium" panose="020F0502020204030203" pitchFamily="34" charset="0"/>
              </a:rPr>
              <a:t> </a:t>
            </a: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RENSEIGNEMENTS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SUR MESURE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Veille</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stratégique</a:t>
            </a:r>
            <a:r>
              <a:rPr lang="en-CA" sz="800" dirty="0">
                <a:latin typeface="Lato Medium" panose="020F0502020204030203" pitchFamily="34" charset="0"/>
                <a:ea typeface="Lato Medium" panose="020F0502020204030203" pitchFamily="34" charset="0"/>
                <a:cs typeface="Lato Medium" panose="020F0502020204030203" pitchFamily="34" charset="0"/>
              </a:rPr>
              <a:t> et </a:t>
            </a:r>
            <a:r>
              <a:rPr lang="en-CA" sz="800" b="1" dirty="0" err="1">
                <a:latin typeface="Lato Black" panose="020F0502020204030203" pitchFamily="34" charset="0"/>
                <a:ea typeface="Lato Black" panose="020F0502020204030203" pitchFamily="34" charset="0"/>
                <a:cs typeface="Lato Black" panose="020F0502020204030203" pitchFamily="34" charset="0"/>
              </a:rPr>
              <a:t>débouchés</a:t>
            </a:r>
            <a:endParaRPr lang="en-CA" sz="800" b="1" dirty="0">
              <a:latin typeface="Lato Black" panose="020F0502020204030203" pitchFamily="34" charset="0"/>
              <a:ea typeface="Lato Black" panose="020F0502020204030203" pitchFamily="34" charset="0"/>
              <a:cs typeface="Lato Black" panose="020F0502020204030203" pitchFamily="34" charset="0"/>
            </a:endParaRP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SOUTIEN AUX EMPLACEMENTS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Services de </a:t>
            </a:r>
            <a:r>
              <a:rPr lang="en-CA" sz="800" dirty="0" err="1">
                <a:latin typeface="Lato Medium" panose="020F0502020204030203" pitchFamily="34" charset="0"/>
                <a:ea typeface="Lato Medium" panose="020F0502020204030203" pitchFamily="34" charset="0"/>
                <a:cs typeface="Lato Medium" panose="020F0502020204030203" pitchFamily="34" charset="0"/>
              </a:rPr>
              <a:t>sélection</a:t>
            </a:r>
            <a:r>
              <a:rPr lang="en-CA" sz="800" dirty="0">
                <a:latin typeface="Lato Medium" panose="020F0502020204030203" pitchFamily="34" charset="0"/>
                <a:ea typeface="Lato Medium" panose="020F0502020204030203" pitchFamily="34" charset="0"/>
                <a:cs typeface="Lato Medium" panose="020F0502020204030203" pitchFamily="34" charset="0"/>
              </a:rPr>
              <a:t> de sites et de planification de terrain</a:t>
            </a: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PARTENARIATS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Partenariats</a:t>
            </a:r>
            <a:r>
              <a:rPr lang="en-CA" sz="800" dirty="0">
                <a:latin typeface="Lato Medium" panose="020F0502020204030203" pitchFamily="34" charset="0"/>
                <a:ea typeface="Lato Medium" panose="020F0502020204030203" pitchFamily="34" charset="0"/>
                <a:cs typeface="Lato Medium" panose="020F0502020204030203" pitchFamily="34" charset="0"/>
              </a:rPr>
              <a:t> du </a:t>
            </a:r>
            <a:r>
              <a:rPr lang="en-CA" sz="800" b="1" dirty="0" err="1">
                <a:latin typeface="Lato Black" panose="020F0502020204030203" pitchFamily="34" charset="0"/>
                <a:ea typeface="Lato Black" panose="020F0502020204030203" pitchFamily="34" charset="0"/>
                <a:cs typeface="Lato Black" panose="020F0502020204030203" pitchFamily="34" charset="0"/>
              </a:rPr>
              <a:t>secteur</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privé</a:t>
            </a:r>
            <a:r>
              <a:rPr lang="en-CA" sz="800" b="1" dirty="0">
                <a:latin typeface="Lato Black" panose="020F0502020204030203" pitchFamily="34" charset="0"/>
                <a:ea typeface="Lato Black" panose="020F0502020204030203" pitchFamily="34" charset="0"/>
                <a:cs typeface="Lato Black" panose="020F0502020204030203" pitchFamily="34" charset="0"/>
              </a:rPr>
              <a:t>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et du </a:t>
            </a:r>
            <a:r>
              <a:rPr lang="en-CA" sz="800" b="1" dirty="0" err="1">
                <a:latin typeface="Lato Black" panose="020F0502020204030203" pitchFamily="34" charset="0"/>
                <a:ea typeface="Lato Black" panose="020F0502020204030203" pitchFamily="34" charset="0"/>
                <a:cs typeface="Lato Black" panose="020F0502020204030203" pitchFamily="34" charset="0"/>
              </a:rPr>
              <a:t>secteur</a:t>
            </a:r>
            <a:r>
              <a:rPr lang="en-CA" sz="800" b="1" dirty="0">
                <a:latin typeface="Lato Black" panose="020F0502020204030203" pitchFamily="34" charset="0"/>
                <a:ea typeface="Lato Black" panose="020F0502020204030203" pitchFamily="34" charset="0"/>
                <a:cs typeface="Lato Black" panose="020F0502020204030203" pitchFamily="34" charset="0"/>
              </a:rPr>
              <a:t> public</a:t>
            </a:r>
          </a:p>
          <a:p>
            <a:pPr marL="287338" indent="-280988">
              <a:spcBef>
                <a:spcPts val="600"/>
              </a:spcBef>
              <a:spcAft>
                <a:spcPts val="300"/>
              </a:spcAft>
              <a:buClr>
                <a:schemeClr val="accent6"/>
              </a:buClr>
              <a:buSzPct val="110000"/>
              <a:buBlip>
                <a:blip r:embed="rId12"/>
              </a:buBlip>
            </a:pPr>
            <a:endParaRPr lang="en-CA" sz="800" dirty="0">
              <a:effectLst/>
              <a:latin typeface="Lato Medium" panose="020F0502020204030203" pitchFamily="34" charset="0"/>
              <a:ea typeface="Lato Medium" panose="020F0502020204030203" pitchFamily="34" charset="0"/>
              <a:cs typeface="Lato Medium" panose="020F0502020204030203" pitchFamily="34" charset="0"/>
            </a:endParaRPr>
          </a:p>
          <a:p>
            <a:pPr algn="l"/>
            <a:endParaRPr lang="en-US" sz="1000" dirty="0"/>
          </a:p>
        </p:txBody>
      </p:sp>
      <p:sp>
        <p:nvSpPr>
          <p:cNvPr id="22" name="TextBox 21">
            <a:extLst>
              <a:ext uri="{FF2B5EF4-FFF2-40B4-BE49-F238E27FC236}">
                <a16:creationId xmlns:a16="http://schemas.microsoft.com/office/drawing/2014/main" id="{C7FB8B1B-F797-2744-BDEB-7F4B832C6072}"/>
              </a:ext>
            </a:extLst>
          </p:cNvPr>
          <p:cNvSpPr txBox="1"/>
          <p:nvPr/>
        </p:nvSpPr>
        <p:spPr bwMode="auto">
          <a:xfrm>
            <a:off x="6177740" y="1563059"/>
            <a:ext cx="1800000" cy="405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spcBef>
                <a:spcPts val="0"/>
              </a:spcBef>
              <a:spcAft>
                <a:spcPts val="1200"/>
              </a:spcAft>
            </a:pPr>
            <a:r>
              <a:rPr lang="en-CA" sz="800" b="1" dirty="0">
                <a:latin typeface="Lato Black" panose="020F0502020204030203" pitchFamily="34" charset="0"/>
                <a:ea typeface="Lato Black" panose="020F0502020204030203" pitchFamily="34" charset="0"/>
                <a:cs typeface="Lato Black" panose="020F0502020204030203" pitchFamily="34" charset="0"/>
              </a:rPr>
              <a:t>PROFITEZ D’UN ACCÈS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AU MARCHÉ MONDIAL</a:t>
            </a: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PROFITEZ D’UN ACCÈS AU MARCHÉ MONDIAL</a:t>
            </a:r>
            <a:br>
              <a:rPr lang="en-CA" sz="800" b="1" dirty="0"/>
            </a:br>
            <a:r>
              <a:rPr lang="en-CA" sz="800" dirty="0">
                <a:latin typeface="Lato Medium" panose="020F0502020204030203" pitchFamily="34" charset="0"/>
                <a:ea typeface="Lato Medium" panose="020F0502020204030203" pitchFamily="34" charset="0"/>
                <a:cs typeface="Lato Medium" panose="020F0502020204030203" pitchFamily="34" charset="0"/>
              </a:rPr>
              <a:t>Accords </a:t>
            </a:r>
            <a:r>
              <a:rPr lang="en-CA" sz="800" dirty="0" err="1">
                <a:latin typeface="Lato Medium" panose="020F0502020204030203" pitchFamily="34" charset="0"/>
                <a:ea typeface="Lato Medium" panose="020F0502020204030203" pitchFamily="34" charset="0"/>
                <a:cs typeface="Lato Medium" panose="020F0502020204030203" pitchFamily="34" charset="0"/>
              </a:rPr>
              <a:t>commerciaux</a:t>
            </a:r>
            <a:r>
              <a:rPr lang="en-CA" sz="800" dirty="0">
                <a:latin typeface="Lato Medium" panose="020F0502020204030203" pitchFamily="34" charset="0"/>
                <a:ea typeface="Lato Medium" panose="020F0502020204030203" pitchFamily="34" charset="0"/>
                <a:cs typeface="Lato Medium" panose="020F0502020204030203" pitchFamily="34" charset="0"/>
              </a:rPr>
              <a:t> avec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50 pays </a:t>
            </a:r>
            <a:r>
              <a:rPr lang="en-CA" sz="800" dirty="0">
                <a:latin typeface="Lato Medium" panose="020F0502020204030203" pitchFamily="34" charset="0"/>
                <a:ea typeface="Lato Medium" panose="020F0502020204030203" pitchFamily="34" charset="0"/>
                <a:cs typeface="Lato Medium" panose="020F0502020204030203" pitchFamily="34" charset="0"/>
              </a:rPr>
              <a:t>dans le monde</a:t>
            </a: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FACILITÉ DE TRANSPORT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4 </a:t>
            </a:r>
            <a:r>
              <a:rPr lang="en-CA" sz="800" b="1" dirty="0" err="1">
                <a:latin typeface="Lato Black" panose="020F0502020204030203" pitchFamily="34" charset="0"/>
                <a:ea typeface="Lato Black" panose="020F0502020204030203" pitchFamily="34" charset="0"/>
                <a:cs typeface="Lato Black" panose="020F0502020204030203" pitchFamily="34" charset="0"/>
              </a:rPr>
              <a:t>aéroports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internationaux</a:t>
            </a:r>
            <a:r>
              <a:rPr lang="en-CA" sz="800" dirty="0">
                <a:latin typeface="Lato Medium" panose="020F0502020204030203" pitchFamily="34" charset="0"/>
                <a:ea typeface="Lato Medium" panose="020F0502020204030203" pitchFamily="34" charset="0"/>
                <a:cs typeface="Lato Medium" panose="020F0502020204030203" pitchFamily="34" charset="0"/>
              </a:rPr>
              <a:t> et </a:t>
            </a:r>
            <a:r>
              <a:rPr lang="en-CA" sz="800" b="1" dirty="0">
                <a:latin typeface="Lato Black" panose="020F0502020204030203" pitchFamily="34" charset="0"/>
                <a:ea typeface="Lato Black" panose="020F0502020204030203" pitchFamily="34" charset="0"/>
                <a:cs typeface="Lato Black" panose="020F0502020204030203" pitchFamily="34" charset="0"/>
              </a:rPr>
              <a:t>300 </a:t>
            </a:r>
            <a:r>
              <a:rPr lang="en-CA" sz="800" b="1" dirty="0" err="1">
                <a:latin typeface="Lato Black" panose="020F0502020204030203" pitchFamily="34" charset="0"/>
                <a:ea typeface="Lato Black" panose="020F0502020204030203" pitchFamily="34" charset="0"/>
                <a:cs typeface="Lato Black" panose="020F0502020204030203" pitchFamily="34" charset="0"/>
              </a:rPr>
              <a:t>aéroports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régionaux</a:t>
            </a:r>
            <a:r>
              <a:rPr lang="en-CA" sz="800" b="1" dirty="0">
                <a:latin typeface="Lato Black" panose="020F0502020204030203" pitchFamily="34" charset="0"/>
                <a:ea typeface="Lato Black" panose="020F0502020204030203" pitchFamily="34" charset="0"/>
                <a:cs typeface="Lato Black" panose="020F0502020204030203" pitchFamily="34" charset="0"/>
              </a:rPr>
              <a:t>, 250 000 km de routes et </a:t>
            </a:r>
            <a:r>
              <a:rPr lang="en-CA" sz="800" b="1" dirty="0" err="1">
                <a:latin typeface="Lato Black" panose="020F0502020204030203" pitchFamily="34" charset="0"/>
                <a:ea typeface="Lato Black" panose="020F0502020204030203" pitchFamily="34" charset="0"/>
                <a:cs typeface="Lato Black" panose="020F0502020204030203" pitchFamily="34" charset="0"/>
              </a:rPr>
              <a:t>d’autoroutes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une</a:t>
            </a:r>
            <a:r>
              <a:rPr lang="en-CA" sz="800" dirty="0">
                <a:latin typeface="Lato Medium" panose="020F0502020204030203" pitchFamily="34" charset="0"/>
                <a:ea typeface="Lato Medium" panose="020F0502020204030203" pitchFamily="34" charset="0"/>
                <a:cs typeface="Lato Medium" panose="020F0502020204030203" pitchFamily="34" charset="0"/>
              </a:rPr>
              <a:t> douzaine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de </a:t>
            </a:r>
            <a:r>
              <a:rPr lang="en-CA" sz="800" dirty="0" err="1">
                <a:latin typeface="Lato Medium" panose="020F0502020204030203" pitchFamily="34" charset="0"/>
                <a:ea typeface="Lato Medium" panose="020F0502020204030203" pitchFamily="34" charset="0"/>
                <a:cs typeface="Lato Medium" panose="020F0502020204030203" pitchFamily="34" charset="0"/>
              </a:rPr>
              <a:t>postes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frontaliers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et le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6</a:t>
            </a:r>
            <a:r>
              <a:rPr lang="en-CA" sz="800" b="1" baseline="30000" dirty="0">
                <a:latin typeface="Lato Black" panose="020F0502020204030203" pitchFamily="34" charset="0"/>
                <a:ea typeface="Lato Black" panose="020F0502020204030203" pitchFamily="34" charset="0"/>
                <a:cs typeface="Lato Black" panose="020F0502020204030203" pitchFamily="34" charset="0"/>
              </a:rPr>
              <a:t>e</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aéroport</a:t>
            </a:r>
            <a:r>
              <a:rPr lang="en-CA" sz="800" b="1" dirty="0">
                <a:latin typeface="Lato Black" panose="020F0502020204030203" pitchFamily="34" charset="0"/>
                <a:ea typeface="Lato Black" panose="020F0502020204030203" pitchFamily="34" charset="0"/>
                <a:cs typeface="Lato Black" panose="020F0502020204030203" pitchFamily="34" charset="0"/>
              </a:rPr>
              <a:t> le plus </a:t>
            </a:r>
            <a:r>
              <a:rPr lang="en-CA" sz="800" b="1" dirty="0" err="1">
                <a:latin typeface="Lato Black" panose="020F0502020204030203" pitchFamily="34" charset="0"/>
                <a:ea typeface="Lato Black" panose="020F0502020204030203" pitchFamily="34" charset="0"/>
                <a:cs typeface="Lato Black" panose="020F0502020204030203" pitchFamily="34" charset="0"/>
              </a:rPr>
              <a:t>connecté</a:t>
            </a:r>
            <a:r>
              <a:rPr lang="en-CA" sz="800" b="1" dirty="0">
                <a:latin typeface="Lato Black" panose="020F0502020204030203" pitchFamily="34" charset="0"/>
                <a:ea typeface="Lato Black" panose="020F0502020204030203" pitchFamily="34" charset="0"/>
                <a:cs typeface="Lato Black" panose="020F0502020204030203" pitchFamily="34" charset="0"/>
              </a:rPr>
              <a:t> au monde</a:t>
            </a:r>
          </a:p>
          <a:p>
            <a:pPr marL="287338" indent="-28098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PROXIMITÉ DU MARCHÉ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Accès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à</a:t>
            </a:r>
            <a:r>
              <a:rPr lang="en-CA" sz="800" dirty="0">
                <a:latin typeface="Lato Medium" panose="020F0502020204030203" pitchFamily="34" charset="0"/>
                <a:ea typeface="Lato Medium" panose="020F0502020204030203" pitchFamily="34" charset="0"/>
                <a:cs typeface="Lato Medium" panose="020F0502020204030203" pitchFamily="34" charset="0"/>
              </a:rPr>
              <a:t> des </a:t>
            </a:r>
            <a:r>
              <a:rPr lang="en-CA" sz="800" dirty="0" err="1">
                <a:latin typeface="Lato Medium" panose="020F0502020204030203" pitchFamily="34" charset="0"/>
                <a:ea typeface="Lato Medium" panose="020F0502020204030203" pitchFamily="34" charset="0"/>
                <a:cs typeface="Lato Medium" panose="020F0502020204030203" pitchFamily="34" charset="0"/>
              </a:rPr>
              <a:t>centaines</a:t>
            </a:r>
            <a:r>
              <a:rPr lang="en-CA" sz="800" dirty="0">
                <a:latin typeface="Lato Medium" panose="020F0502020204030203" pitchFamily="34" charset="0"/>
                <a:ea typeface="Lato Medium" panose="020F0502020204030203" pitchFamily="34" charset="0"/>
                <a:cs typeface="Lato Medium" panose="020F0502020204030203" pitchFamily="34" charset="0"/>
              </a:rPr>
              <a:t> de millions de </a:t>
            </a:r>
            <a:r>
              <a:rPr lang="en-CA" sz="800" dirty="0" err="1">
                <a:latin typeface="Lato Medium" panose="020F0502020204030203" pitchFamily="34" charset="0"/>
                <a:ea typeface="Lato Medium" panose="020F0502020204030203" pitchFamily="34" charset="0"/>
                <a:cs typeface="Lato Medium" panose="020F0502020204030203" pitchFamily="34" charset="0"/>
              </a:rPr>
              <a:t>personnes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en</a:t>
            </a:r>
            <a:r>
              <a:rPr lang="en-CA" sz="800" b="1" dirty="0">
                <a:latin typeface="Lato Black" panose="020F0502020204030203" pitchFamily="34" charset="0"/>
                <a:ea typeface="Lato Black" panose="020F0502020204030203" pitchFamily="34" charset="0"/>
                <a:cs typeface="Lato Black" panose="020F0502020204030203" pitchFamily="34" charset="0"/>
              </a:rPr>
              <a:t> un </a:t>
            </a:r>
            <a:r>
              <a:rPr lang="en-CA" sz="800" b="1" dirty="0" err="1">
                <a:latin typeface="Lato Black" panose="020F0502020204030203" pitchFamily="34" charset="0"/>
                <a:ea typeface="Lato Black" panose="020F0502020204030203" pitchFamily="34" charset="0"/>
                <a:cs typeface="Lato Black" panose="020F0502020204030203" pitchFamily="34" charset="0"/>
              </a:rPr>
              <a:t>jou</a:t>
            </a:r>
            <a:r>
              <a:rPr lang="en-CA" sz="800" b="1" dirty="0">
                <a:latin typeface="Lato Black" panose="020F0502020204030203" pitchFamily="34" charset="0"/>
                <a:ea typeface="Lato Black" panose="020F0502020204030203" pitchFamily="34" charset="0"/>
                <a:cs typeface="Lato Black" panose="020F0502020204030203" pitchFamily="34" charset="0"/>
              </a:rPr>
              <a:t> r de route</a:t>
            </a:r>
          </a:p>
          <a:p>
            <a:pPr algn="l"/>
            <a:endParaRPr lang="en-US" sz="1000" dirty="0"/>
          </a:p>
        </p:txBody>
      </p:sp>
      <p:sp>
        <p:nvSpPr>
          <p:cNvPr id="23" name="TextBox 22">
            <a:extLst>
              <a:ext uri="{FF2B5EF4-FFF2-40B4-BE49-F238E27FC236}">
                <a16:creationId xmlns:a16="http://schemas.microsoft.com/office/drawing/2014/main" id="{9F60E960-547E-7747-B350-38226B98B8E0}"/>
              </a:ext>
            </a:extLst>
          </p:cNvPr>
          <p:cNvSpPr txBox="1"/>
          <p:nvPr/>
        </p:nvSpPr>
        <p:spPr bwMode="auto">
          <a:xfrm>
            <a:off x="7989240" y="1573027"/>
            <a:ext cx="1800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spcBef>
                <a:spcPts val="0"/>
              </a:spcBef>
              <a:spcAft>
                <a:spcPts val="300"/>
              </a:spcAft>
            </a:pPr>
            <a:r>
              <a:rPr lang="en-CA" sz="800" b="1" dirty="0">
                <a:latin typeface="Lato Black" panose="020F0502020204030203" pitchFamily="34" charset="0"/>
                <a:ea typeface="Lato Black" panose="020F0502020204030203" pitchFamily="34" charset="0"/>
                <a:cs typeface="Lato Black" panose="020F0502020204030203" pitchFamily="34" charset="0"/>
              </a:rPr>
              <a:t>PROSPÉREZ DANS UNE ÉCONOMIE DIVERSIFIÉE</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EN CROISSANCE</a:t>
            </a:r>
          </a:p>
          <a:p>
            <a:pPr marL="287338" indent="-28733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ÉCONOMIE DIVERSIFIÉE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Forte </a:t>
            </a:r>
            <a:r>
              <a:rPr lang="en-CA" sz="800" b="1" dirty="0" err="1">
                <a:latin typeface="Lato Black" panose="020F0502020204030203" pitchFamily="34" charset="0"/>
                <a:ea typeface="Lato Black" panose="020F0502020204030203" pitchFamily="34" charset="0"/>
                <a:cs typeface="Lato Black" panose="020F0502020204030203" pitchFamily="34" charset="0"/>
              </a:rPr>
              <a:t>représentation</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dirty="0">
                <a:latin typeface="Lato Medium" panose="020F0502020204030203" pitchFamily="34" charset="0"/>
                <a:ea typeface="Lato Medium" panose="020F0502020204030203" pitchFamily="34" charset="0"/>
                <a:cs typeface="Lato Medium" panose="020F0502020204030203" pitchFamily="34" charset="0"/>
              </a:rPr>
              <a:t>dans </a:t>
            </a:r>
            <a:r>
              <a:rPr lang="en-CA" sz="800" dirty="0" err="1">
                <a:latin typeface="Lato Medium" panose="020F0502020204030203" pitchFamily="34" charset="0"/>
                <a:ea typeface="Lato Medium" panose="020F0502020204030203" pitchFamily="34" charset="0"/>
                <a:cs typeface="Lato Medium" panose="020F0502020204030203" pitchFamily="34" charset="0"/>
              </a:rPr>
              <a:t>tous</a:t>
            </a:r>
            <a:r>
              <a:rPr lang="en-CA" sz="800" dirty="0">
                <a:latin typeface="Lato Medium" panose="020F0502020204030203" pitchFamily="34" charset="0"/>
                <a:ea typeface="Lato Medium" panose="020F0502020204030203" pitchFamily="34" charset="0"/>
                <a:cs typeface="Lato Medium" panose="020F0502020204030203" pitchFamily="34" charset="0"/>
              </a:rPr>
              <a:t> les </a:t>
            </a:r>
            <a:r>
              <a:rPr lang="en-CA" sz="800" dirty="0" err="1">
                <a:latin typeface="Lato Medium" panose="020F0502020204030203" pitchFamily="34" charset="0"/>
                <a:ea typeface="Lato Medium" panose="020F0502020204030203" pitchFamily="34" charset="0"/>
                <a:cs typeface="Lato Medium" panose="020F0502020204030203" pitchFamily="34" charset="0"/>
              </a:rPr>
              <a:t>secteurs</a:t>
            </a:r>
            <a:r>
              <a:rPr lang="en-CA" sz="800" dirty="0">
                <a:latin typeface="Lato Medium" panose="020F0502020204030203" pitchFamily="34" charset="0"/>
                <a:ea typeface="Lato Medium" panose="020F0502020204030203" pitchFamily="34" charset="0"/>
                <a:cs typeface="Lato Medium" panose="020F0502020204030203" pitchFamily="34" charset="0"/>
              </a:rPr>
              <a:t> et </a:t>
            </a:r>
            <a:r>
              <a:rPr lang="en-CA" sz="800" dirty="0" err="1">
                <a:latin typeface="Lato Medium" panose="020F0502020204030203" pitchFamily="34" charset="0"/>
                <a:ea typeface="Lato Medium" panose="020F0502020204030203" pitchFamily="34" charset="0"/>
                <a:cs typeface="Lato Medium" panose="020F0502020204030203" pitchFamily="34" charset="0"/>
              </a:rPr>
              <a:t>toutes</a:t>
            </a:r>
            <a:r>
              <a:rPr lang="en-CA" sz="800" dirty="0">
                <a:latin typeface="Lato Medium" panose="020F0502020204030203" pitchFamily="34" charset="0"/>
                <a:ea typeface="Lato Medium" panose="020F0502020204030203" pitchFamily="34" charset="0"/>
                <a:cs typeface="Lato Medium" panose="020F0502020204030203" pitchFamily="34" charset="0"/>
              </a:rPr>
              <a:t>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les industries</a:t>
            </a:r>
          </a:p>
          <a:p>
            <a:pPr marL="287338" indent="-28733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PUISSANCE ÉCONOMIQUE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L’Ontario</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est</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le </a:t>
            </a:r>
            <a:r>
              <a:rPr lang="en-CA" sz="800" b="1" dirty="0" err="1">
                <a:latin typeface="Lato Black" panose="020F0502020204030203" pitchFamily="34" charset="0"/>
                <a:ea typeface="Lato Black" panose="020F0502020204030203" pitchFamily="34" charset="0"/>
                <a:cs typeface="Lato Black" panose="020F0502020204030203" pitchFamily="34" charset="0"/>
              </a:rPr>
              <a:t>moteur</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économique</a:t>
            </a:r>
            <a:r>
              <a:rPr lang="en-CA" sz="800" b="1" dirty="0">
                <a:latin typeface="Lato Black" panose="020F0502020204030203" pitchFamily="34" charset="0"/>
                <a:ea typeface="Lato Black" panose="020F0502020204030203" pitchFamily="34" charset="0"/>
                <a:cs typeface="Lato Black" panose="020F0502020204030203" pitchFamily="34" charset="0"/>
              </a:rPr>
              <a:t> du Canada</a:t>
            </a:r>
          </a:p>
          <a:p>
            <a:pPr marL="287338" indent="-28733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STABILITÉ ÉCONOMIQUE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Climat</a:t>
            </a:r>
            <a:r>
              <a:rPr lang="en-CA" sz="800" dirty="0">
                <a:latin typeface="Lato Medium" panose="020F0502020204030203" pitchFamily="34" charset="0"/>
                <a:ea typeface="Lato Medium" panose="020F0502020204030203" pitchFamily="34" charset="0"/>
                <a:cs typeface="Lato Medium" panose="020F0502020204030203" pitchFamily="34" charset="0"/>
              </a:rPr>
              <a:t> politique et </a:t>
            </a:r>
            <a:r>
              <a:rPr lang="en-CA" sz="800" dirty="0" err="1">
                <a:latin typeface="Lato Medium" panose="020F0502020204030203" pitchFamily="34" charset="0"/>
                <a:ea typeface="Lato Medium" panose="020F0502020204030203" pitchFamily="34" charset="0"/>
                <a:cs typeface="Lato Medium" panose="020F0502020204030203" pitchFamily="34" charset="0"/>
              </a:rPr>
              <a:t>économique</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stable</a:t>
            </a:r>
          </a:p>
          <a:p>
            <a:pPr marL="287338" indent="-28733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SUCCÈS ÉCONOMIQUE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Excellent </a:t>
            </a:r>
            <a:r>
              <a:rPr lang="en-CA" sz="800" dirty="0" err="1">
                <a:latin typeface="Lato Medium" panose="020F0502020204030203" pitchFamily="34" charset="0"/>
                <a:ea typeface="Lato Medium" panose="020F0502020204030203" pitchFamily="34" charset="0"/>
                <a:cs typeface="Lato Medium" panose="020F0502020204030203" pitchFamily="34" charset="0"/>
              </a:rPr>
              <a:t>taux</a:t>
            </a:r>
            <a:r>
              <a:rPr lang="en-CA" sz="800" dirty="0">
                <a:latin typeface="Lato Medium" panose="020F0502020204030203" pitchFamily="34" charset="0"/>
                <a:ea typeface="Lato Medium" panose="020F0502020204030203" pitchFamily="34" charset="0"/>
                <a:cs typeface="Lato Medium" panose="020F0502020204030203" pitchFamily="34" charset="0"/>
              </a:rPr>
              <a:t> de </a:t>
            </a:r>
            <a:r>
              <a:rPr lang="en-CA" sz="800" dirty="0" err="1">
                <a:latin typeface="Lato Medium" panose="020F0502020204030203" pitchFamily="34" charset="0"/>
                <a:ea typeface="Lato Medium" panose="020F0502020204030203" pitchFamily="34" charset="0"/>
                <a:cs typeface="Lato Medium" panose="020F0502020204030203" pitchFamily="34" charset="0"/>
              </a:rPr>
              <a:t>croissance</a:t>
            </a:r>
            <a:r>
              <a:rPr lang="en-CA" sz="800" dirty="0">
                <a:latin typeface="Lato Medium" panose="020F0502020204030203" pitchFamily="34" charset="0"/>
                <a:ea typeface="Lato Medium" panose="020F0502020204030203" pitchFamily="34" charset="0"/>
                <a:cs typeface="Lato Medium" panose="020F0502020204030203" pitchFamily="34" charset="0"/>
              </a:rPr>
              <a:t> du</a:t>
            </a:r>
            <a:r>
              <a:rPr lang="en-CA" sz="800" b="1" dirty="0">
                <a:latin typeface="Lato Black" panose="020F0502020204030203" pitchFamily="34" charset="0"/>
                <a:ea typeface="Lato Black" panose="020F0502020204030203" pitchFamily="34" charset="0"/>
                <a:cs typeface="Lato Black" panose="020F0502020204030203" pitchFamily="34" charset="0"/>
              </a:rPr>
              <a:t> PIB </a:t>
            </a:r>
          </a:p>
          <a:p>
            <a:pPr algn="l"/>
            <a:endParaRPr lang="en-US" sz="1000" dirty="0"/>
          </a:p>
        </p:txBody>
      </p:sp>
      <p:sp>
        <p:nvSpPr>
          <p:cNvPr id="25" name="TextBox 24">
            <a:extLst>
              <a:ext uri="{FF2B5EF4-FFF2-40B4-BE49-F238E27FC236}">
                <a16:creationId xmlns:a16="http://schemas.microsoft.com/office/drawing/2014/main" id="{069911DE-E1E3-7C41-B761-394D149FC827}"/>
              </a:ext>
            </a:extLst>
          </p:cNvPr>
          <p:cNvSpPr txBox="1"/>
          <p:nvPr/>
        </p:nvSpPr>
        <p:spPr bwMode="auto">
          <a:xfrm>
            <a:off x="9806353" y="1578134"/>
            <a:ext cx="190696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spcBef>
                <a:spcPts val="0"/>
              </a:spcBef>
              <a:spcAft>
                <a:spcPts val="1200"/>
              </a:spcAft>
            </a:pPr>
            <a:r>
              <a:rPr lang="en-CA" sz="800" b="1" dirty="0">
                <a:latin typeface="Lato Black" panose="020F0502020204030203" pitchFamily="34" charset="0"/>
                <a:ea typeface="Lato Black" panose="020F0502020204030203" pitchFamily="34" charset="0"/>
                <a:cs typeface="Lato Black" panose="020F0502020204030203" pitchFamily="34" charset="0"/>
              </a:rPr>
              <a:t>PROFITEZ D’UNE EXCELLENTE QUALITÉ DE VIE</a:t>
            </a:r>
          </a:p>
          <a:p>
            <a:pPr marL="287338" indent="-28733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QUALITÉ DE VIE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Classée</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parmi</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les </a:t>
            </a:r>
            <a:r>
              <a:rPr lang="en-CA" sz="800" b="1" dirty="0" err="1">
                <a:latin typeface="Lato Black" panose="020F0502020204030203" pitchFamily="34" charset="0"/>
                <a:ea typeface="Lato Black" panose="020F0502020204030203" pitchFamily="34" charset="0"/>
                <a:cs typeface="Lato Black" panose="020F0502020204030203" pitchFamily="34" charset="0"/>
              </a:rPr>
              <a:t>meilleurs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endroits</a:t>
            </a:r>
            <a:r>
              <a:rPr lang="en-CA" sz="800" b="1" dirty="0">
                <a:latin typeface="Lato Black" panose="020F0502020204030203" pitchFamily="34" charset="0"/>
                <a:ea typeface="Lato Black" panose="020F0502020204030203" pitchFamily="34" charset="0"/>
                <a:cs typeface="Lato Black" panose="020F0502020204030203" pitchFamily="34" charset="0"/>
              </a:rPr>
              <a:t> au monde </a:t>
            </a:r>
            <a:r>
              <a:rPr lang="en-CA" sz="800" b="1" dirty="0" err="1">
                <a:latin typeface="Lato Black" panose="020F0502020204030203" pitchFamily="34" charset="0"/>
                <a:ea typeface="Lato Black" panose="020F0502020204030203" pitchFamily="34" charset="0"/>
                <a:cs typeface="Lato Black" panose="020F0502020204030203" pitchFamily="34" charset="0"/>
              </a:rPr>
              <a:t>où</a:t>
            </a:r>
            <a:r>
              <a:rPr lang="en-CA" sz="800" b="1" dirty="0">
                <a:latin typeface="Lato Black" panose="020F0502020204030203" pitchFamily="34" charset="0"/>
                <a:ea typeface="Lato Black" panose="020F0502020204030203" pitchFamily="34" charset="0"/>
                <a:cs typeface="Lato Black" panose="020F0502020204030203" pitchFamily="34" charset="0"/>
              </a:rPr>
              <a:t> vivre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et </a:t>
            </a:r>
            <a:r>
              <a:rPr lang="en-CA" sz="800" b="1" dirty="0" err="1">
                <a:latin typeface="Lato Black" panose="020F0502020204030203" pitchFamily="34" charset="0"/>
                <a:ea typeface="Lato Black" panose="020F0502020204030203" pitchFamily="34" charset="0"/>
                <a:cs typeface="Lato Black" panose="020F0502020204030203" pitchFamily="34" charset="0"/>
              </a:rPr>
              <a:t>travailler</a:t>
            </a:r>
            <a:r>
              <a:rPr lang="en-CA" sz="800" b="1" dirty="0">
                <a:latin typeface="Lato Black" panose="020F0502020204030203" pitchFamily="34" charset="0"/>
                <a:ea typeface="Lato Black" panose="020F0502020204030203" pitchFamily="34" charset="0"/>
                <a:cs typeface="Lato Black" panose="020F0502020204030203" pitchFamily="34" charset="0"/>
              </a:rPr>
              <a:t> </a:t>
            </a:r>
          </a:p>
          <a:p>
            <a:pPr marL="287338" indent="-28733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POPULATION DIVERSIFIÉE</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err="1">
                <a:latin typeface="Lato Black" panose="020F0502020204030203" pitchFamily="34" charset="0"/>
                <a:ea typeface="Lato Black" panose="020F0502020204030203" pitchFamily="34" charset="0"/>
                <a:cs typeface="Lato Black" panose="020F0502020204030203" pitchFamily="34" charset="0"/>
              </a:rPr>
              <a:t>L’Ontario</a:t>
            </a:r>
            <a:r>
              <a:rPr lang="en-CA" sz="800" b="1" dirty="0">
                <a:latin typeface="Lato Black" panose="020F0502020204030203" pitchFamily="34" charset="0"/>
                <a:ea typeface="Lato Black" panose="020F0502020204030203" pitchFamily="34" charset="0"/>
                <a:cs typeface="Lato Black" panose="020F0502020204030203" pitchFamily="34" charset="0"/>
              </a:rPr>
              <a:t> célèbre le </a:t>
            </a:r>
            <a:r>
              <a:rPr lang="en-CA" sz="800" b="1" dirty="0" err="1">
                <a:latin typeface="Lato Black" panose="020F0502020204030203" pitchFamily="34" charset="0"/>
                <a:ea typeface="Lato Black" panose="020F0502020204030203" pitchFamily="34" charset="0"/>
                <a:cs typeface="Lato Black" panose="020F0502020204030203" pitchFamily="34" charset="0"/>
              </a:rPr>
              <a:t>multiculturalisme</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représentant</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150 pays </a:t>
            </a:r>
            <a:r>
              <a:rPr lang="en-CA" sz="800" dirty="0">
                <a:latin typeface="Lato Medium" panose="020F0502020204030203" pitchFamily="34" charset="0"/>
                <a:ea typeface="Lato Medium" panose="020F0502020204030203" pitchFamily="34" charset="0"/>
                <a:cs typeface="Lato Medium" panose="020F0502020204030203" pitchFamily="34" charset="0"/>
              </a:rPr>
              <a:t>de </a:t>
            </a:r>
            <a:r>
              <a:rPr lang="en-CA" sz="800" dirty="0" err="1">
                <a:latin typeface="Lato Medium" panose="020F0502020204030203" pitchFamily="34" charset="0"/>
                <a:ea typeface="Lato Medium" panose="020F0502020204030203" pitchFamily="34" charset="0"/>
                <a:cs typeface="Lato Medium" panose="020F0502020204030203" pitchFamily="34" charset="0"/>
              </a:rPr>
              <a:t>tous</a:t>
            </a:r>
            <a:r>
              <a:rPr lang="en-CA" sz="800" dirty="0">
                <a:latin typeface="Lato Medium" panose="020F0502020204030203" pitchFamily="34" charset="0"/>
                <a:ea typeface="Lato Medium" panose="020F0502020204030203" pitchFamily="34" charset="0"/>
                <a:cs typeface="Lato Medium" panose="020F0502020204030203" pitchFamily="34" charset="0"/>
              </a:rPr>
              <a:t> les coins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du monde</a:t>
            </a:r>
          </a:p>
          <a:p>
            <a:pPr marL="287338" indent="-28733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SÉCURITÉ ET PROTECTION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Soins</a:t>
            </a:r>
            <a:r>
              <a:rPr lang="en-CA" sz="800" dirty="0">
                <a:latin typeface="Lato Medium" panose="020F0502020204030203" pitchFamily="34" charset="0"/>
                <a:ea typeface="Lato Medium" panose="020F0502020204030203" pitchFamily="34" charset="0"/>
                <a:cs typeface="Lato Medium" panose="020F0502020204030203" pitchFamily="34" charset="0"/>
              </a:rPr>
              <a:t> de </a:t>
            </a:r>
            <a:r>
              <a:rPr lang="en-CA" sz="800" dirty="0" err="1">
                <a:latin typeface="Lato Medium" panose="020F0502020204030203" pitchFamily="34" charset="0"/>
                <a:ea typeface="Lato Medium" panose="020F0502020204030203" pitchFamily="34" charset="0"/>
                <a:cs typeface="Lato Medium" panose="020F0502020204030203" pitchFamily="34" charset="0"/>
              </a:rPr>
              <a:t>santé</a:t>
            </a:r>
            <a:r>
              <a:rPr lang="en-CA" sz="800" dirty="0">
                <a:latin typeface="Lato Medium" panose="020F0502020204030203" pitchFamily="34" charset="0"/>
                <a:ea typeface="Lato Medium" panose="020F0502020204030203" pitchFamily="34" charset="0"/>
                <a:cs typeface="Lato Medium" panose="020F0502020204030203" pitchFamily="34" charset="0"/>
              </a:rPr>
              <a:t> de </a:t>
            </a:r>
            <a:r>
              <a:rPr lang="en-CA" sz="800" b="1" dirty="0" err="1">
                <a:latin typeface="Lato Black" panose="020F0502020204030203" pitchFamily="34" charset="0"/>
                <a:ea typeface="Lato Black" panose="020F0502020204030203" pitchFamily="34" charset="0"/>
                <a:cs typeface="Lato Black" panose="020F0502020204030203" pitchFamily="34" charset="0"/>
              </a:rPr>
              <a:t>qualité</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dirty="0">
                <a:latin typeface="Lato Medium" panose="020F0502020204030203" pitchFamily="34" charset="0"/>
                <a:ea typeface="Lato Medium" panose="020F0502020204030203" pitchFamily="34" charset="0"/>
                <a:cs typeface="Lato Medium" panose="020F0502020204030203" pitchFamily="34" charset="0"/>
              </a:rPr>
              <a:t>infrastructure de transport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et </a:t>
            </a:r>
            <a:r>
              <a:rPr lang="en-CA" sz="800" dirty="0" err="1">
                <a:latin typeface="Lato Medium" panose="020F0502020204030203" pitchFamily="34" charset="0"/>
                <a:ea typeface="Lato Medium" panose="020F0502020204030203" pitchFamily="34" charset="0"/>
                <a:cs typeface="Lato Medium" panose="020F0502020204030203" pitchFamily="34" charset="0"/>
              </a:rPr>
              <a:t>soutien</a:t>
            </a:r>
            <a:r>
              <a:rPr lang="en-CA" sz="800" dirty="0">
                <a:latin typeface="Lato Medium" panose="020F0502020204030203" pitchFamily="34" charset="0"/>
                <a:ea typeface="Lato Medium" panose="020F0502020204030203" pitchFamily="34" charset="0"/>
                <a:cs typeface="Lato Medium" panose="020F0502020204030203" pitchFamily="34" charset="0"/>
              </a:rPr>
              <a:t> social</a:t>
            </a:r>
          </a:p>
          <a:p>
            <a:pPr marL="287338" indent="-287338">
              <a:spcBef>
                <a:spcPts val="600"/>
              </a:spcBef>
              <a:spcAft>
                <a:spcPts val="300"/>
              </a:spcAft>
              <a:buClr>
                <a:schemeClr val="accent6"/>
              </a:buClr>
              <a:buSzPct val="110000"/>
              <a:buBlip>
                <a:blip r:embed="rId11"/>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TOURISME ET DIVERTISSEMENT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Attractions </a:t>
            </a:r>
            <a:r>
              <a:rPr lang="en-CA" sz="800" b="1" dirty="0" err="1">
                <a:latin typeface="Lato Black" panose="020F0502020204030203" pitchFamily="34" charset="0"/>
                <a:ea typeface="Lato Black" panose="020F0502020204030203" pitchFamily="34" charset="0"/>
                <a:cs typeface="Lato Black" panose="020F0502020204030203" pitchFamily="34" charset="0"/>
              </a:rPr>
              <a:t>artistiques</a:t>
            </a:r>
            <a:r>
              <a:rPr lang="en-CA" sz="800" dirty="0">
                <a:latin typeface="Lato Medium" panose="020F0502020204030203" pitchFamily="34" charset="0"/>
                <a:ea typeface="Lato Medium" panose="020F0502020204030203" pitchFamily="34" charset="0"/>
                <a:cs typeface="Lato Medium" panose="020F0502020204030203" pitchFamily="34" charset="0"/>
              </a:rPr>
              <a:t> et </a:t>
            </a:r>
            <a:r>
              <a:rPr lang="en-CA" sz="800" b="1" dirty="0" err="1">
                <a:latin typeface="Lato Black" panose="020F0502020204030203" pitchFamily="34" charset="0"/>
                <a:ea typeface="Lato Black" panose="020F0502020204030203" pitchFamily="34" charset="0"/>
                <a:cs typeface="Lato Black" panose="020F0502020204030203" pitchFamily="34" charset="0"/>
              </a:rPr>
              <a:t>culturelles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dirty="0">
                <a:latin typeface="Lato Medium" panose="020F0502020204030203" pitchFamily="34" charset="0"/>
                <a:ea typeface="Lato Medium" panose="020F0502020204030203" pitchFamily="34" charset="0"/>
                <a:cs typeface="Lato Medium" panose="020F0502020204030203" pitchFamily="34" charset="0"/>
              </a:rPr>
              <a:t>de calibre </a:t>
            </a:r>
            <a:r>
              <a:rPr lang="en-CA" sz="800" dirty="0" err="1">
                <a:latin typeface="Lato Medium" panose="020F0502020204030203" pitchFamily="34" charset="0"/>
                <a:ea typeface="Lato Medium" panose="020F0502020204030203" pitchFamily="34" charset="0"/>
                <a:cs typeface="Lato Medium" panose="020F0502020204030203" pitchFamily="34" charset="0"/>
              </a:rPr>
              <a:t>mondial</a:t>
            </a:r>
            <a:endParaRPr lang="en-CA" sz="800" dirty="0">
              <a:latin typeface="Lato Medium" panose="020F0502020204030203" pitchFamily="34" charset="0"/>
              <a:ea typeface="Lato Medium" panose="020F0502020204030203" pitchFamily="34" charset="0"/>
              <a:cs typeface="Lato Medium" panose="020F0502020204030203" pitchFamily="34" charset="0"/>
            </a:endParaRPr>
          </a:p>
          <a:p>
            <a:pPr algn="l"/>
            <a:endParaRPr lang="en-US" sz="1000" dirty="0"/>
          </a:p>
        </p:txBody>
      </p:sp>
      <p:grpSp>
        <p:nvGrpSpPr>
          <p:cNvPr id="27" name="Group 26">
            <a:extLst>
              <a:ext uri="{FF2B5EF4-FFF2-40B4-BE49-F238E27FC236}">
                <a16:creationId xmlns:a16="http://schemas.microsoft.com/office/drawing/2014/main" id="{DF57FA86-E018-0D4B-BFDF-104900136B8E}"/>
              </a:ext>
            </a:extLst>
          </p:cNvPr>
          <p:cNvGrpSpPr/>
          <p:nvPr/>
        </p:nvGrpSpPr>
        <p:grpSpPr>
          <a:xfrm>
            <a:off x="8799781" y="5983550"/>
            <a:ext cx="2658953" cy="277603"/>
            <a:chOff x="650082" y="6011324"/>
            <a:chExt cx="3882531" cy="405349"/>
          </a:xfrm>
        </p:grpSpPr>
        <p:pic>
          <p:nvPicPr>
            <p:cNvPr id="28" name="Picture 27" descr="Text&#10;&#10;Description automatically generated">
              <a:extLst>
                <a:ext uri="{FF2B5EF4-FFF2-40B4-BE49-F238E27FC236}">
                  <a16:creationId xmlns:a16="http://schemas.microsoft.com/office/drawing/2014/main" id="{7BB7E8AF-566F-534A-BB50-BFE3C1A9FD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0082" y="6011324"/>
              <a:ext cx="1338594" cy="405349"/>
            </a:xfrm>
            <a:prstGeom prst="rect">
              <a:avLst/>
            </a:prstGeom>
          </p:spPr>
        </p:pic>
        <p:pic>
          <p:nvPicPr>
            <p:cNvPr id="29" name="Picture 28" descr="A picture containing text, clipart&#10;&#10;Description automatically generated">
              <a:extLst>
                <a:ext uri="{FF2B5EF4-FFF2-40B4-BE49-F238E27FC236}">
                  <a16:creationId xmlns:a16="http://schemas.microsoft.com/office/drawing/2014/main" id="{30C34757-CF1E-9F46-98C0-AAA58C69089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11450" y="6030914"/>
              <a:ext cx="1821163" cy="341312"/>
            </a:xfrm>
            <a:prstGeom prst="rect">
              <a:avLst/>
            </a:prstGeom>
          </p:spPr>
        </p:pic>
      </p:grpSp>
      <p:sp>
        <p:nvSpPr>
          <p:cNvPr id="31" name="Title 1">
            <a:extLst>
              <a:ext uri="{FF2B5EF4-FFF2-40B4-BE49-F238E27FC236}">
                <a16:creationId xmlns:a16="http://schemas.microsoft.com/office/drawing/2014/main" id="{6C364194-CB9C-124E-AED4-A3B31FADE56F}"/>
              </a:ext>
            </a:extLst>
          </p:cNvPr>
          <p:cNvSpPr txBox="1">
            <a:spLocks/>
          </p:cNvSpPr>
          <p:nvPr/>
        </p:nvSpPr>
        <p:spPr bwMode="auto">
          <a:xfrm>
            <a:off x="1711619" y="674796"/>
            <a:ext cx="3463132" cy="55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90000"/>
          <a:lstStyle>
            <a:lvl1pPr marL="142875">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346075">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346075">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346075">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346075">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0"/>
              </a:spcBef>
              <a:buClrTx/>
              <a:buFontTx/>
              <a:buNone/>
            </a:pPr>
            <a:r>
              <a:rPr lang="en-CA" altLang="en-US" sz="2000" b="1" dirty="0">
                <a:solidFill>
                  <a:schemeClr val="tx2"/>
                </a:solidFill>
                <a:latin typeface="Lato Heavy" panose="020F0502020204030203" pitchFamily="34" charset="0"/>
                <a:ea typeface="Lato Heavy" panose="020F0502020204030203" pitchFamily="34" charset="0"/>
                <a:cs typeface="Lato Heavy" panose="020F0502020204030203" pitchFamily="34" charset="0"/>
              </a:rPr>
              <a:t>POURQUOI INVESTIR </a:t>
            </a:r>
            <a:br>
              <a:rPr lang="en-CA" altLang="en-US" sz="2000" b="1" dirty="0">
                <a:solidFill>
                  <a:schemeClr val="tx2"/>
                </a:solidFill>
                <a:latin typeface="Lato Heavy" panose="020F0502020204030203" pitchFamily="34" charset="0"/>
                <a:ea typeface="Lato Heavy" panose="020F0502020204030203" pitchFamily="34" charset="0"/>
                <a:cs typeface="Lato Heavy" panose="020F0502020204030203" pitchFamily="34" charset="0"/>
              </a:rPr>
            </a:br>
            <a:r>
              <a:rPr lang="en-CA" altLang="en-US" sz="2000" b="1" dirty="0">
                <a:solidFill>
                  <a:schemeClr val="tx2"/>
                </a:solidFill>
                <a:latin typeface="Lato Heavy" panose="020F0502020204030203" pitchFamily="34" charset="0"/>
                <a:ea typeface="Lato Heavy" panose="020F0502020204030203" pitchFamily="34" charset="0"/>
                <a:cs typeface="Lato Heavy" panose="020F0502020204030203" pitchFamily="34" charset="0"/>
              </a:rPr>
              <a:t>EN ONTARIO?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looking at a computer screen&#10;&#10;Description automatically generated with medium confidence">
            <a:extLst>
              <a:ext uri="{FF2B5EF4-FFF2-40B4-BE49-F238E27FC236}">
                <a16:creationId xmlns:a16="http://schemas.microsoft.com/office/drawing/2014/main" id="{11C93226-942F-344F-9780-D37AF42A0B7E}"/>
              </a:ext>
            </a:extLst>
          </p:cNvPr>
          <p:cNvPicPr>
            <a:picLocks noGrp="1" noChangeAspect="1"/>
          </p:cNvPicPr>
          <p:nvPr>
            <p:ph type="pic" sz="quarter" idx="11"/>
          </p:nvPr>
        </p:nvPicPr>
        <p:blipFill>
          <a:blip r:embed="rId3" cstate="hqprint"/>
          <a:srcRect/>
          <a:stretch>
            <a:fillRect/>
          </a:stretch>
        </p:blipFill>
        <p:spPr>
          <a:xfrm>
            <a:off x="4705350" y="0"/>
            <a:ext cx="7029450" cy="6858000"/>
          </a:xfrm>
        </p:spPr>
      </p:pic>
      <p:pic>
        <p:nvPicPr>
          <p:cNvPr id="63490" name="Picture 2">
            <a:extLst>
              <a:ext uri="{FF2B5EF4-FFF2-40B4-BE49-F238E27FC236}">
                <a16:creationId xmlns:a16="http://schemas.microsoft.com/office/drawing/2014/main" id="{32EF6876-D6E0-3341-A0C8-5FCC18072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93751"/>
            <a:ext cx="5638800" cy="135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3">
            <a:extLst>
              <a:ext uri="{FF2B5EF4-FFF2-40B4-BE49-F238E27FC236}">
                <a16:creationId xmlns:a16="http://schemas.microsoft.com/office/drawing/2014/main" id="{73066DAC-08DD-8542-8342-A66246E0E703}"/>
              </a:ext>
            </a:extLst>
          </p:cNvPr>
          <p:cNvSpPr txBox="1">
            <a:spLocks noChangeArrowheads="1"/>
          </p:cNvSpPr>
          <p:nvPr/>
        </p:nvSpPr>
        <p:spPr bwMode="auto">
          <a:xfrm>
            <a:off x="667723" y="1373268"/>
            <a:ext cx="4998887" cy="58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0800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0"/>
            <a:r>
              <a:rPr lang="en-CA" altLang="en-US" sz="2100" b="1">
                <a:solidFill>
                  <a:srgbClr val="FFFFFF"/>
                </a:solidFill>
                <a:latin typeface="Lato" panose="020F0502020204030203" pitchFamily="34" charset="0"/>
              </a:rPr>
              <a:t>DE LA RECHERCHE </a:t>
            </a:r>
          </a:p>
          <a:p>
            <a:pPr lvl="0">
              <a:lnSpc>
                <a:spcPct val="90000"/>
              </a:lnSpc>
            </a:pPr>
            <a:r>
              <a:rPr lang="en-CA" altLang="en-US" sz="2100" b="1">
                <a:solidFill>
                  <a:srgbClr val="FFFFFF"/>
                </a:solidFill>
                <a:latin typeface="Lato" panose="020F0502020204030203" pitchFamily="34" charset="0"/>
              </a:rPr>
              <a:t>ET DÉVELOPPEMENT</a:t>
            </a:r>
          </a:p>
        </p:txBody>
      </p:sp>
      <p:sp>
        <p:nvSpPr>
          <p:cNvPr id="5" name="Rectangle 4">
            <a:extLst>
              <a:ext uri="{FF2B5EF4-FFF2-40B4-BE49-F238E27FC236}">
                <a16:creationId xmlns:a16="http://schemas.microsoft.com/office/drawing/2014/main" id="{EB4BFF43-CA12-A140-A5A6-CDDF605DA4EF}"/>
              </a:ext>
            </a:extLst>
          </p:cNvPr>
          <p:cNvSpPr/>
          <p:nvPr/>
        </p:nvSpPr>
        <p:spPr>
          <a:xfrm>
            <a:off x="457200" y="455613"/>
            <a:ext cx="3794125" cy="338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000" b="1" dirty="0">
                <a:solidFill>
                  <a:srgbClr val="FFFFFF"/>
                </a:solidFill>
                <a:latin typeface="Lato" panose="020F0502020204030203" pitchFamily="34" charset="0"/>
                <a:ea typeface="Lato" panose="020F0502020204030203" pitchFamily="34" charset="0"/>
                <a:cs typeface="Lato" panose="020F0502020204030203" pitchFamily="34" charset="0"/>
              </a:rPr>
              <a:t>Technologie de l’information en Ontario, Canada </a:t>
            </a:r>
          </a:p>
        </p:txBody>
      </p:sp>
      <p:sp>
        <p:nvSpPr>
          <p:cNvPr id="63493" name="TextBox 7">
            <a:extLst>
              <a:ext uri="{FF2B5EF4-FFF2-40B4-BE49-F238E27FC236}">
                <a16:creationId xmlns:a16="http://schemas.microsoft.com/office/drawing/2014/main" id="{1EA28085-0E6E-4340-8CFA-CB02B56A3216}"/>
              </a:ext>
            </a:extLst>
          </p:cNvPr>
          <p:cNvSpPr txBox="1">
            <a:spLocks noChangeArrowheads="1"/>
          </p:cNvSpPr>
          <p:nvPr/>
        </p:nvSpPr>
        <p:spPr bwMode="auto">
          <a:xfrm>
            <a:off x="626918" y="2298556"/>
            <a:ext cx="3603625" cy="332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CA" altLang="en-US" sz="1200" b="1">
                <a:latin typeface="Lato" panose="020F0502020204030203" pitchFamily="34" charset="0"/>
              </a:rPr>
              <a:t>Le riche écosystème de R-D de l’Ontario est l’une des raisons pour lesquelles les entreprises les plus novatrices du monde choisissent de s’établir dans la province et d’y assurer leur croissance.</a:t>
            </a:r>
          </a:p>
          <a:p>
            <a:pPr>
              <a:lnSpc>
                <a:spcPct val="110000"/>
              </a:lnSpc>
              <a:spcAft>
                <a:spcPts val="600"/>
              </a:spcAft>
            </a:pPr>
            <a:r>
              <a:rPr lang="en-CA" altLang="en-US" sz="900" b="1">
                <a:latin typeface="Lato" panose="020F0502020204030203" pitchFamily="34" charset="0"/>
              </a:rPr>
              <a:t>Nous sommes une puissance de la R-D alimentée par des dépenses d’affaires de 9,21 milliards de dollars en recherche et développement en 2018. </a:t>
            </a:r>
            <a:r>
              <a:rPr lang="en-CA" altLang="en-US" sz="900">
                <a:latin typeface="Lato Light" panose="020F0502020204030203" pitchFamily="34" charset="0"/>
              </a:rPr>
              <a:t>Vous voulez que votre entreprise soit entourée de certains des leaders de l’industrie? Des chefs de file des TI ontariens comme OpenText, BlackBerry et Shopify et des titans étrangers comme LG, Cisco et Ericsson ont établi leurs centres de R-D mondiaux en Ontario.</a:t>
            </a:r>
          </a:p>
          <a:p>
            <a:pPr>
              <a:lnSpc>
                <a:spcPct val="110000"/>
              </a:lnSpc>
              <a:spcAft>
                <a:spcPts val="600"/>
              </a:spcAft>
            </a:pPr>
            <a:r>
              <a:rPr lang="en-CA" altLang="en-US" sz="900" b="1">
                <a:latin typeface="Lato" panose="020F0502020204030203" pitchFamily="34" charset="0"/>
              </a:rPr>
              <a:t>Il est judicieux pour votre entreprise d’explorer de nouvelles idées et de les mettre à l’essai en Ontario. </a:t>
            </a:r>
            <a:r>
              <a:rPr lang="en-CA" altLang="en-US" sz="900">
                <a:latin typeface="Lato Light" panose="020F0502020204030203" pitchFamily="34" charset="0"/>
              </a:rPr>
              <a:t>Avec près de 55 000 étudiants ayant obtenu leur diplôme de programmes en STIM en 2018, l’Ontario peut être fier de posséder certains des meilleurs esprits pour les découvertes. De plus, nous facilitons l’investissement en R-D pour les petits et moyens fabricants en leur offrant des crédits d’impôt qui réduisent chaque tranche de 100 $ de dépenses en R-D après impôt à 47,49 $ </a:t>
            </a:r>
            <a:br>
              <a:rPr lang="en-CA" altLang="en-US" sz="900">
                <a:latin typeface="Lato Light" panose="020F0502020204030203" pitchFamily="34" charset="0"/>
              </a:rPr>
            </a:br>
            <a:r>
              <a:rPr lang="en-CA" altLang="en-US" sz="900">
                <a:latin typeface="Lato Light" panose="020F0502020204030203" pitchFamily="34" charset="0"/>
              </a:rPr>
              <a:t>si le travail est effectué à l’interne, à 60,28 $ s’il s’agit d’un travail en sous-traitance et à 50,44 $ si les travaux sont réalisés dans un institut de recherche de l’Ontario admissible.</a:t>
            </a:r>
          </a:p>
          <a:p>
            <a:pPr>
              <a:lnSpc>
                <a:spcPct val="110000"/>
              </a:lnSpc>
              <a:spcAft>
                <a:spcPts val="600"/>
              </a:spcAft>
            </a:pPr>
            <a:endParaRPr lang="en-CA" altLang="en-US" sz="1000">
              <a:latin typeface="Lato Light" panose="020F0502020204030203" pitchFamily="34" charset="0"/>
            </a:endParaRPr>
          </a:p>
        </p:txBody>
      </p:sp>
      <p:grpSp>
        <p:nvGrpSpPr>
          <p:cNvPr id="63494" name="Group 8">
            <a:extLst>
              <a:ext uri="{FF2B5EF4-FFF2-40B4-BE49-F238E27FC236}">
                <a16:creationId xmlns:a16="http://schemas.microsoft.com/office/drawing/2014/main" id="{91CC781B-28AE-074B-96B4-4FAE38339174}"/>
              </a:ext>
            </a:extLst>
          </p:cNvPr>
          <p:cNvGrpSpPr>
            <a:grpSpLocks/>
          </p:cNvGrpSpPr>
          <p:nvPr/>
        </p:nvGrpSpPr>
        <p:grpSpPr bwMode="auto">
          <a:xfrm>
            <a:off x="2257865" y="5867400"/>
            <a:ext cx="2178631" cy="1037528"/>
            <a:chOff x="4503791" y="2180293"/>
            <a:chExt cx="4869535" cy="662173"/>
          </a:xfrm>
        </p:grpSpPr>
        <p:sp>
          <p:nvSpPr>
            <p:cNvPr id="10" name="Text Placeholder 7">
              <a:extLst>
                <a:ext uri="{FF2B5EF4-FFF2-40B4-BE49-F238E27FC236}">
                  <a16:creationId xmlns:a16="http://schemas.microsoft.com/office/drawing/2014/main" id="{D2D95FCB-DB6E-D847-8563-6CDDE52CC1B0}"/>
                </a:ext>
              </a:extLst>
            </p:cNvPr>
            <p:cNvSpPr txBox="1">
              <a:spLocks/>
            </p:cNvSpPr>
            <p:nvPr/>
          </p:nvSpPr>
          <p:spPr>
            <a:xfrm>
              <a:off x="4503791" y="2536487"/>
              <a:ext cx="4785336" cy="305979"/>
            </a:xfrm>
            <a:prstGeom prst="rect">
              <a:avLst/>
            </a:prstGeom>
          </p:spPr>
          <p:txBody>
            <a:bodyPr l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1000" dirty="0" err="1">
                  <a:latin typeface="Lato" panose="020F0502020204030203" pitchFamily="34" charset="0"/>
                </a:rPr>
                <a:t>en</a:t>
              </a:r>
              <a:r>
                <a:rPr lang="en-CA" sz="1000" dirty="0">
                  <a:latin typeface="Lato" panose="020F0502020204030203" pitchFamily="34" charset="0"/>
                </a:rPr>
                <a:t> </a:t>
              </a:r>
              <a:r>
                <a:rPr lang="en-CA" sz="1000" dirty="0" err="1">
                  <a:latin typeface="Lato" panose="020F0502020204030203" pitchFamily="34" charset="0"/>
                </a:rPr>
                <a:t>dépenses</a:t>
              </a:r>
              <a:r>
                <a:rPr lang="en-CA" sz="1000" dirty="0">
                  <a:latin typeface="Lato" panose="020F0502020204030203" pitchFamily="34" charset="0"/>
                </a:rPr>
                <a:t> </a:t>
              </a:r>
              <a:r>
                <a:rPr lang="en-CA" sz="1000" b="1" dirty="0" err="1">
                  <a:latin typeface="Lato" panose="020F0502020204030203" pitchFamily="34" charset="0"/>
                </a:rPr>
                <a:t>d’affaires</a:t>
              </a:r>
              <a:r>
                <a:rPr lang="en-CA" sz="1000" b="1" dirty="0">
                  <a:latin typeface="Lato" panose="020F0502020204030203" pitchFamily="34" charset="0"/>
                </a:rPr>
                <a:t> </a:t>
              </a:r>
              <a:r>
                <a:rPr lang="en-CA" sz="1000" b="1" dirty="0" err="1">
                  <a:latin typeface="Lato" panose="020F0502020204030203" pitchFamily="34" charset="0"/>
                </a:rPr>
                <a:t>en</a:t>
              </a:r>
              <a:r>
                <a:rPr lang="en-CA" sz="1000" b="1" dirty="0">
                  <a:latin typeface="Lato" panose="020F0502020204030203" pitchFamily="34" charset="0"/>
                </a:rPr>
                <a:t> </a:t>
              </a:r>
              <a:br>
                <a:rPr lang="en-CA" sz="1000" b="1" dirty="0">
                  <a:latin typeface="Lato" panose="020F0502020204030203" pitchFamily="34" charset="0"/>
                </a:rPr>
              </a:br>
              <a:r>
                <a:rPr lang="en-CA" sz="1000" b="1" dirty="0">
                  <a:latin typeface="Lato" panose="020F0502020204030203" pitchFamily="34" charset="0"/>
                </a:rPr>
                <a:t>R-D expenditures</a:t>
              </a:r>
              <a:endParaRPr lang="en-CA" sz="1000" dirty="0">
                <a:latin typeface="Lato" panose="020F0502020204030203" pitchFamily="34" charset="0"/>
              </a:endParaRPr>
            </a:p>
            <a:p>
              <a:pPr>
                <a:defRPr/>
              </a:pPr>
              <a:endParaRPr dirty="0">
                <a:latin typeface="Lato Light" panose="020F0502020204030203" pitchFamily="34" charset="0"/>
                <a:ea typeface="Lato Light" panose="020F0502020204030203" pitchFamily="34" charset="0"/>
                <a:cs typeface="Lato Light" panose="020F0502020204030203" pitchFamily="34" charset="0"/>
              </a:endParaRPr>
            </a:p>
          </p:txBody>
        </p:sp>
        <p:sp>
          <p:nvSpPr>
            <p:cNvPr id="63498" name="Text Placeholder 12">
              <a:extLst>
                <a:ext uri="{FF2B5EF4-FFF2-40B4-BE49-F238E27FC236}">
                  <a16:creationId xmlns:a16="http://schemas.microsoft.com/office/drawing/2014/main" id="{CD9A680B-EA74-8349-BD17-DBECC31E260C}"/>
                </a:ext>
              </a:extLst>
            </p:cNvPr>
            <p:cNvSpPr txBox="1">
              <a:spLocks noChangeArrowheads="1"/>
            </p:cNvSpPr>
            <p:nvPr/>
          </p:nvSpPr>
          <p:spPr bwMode="auto">
            <a:xfrm>
              <a:off x="5007009" y="2180293"/>
              <a:ext cx="4366317" cy="37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70000"/>
                </a:lnSpc>
                <a:spcBef>
                  <a:spcPts val="1000"/>
                </a:spcBef>
                <a:buClr>
                  <a:schemeClr val="tx1"/>
                </a:buClr>
                <a:buFontTx/>
                <a:buNone/>
              </a:pPr>
              <a:r>
                <a:rPr lang="en-CA" altLang="en-US" sz="3200" b="1" dirty="0">
                  <a:solidFill>
                    <a:srgbClr val="B01E59"/>
                  </a:solidFill>
                  <a:latin typeface="Lato Heavy" panose="020F0502020204030203" pitchFamily="34" charset="0"/>
                  <a:ea typeface="Lato Heavy" panose="020F0502020204030203" pitchFamily="34" charset="0"/>
                  <a:cs typeface="Lato Heavy" panose="020F0502020204030203" pitchFamily="34" charset="0"/>
                </a:rPr>
                <a:t>9,21</a:t>
              </a:r>
              <a:br>
                <a:rPr lang="en-CA" altLang="en-US" sz="3200" b="1" dirty="0">
                  <a:solidFill>
                    <a:srgbClr val="B01E59"/>
                  </a:solidFill>
                  <a:latin typeface="Lato Heavy" panose="020F0502020204030203" pitchFamily="34" charset="0"/>
                  <a:ea typeface="Lato Heavy" panose="020F0502020204030203" pitchFamily="34" charset="0"/>
                  <a:cs typeface="Lato Heavy" panose="020F0502020204030203" pitchFamily="34" charset="0"/>
                </a:rPr>
              </a:br>
              <a:r>
                <a:rPr lang="en-CA" altLang="en-US" sz="1400" b="1" dirty="0">
                  <a:solidFill>
                    <a:srgbClr val="B01E59"/>
                  </a:solidFill>
                  <a:latin typeface="Lato Heavy" panose="020F0502020204030203" pitchFamily="34" charset="0"/>
                  <a:ea typeface="Lato Heavy" panose="020F0502020204030203" pitchFamily="34" charset="0"/>
                  <a:cs typeface="Lato Heavy" panose="020F0502020204030203" pitchFamily="34" charset="0"/>
                </a:rPr>
                <a:t>milliards de dollars </a:t>
              </a:r>
            </a:p>
          </p:txBody>
        </p:sp>
      </p:grpSp>
      <p:pic>
        <p:nvPicPr>
          <p:cNvPr id="63495" name="Picture 11">
            <a:extLst>
              <a:ext uri="{FF2B5EF4-FFF2-40B4-BE49-F238E27FC236}">
                <a16:creationId xmlns:a16="http://schemas.microsoft.com/office/drawing/2014/main" id="{C0EA7F53-E832-AE47-AF9F-78600FAD8D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938" y="6149975"/>
            <a:ext cx="2008187"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13" descr="A picture containing schematic&#10;&#10;Description automatically generated">
            <a:extLst>
              <a:ext uri="{FF2B5EF4-FFF2-40B4-BE49-F238E27FC236}">
                <a16:creationId xmlns:a16="http://schemas.microsoft.com/office/drawing/2014/main" id="{AA204DBE-DB58-4C48-806E-D568229D2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0001"/>
          <a:stretch>
            <a:fillRect/>
          </a:stretch>
        </p:blipFill>
        <p:spPr bwMode="auto">
          <a:xfrm>
            <a:off x="4352925" y="3429000"/>
            <a:ext cx="3251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
            <a:extLst>
              <a:ext uri="{FF2B5EF4-FFF2-40B4-BE49-F238E27FC236}">
                <a16:creationId xmlns:a16="http://schemas.microsoft.com/office/drawing/2014/main" id="{C3B6962F-7119-C248-9A31-DF67537C2A2D}"/>
              </a:ext>
            </a:extLst>
          </p:cNvPr>
          <p:cNvSpPr txBox="1">
            <a:spLocks noChangeArrowheads="1"/>
          </p:cNvSpPr>
          <p:nvPr/>
        </p:nvSpPr>
        <p:spPr bwMode="auto">
          <a:xfrm>
            <a:off x="642972" y="990600"/>
            <a:ext cx="5050336" cy="38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0800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0000"/>
              </a:lnSpc>
              <a:spcBef>
                <a:spcPts val="0"/>
              </a:spcBef>
            </a:pPr>
            <a:r>
              <a:rPr lang="en-CA" altLang="en-US" sz="3600" b="1">
                <a:solidFill>
                  <a:schemeClr val="bg1"/>
                </a:solidFill>
                <a:latin typeface="Lato Heavy" panose="020F0502020204030203" pitchFamily="34" charset="0"/>
              </a:rPr>
              <a:t>UNE PUISSANCE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outdoor, grass, sky&#10;&#10;Description automatically generated">
            <a:extLst>
              <a:ext uri="{FF2B5EF4-FFF2-40B4-BE49-F238E27FC236}">
                <a16:creationId xmlns:a16="http://schemas.microsoft.com/office/drawing/2014/main" id="{BFF6B234-EB30-394F-8137-36D318347602}"/>
              </a:ext>
            </a:extLst>
          </p:cNvPr>
          <p:cNvPicPr>
            <a:picLocks noGrp="1" noChangeAspect="1"/>
          </p:cNvPicPr>
          <p:nvPr>
            <p:ph type="pic" sz="quarter" idx="11"/>
          </p:nvPr>
        </p:nvPicPr>
        <p:blipFill rotWithShape="1">
          <a:blip r:embed="rId2" cstate="hqprint"/>
          <a:srcRect t="15" b="15"/>
          <a:stretch/>
        </p:blipFill>
        <p:spPr/>
      </p:pic>
      <p:sp>
        <p:nvSpPr>
          <p:cNvPr id="65538" name="TextBox 7">
            <a:extLst>
              <a:ext uri="{FF2B5EF4-FFF2-40B4-BE49-F238E27FC236}">
                <a16:creationId xmlns:a16="http://schemas.microsoft.com/office/drawing/2014/main" id="{E95EE7C6-8713-BE4C-ABFC-6F0B299618FF}"/>
              </a:ext>
            </a:extLst>
          </p:cNvPr>
          <p:cNvSpPr txBox="1">
            <a:spLocks noChangeArrowheads="1"/>
          </p:cNvSpPr>
          <p:nvPr/>
        </p:nvSpPr>
        <p:spPr bwMode="auto">
          <a:xfrm>
            <a:off x="8450263" y="869903"/>
            <a:ext cx="2895331" cy="113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1400" b="1">
                <a:solidFill>
                  <a:srgbClr val="002060"/>
                </a:solidFill>
                <a:latin typeface="Lato Heavy" panose="020F0502020204030203" pitchFamily="34" charset="0"/>
              </a:rPr>
              <a:t>LE LEADERSHIP EN TECHNOLOGIE D’OTTAWA </a:t>
            </a:r>
          </a:p>
          <a:p>
            <a:pPr>
              <a:lnSpc>
                <a:spcPct val="110000"/>
              </a:lnSpc>
              <a:spcAft>
                <a:spcPts val="600"/>
              </a:spcAft>
            </a:pPr>
            <a:r>
              <a:rPr lang="en-CA" sz="1200">
                <a:latin typeface="Lato" panose="020F0502020204030203" pitchFamily="34" charset="0"/>
                <a:ea typeface="Lato" panose="020F0502020204030203" pitchFamily="34" charset="0"/>
                <a:cs typeface="Lato" panose="020F0502020204030203" pitchFamily="34" charset="0"/>
              </a:rPr>
              <a:t>Ottawa possède la plus grande concentration de talents en technologie</a:t>
            </a:r>
            <a:br>
              <a:rPr lang="en-CA" sz="1200">
                <a:latin typeface="Lato" panose="020F0502020204030203" pitchFamily="34" charset="0"/>
                <a:ea typeface="Lato" panose="020F0502020204030203" pitchFamily="34" charset="0"/>
                <a:cs typeface="Lato" panose="020F0502020204030203" pitchFamily="34" charset="0"/>
              </a:rPr>
            </a:br>
            <a:r>
              <a:rPr lang="en-CA" sz="1200">
                <a:latin typeface="Lato" panose="020F0502020204030203" pitchFamily="34" charset="0"/>
                <a:ea typeface="Lato" panose="020F0502020204030203" pitchFamily="34" charset="0"/>
                <a:cs typeface="Lato" panose="020F0502020204030203" pitchFamily="34" charset="0"/>
              </a:rPr>
              <a:t>du continent, délogeant Silicon Valley.</a:t>
            </a:r>
          </a:p>
          <a:p>
            <a:pPr>
              <a:lnSpc>
                <a:spcPct val="110000"/>
              </a:lnSpc>
              <a:spcAft>
                <a:spcPts val="600"/>
              </a:spcAft>
            </a:pPr>
            <a:endParaRPr lang="en-CA" altLang="en-US" sz="1200">
              <a:latin typeface="Lato Light" panose="020F0502020204030203" pitchFamily="34" charset="0"/>
            </a:endParaRPr>
          </a:p>
        </p:txBody>
      </p:sp>
      <p:sp>
        <p:nvSpPr>
          <p:cNvPr id="65539" name="TextBox 8">
            <a:extLst>
              <a:ext uri="{FF2B5EF4-FFF2-40B4-BE49-F238E27FC236}">
                <a16:creationId xmlns:a16="http://schemas.microsoft.com/office/drawing/2014/main" id="{AC63C3E2-A3D1-1C47-A523-791B70DA1C86}"/>
              </a:ext>
            </a:extLst>
          </p:cNvPr>
          <p:cNvSpPr txBox="1">
            <a:spLocks noChangeArrowheads="1"/>
          </p:cNvSpPr>
          <p:nvPr/>
        </p:nvSpPr>
        <p:spPr bwMode="auto">
          <a:xfrm>
            <a:off x="8463426" y="2208419"/>
            <a:ext cx="1955288" cy="59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CA" altLang="en-US" sz="1200" b="1">
                <a:latin typeface="Lato" panose="020F0502020204030203" pitchFamily="34" charset="0"/>
              </a:rPr>
              <a:t>Installation d’essai X.O de la région à Ottawa (Ontario)</a:t>
            </a:r>
            <a:endParaRPr lang="en-CA" altLang="en-US" sz="1200">
              <a:latin typeface="Lato Light" panose="020F0502020204030203"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16">
            <a:extLst>
              <a:ext uri="{FF2B5EF4-FFF2-40B4-BE49-F238E27FC236}">
                <a16:creationId xmlns:a16="http://schemas.microsoft.com/office/drawing/2014/main" id="{4A4218A2-F3A2-0448-8562-8EFD7A36ED28}"/>
              </a:ext>
            </a:extLst>
          </p:cNvPr>
          <p:cNvSpPr txBox="1">
            <a:spLocks noChangeArrowheads="1"/>
          </p:cNvSpPr>
          <p:nvPr/>
        </p:nvSpPr>
        <p:spPr bwMode="auto">
          <a:xfrm>
            <a:off x="950913" y="2276743"/>
            <a:ext cx="5479384" cy="317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tabLst>
                <a:tab pos="1535113" algn="l"/>
              </a:tabLst>
            </a:pPr>
            <a:r>
              <a:rPr lang="en-CA" altLang="en-US" sz="1400" b="1">
                <a:latin typeface="Lato" panose="020F0502020204030203" pitchFamily="34" charset="0"/>
              </a:rPr>
              <a:t>IBM Watson, l’IA de renommée mondiale d’IBM, </a:t>
            </a:r>
            <a:r>
              <a:rPr lang="en-CA" altLang="en-US" sz="1400">
                <a:latin typeface="Lato Light" panose="020F0502020204030203" pitchFamily="34" charset="0"/>
              </a:rPr>
              <a:t>aide les entreprises ontariennes à réaliser des activités de recherche et développement révolutionnaires. Tirant parti de l’importante puissance de réflexion d’IBM Watson, les chercheurs ont entrepris de découvrir des médicaments pour lutter contre la maladie de Parkinson et d’effectuer des recherches pour trouver et personnaliser  des options de traitement pour les patients atteints de cancer. </a:t>
            </a:r>
          </a:p>
          <a:p>
            <a:pPr>
              <a:tabLst>
                <a:tab pos="1535113" algn="l"/>
              </a:tabLst>
            </a:pPr>
            <a:endParaRPr lang="en-CA" altLang="en-US" sz="1400">
              <a:latin typeface="Lato Light" panose="020F0502020204030203" pitchFamily="34" charset="0"/>
            </a:endParaRPr>
          </a:p>
          <a:p>
            <a:pPr>
              <a:tabLst>
                <a:tab pos="1535113" algn="l"/>
              </a:tabLst>
            </a:pPr>
            <a:r>
              <a:rPr lang="en-CA" altLang="en-US" sz="1400">
                <a:latin typeface="Lato Light" panose="020F0502020204030203" pitchFamily="34" charset="0"/>
              </a:rPr>
              <a:t>Les collaborations avec IBM permettent  aux chercheurs et aux entreprises de l’Ontario d’avoir accès à un éventail de logiciels d’analyse et de cognition de Watson, à une expertise en infonuagique et à une infrastructure informatique de haut rendement. Les partenariats avec IBM permettent également aux entreprises d’avoir accès à un réseau de collaborateurs mondiaux dans l’espace des </a:t>
            </a:r>
            <a:br>
              <a:rPr lang="en-CA" altLang="en-US" sz="1400">
                <a:latin typeface="Lato Light" panose="020F0502020204030203" pitchFamily="34" charset="0"/>
              </a:rPr>
            </a:br>
            <a:r>
              <a:rPr lang="en-CA" altLang="en-US" sz="1400">
                <a:latin typeface="Lato Light" panose="020F0502020204030203" pitchFamily="34" charset="0"/>
              </a:rPr>
              <a:t>TI et au-delà.</a:t>
            </a:r>
          </a:p>
        </p:txBody>
      </p:sp>
      <p:sp>
        <p:nvSpPr>
          <p:cNvPr id="66562" name="Title 1">
            <a:extLst>
              <a:ext uri="{FF2B5EF4-FFF2-40B4-BE49-F238E27FC236}">
                <a16:creationId xmlns:a16="http://schemas.microsoft.com/office/drawing/2014/main" id="{DF81FE5F-AA31-534E-9990-C510515014CA}"/>
              </a:ext>
            </a:extLst>
          </p:cNvPr>
          <p:cNvSpPr txBox="1">
            <a:spLocks/>
          </p:cNvSpPr>
          <p:nvPr/>
        </p:nvSpPr>
        <p:spPr bwMode="auto">
          <a:xfrm>
            <a:off x="930276" y="1138238"/>
            <a:ext cx="5898228" cy="74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346075">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346075">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346075">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346075">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ClrTx/>
              <a:buNone/>
            </a:pPr>
            <a:r>
              <a:rPr lang="en-US" altLang="en-US" sz="3200" b="1">
                <a:solidFill>
                  <a:srgbClr val="B01E59"/>
                </a:solidFill>
                <a:latin typeface="Lato Heavy" panose="020F0502020204030203" pitchFamily="34" charset="0"/>
                <a:ea typeface="Lato Heavy" panose="020F0502020204030203" pitchFamily="34" charset="0"/>
                <a:cs typeface="Lato Heavy" panose="020F0502020204030203" pitchFamily="34" charset="0"/>
              </a:rPr>
              <a:t>IBM : </a:t>
            </a:r>
            <a:r>
              <a:rPr lang="en-CA" altLang="en-US" sz="3200">
                <a:solidFill>
                  <a:srgbClr val="0F2D52"/>
                </a:solidFill>
              </a:rPr>
              <a:t>Une IA qui sauve des vies a été inventée ici</a:t>
            </a:r>
          </a:p>
          <a:p>
            <a:pPr eaLnBrk="1" hangingPunct="1">
              <a:lnSpc>
                <a:spcPct val="100000"/>
              </a:lnSpc>
              <a:spcBef>
                <a:spcPct val="0"/>
              </a:spcBef>
              <a:buClrTx/>
              <a:buNone/>
            </a:pPr>
            <a:endParaRPr lang="en-CA" altLang="en-US" sz="1200" b="1">
              <a:latin typeface="Lato" panose="020F0502020204030203" pitchFamily="34" charset="0"/>
              <a:ea typeface="ＭＳ Ｐゴシック" panose="020B0600070205080204" pitchFamily="34" charset="-128"/>
              <a:cs typeface="+mn-cs"/>
            </a:endParaRPr>
          </a:p>
        </p:txBody>
      </p:sp>
      <p:sp>
        <p:nvSpPr>
          <p:cNvPr id="66563" name="TextBox 10">
            <a:extLst>
              <a:ext uri="{FF2B5EF4-FFF2-40B4-BE49-F238E27FC236}">
                <a16:creationId xmlns:a16="http://schemas.microsoft.com/office/drawing/2014/main" id="{9A6A1E30-C822-8A40-82D6-53BEA3CE699C}"/>
              </a:ext>
            </a:extLst>
          </p:cNvPr>
          <p:cNvSpPr txBox="1">
            <a:spLocks noChangeArrowheads="1"/>
          </p:cNvSpPr>
          <p:nvPr/>
        </p:nvSpPr>
        <p:spPr bwMode="auto">
          <a:xfrm>
            <a:off x="12577763" y="4984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66564" name="Picture 19" descr="Background pattern&#10;&#10;Description automatically generated">
            <a:extLst>
              <a:ext uri="{FF2B5EF4-FFF2-40B4-BE49-F238E27FC236}">
                <a16:creationId xmlns:a16="http://schemas.microsoft.com/office/drawing/2014/main" id="{0F742686-B109-8342-9FC5-E7B48AFED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5684013"/>
            <a:ext cx="1048092" cy="47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8" descr="A picture containing person, indoor&#10;&#10;Description automatically generated">
            <a:extLst>
              <a:ext uri="{FF2B5EF4-FFF2-40B4-BE49-F238E27FC236}">
                <a16:creationId xmlns:a16="http://schemas.microsoft.com/office/drawing/2014/main" id="{19E76BF5-8F26-2D48-B3FA-25A1E7EC6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0657" y="2293386"/>
            <a:ext cx="4603165" cy="286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6" descr="A large group of water droplets&#10;&#10;Description automatically generated with low confidence">
            <a:extLst>
              <a:ext uri="{FF2B5EF4-FFF2-40B4-BE49-F238E27FC236}">
                <a16:creationId xmlns:a16="http://schemas.microsoft.com/office/drawing/2014/main" id="{1C2C97EC-7208-BE40-881F-4808D6DA0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75" y="1328738"/>
            <a:ext cx="4313238"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908B4143-372F-6A42-9E39-DBED6BA8D330}"/>
              </a:ext>
            </a:extLst>
          </p:cNvPr>
          <p:cNvSpPr txBox="1">
            <a:spLocks/>
          </p:cNvSpPr>
          <p:nvPr/>
        </p:nvSpPr>
        <p:spPr bwMode="auto">
          <a:xfrm>
            <a:off x="553607" y="448383"/>
            <a:ext cx="3514866" cy="1804987"/>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nSpc>
                <a:spcPct val="90000"/>
              </a:lnSpc>
              <a:defRPr/>
            </a:pPr>
            <a:r>
              <a:rPr lang="en-US" sz="36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 </a:t>
            </a:r>
            <a:br>
              <a:rPr lang="en-US" sz="28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2200" b="0" dirty="0">
                <a:solidFill>
                  <a:srgbClr val="B01E59"/>
                </a:solidFill>
                <a:latin typeface="Lato Medium" panose="020F0502020204030203" pitchFamily="34" charset="0"/>
              </a:rPr>
              <a:t>LES PERSONNES LES </a:t>
            </a:r>
            <a:r>
              <a:rPr lang="en-US" sz="2200" dirty="0">
                <a:solidFill>
                  <a:srgbClr val="B01E59"/>
                </a:solidFill>
                <a:latin typeface="Lato Heavy" panose="020F0502020204030203" pitchFamily="34" charset="0"/>
              </a:rPr>
              <a:t>PLUS TALENTUEUSES ET LES PLUS BRILLANTES</a:t>
            </a:r>
            <a:r>
              <a:rPr lang="en-US" sz="2200" b="0" dirty="0">
                <a:solidFill>
                  <a:srgbClr val="B01E59"/>
                </a:solidFill>
                <a:latin typeface="Lato Medium" panose="020F0502020204030203" pitchFamily="34" charset="0"/>
              </a:rPr>
              <a:t> TRAVAILLENT ICI</a:t>
            </a:r>
          </a:p>
          <a:p>
            <a:pPr marL="6350">
              <a:lnSpc>
                <a:spcPct val="80000"/>
              </a:lnSpc>
              <a:defRPr/>
            </a:pPr>
            <a:endParaRPr lang="en-US" sz="2200" b="0" dirty="0">
              <a:solidFill>
                <a:srgbClr val="B01E59"/>
              </a:solidFill>
              <a:latin typeface="Lato Medium" panose="020F0502020204030203" pitchFamily="34" charset="0"/>
            </a:endParaRPr>
          </a:p>
          <a:p>
            <a:pPr marL="144000">
              <a:lnSpc>
                <a:spcPts val="2480"/>
              </a:lnSpc>
              <a:defRPr/>
            </a:pPr>
            <a:endParaRPr lang="en-US" sz="24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sp>
        <p:nvSpPr>
          <p:cNvPr id="68611" name="TextBox 8">
            <a:extLst>
              <a:ext uri="{FF2B5EF4-FFF2-40B4-BE49-F238E27FC236}">
                <a16:creationId xmlns:a16="http://schemas.microsoft.com/office/drawing/2014/main" id="{E0D36FD0-BB0A-D043-9096-3ADE0E8A1D7F}"/>
              </a:ext>
            </a:extLst>
          </p:cNvPr>
          <p:cNvSpPr txBox="1">
            <a:spLocks noChangeArrowheads="1"/>
          </p:cNvSpPr>
          <p:nvPr/>
        </p:nvSpPr>
        <p:spPr bwMode="auto">
          <a:xfrm>
            <a:off x="562560" y="2301690"/>
            <a:ext cx="3599952" cy="429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900" b="1">
                <a:latin typeface="Lato" panose="020F0502020204030203" pitchFamily="34" charset="0"/>
              </a:rPr>
              <a:t>Les employés revêtent une importance capitale dans les entreprises basées sur le savoir, </a:t>
            </a:r>
            <a:r>
              <a:rPr lang="en-CA" altLang="en-US" sz="900">
                <a:latin typeface="Lato Light" panose="020F0502020204030203" pitchFamily="34" charset="0"/>
              </a:rPr>
              <a:t>et nous avons l’expertise dont votre entreprise a besoin pour prospérer. Ce n’est un secret pour personne que le bassin de talents en TI de l’Ontario est l’une des principales raisons pour lesquelles tant d’entreprises technologiques choisissent de s’établir dans la province et d’y assurer leur croissance. </a:t>
            </a:r>
          </a:p>
          <a:p>
            <a:pPr>
              <a:lnSpc>
                <a:spcPct val="110000"/>
              </a:lnSpc>
              <a:spcAft>
                <a:spcPts val="600"/>
              </a:spcAft>
            </a:pPr>
            <a:r>
              <a:rPr lang="en-CA" altLang="en-US" sz="900" b="1">
                <a:latin typeface="Lato" panose="020F0502020204030203" pitchFamily="34" charset="0"/>
              </a:rPr>
              <a:t>Plus de huit travailleurs des TI sur dix en Ontario ont </a:t>
            </a:r>
            <a:br>
              <a:rPr lang="en-CA" altLang="en-US" sz="900" b="1">
                <a:latin typeface="Lato" panose="020F0502020204030203" pitchFamily="34" charset="0"/>
              </a:rPr>
            </a:br>
            <a:r>
              <a:rPr lang="en-CA" altLang="en-US" sz="900" b="1">
                <a:latin typeface="Lato" panose="020F0502020204030203" pitchFamily="34" charset="0"/>
              </a:rPr>
              <a:t>un diplôme d’études postsecondaires </a:t>
            </a:r>
            <a:r>
              <a:rPr lang="en-CA" altLang="en-US" sz="900">
                <a:latin typeface="Lato Light" panose="020F0502020204030203" pitchFamily="34" charset="0"/>
              </a:rPr>
              <a:t>et beaucoup ont suivi leurs études dans des écoles de premier ordre comme l’Université de Toronto et l’Université de Waterloo, dont les diplômés sont les deuxièmes plus souvent embauchés par Silicon Valley. Pourtant, nos techniciens coûtent jusqu’à 50 % moins cher à embaucher que ceux de San Francisco, et nous avons des talents de qualité semblables à ceux des principaux centres de TI aux États-Unis, comme Boston ou New York.</a:t>
            </a:r>
          </a:p>
          <a:p>
            <a:pPr>
              <a:lnSpc>
                <a:spcPct val="110000"/>
              </a:lnSpc>
              <a:spcAft>
                <a:spcPts val="600"/>
              </a:spcAft>
            </a:pPr>
            <a:r>
              <a:rPr lang="en-CA" altLang="en-US" sz="900" b="1">
                <a:latin typeface="Lato" panose="020F0502020204030203" pitchFamily="34" charset="0"/>
              </a:rPr>
              <a:t>Comptant plus de 323 000 travailleurs, notre bassin de talents en </a:t>
            </a:r>
            <a:br>
              <a:rPr lang="en-CA" altLang="en-US" sz="900" b="1">
                <a:latin typeface="Lato" panose="020F0502020204030203" pitchFamily="34" charset="0"/>
              </a:rPr>
            </a:br>
            <a:r>
              <a:rPr lang="en-CA" altLang="en-US" sz="900" b="1">
                <a:latin typeface="Lato" panose="020F0502020204030203" pitchFamily="34" charset="0"/>
              </a:rPr>
              <a:t>TI est le plus important au pays, </a:t>
            </a:r>
            <a:r>
              <a:rPr lang="en-CA" altLang="en-US" sz="900">
                <a:latin typeface="Lato Light" panose="020F0502020204030203" pitchFamily="34" charset="0"/>
              </a:rPr>
              <a:t>représentant près de la moitié des Canadiens qui travaillent dans l’industrie. À mesure que de plus en plus d’étudiants en STIM obtiendront leur diplôme et que de plus en plus d’emplois en technologie seront créés en Ontario, notre main-d’œuvre en TI continuera de croître, ce qui signifie que vous aurez toujours </a:t>
            </a:r>
            <a:br>
              <a:rPr lang="en-CA" altLang="en-US" sz="900">
                <a:latin typeface="Lato Light" panose="020F0502020204030203" pitchFamily="34" charset="0"/>
              </a:rPr>
            </a:br>
            <a:r>
              <a:rPr lang="en-CA" altLang="en-US" sz="900">
                <a:latin typeface="Lato Light" panose="020F0502020204030203" pitchFamily="34" charset="0"/>
              </a:rPr>
              <a:t>accès  à une réserve constante d’innovateurs de grande qualité.</a:t>
            </a:r>
          </a:p>
          <a:p>
            <a:pPr>
              <a:lnSpc>
                <a:spcPct val="110000"/>
              </a:lnSpc>
              <a:spcAft>
                <a:spcPts val="600"/>
              </a:spcAft>
            </a:pPr>
            <a:r>
              <a:rPr lang="en-CA" altLang="en-US" sz="900" b="1">
                <a:latin typeface="Lato" panose="020F0502020204030203" pitchFamily="34" charset="0"/>
              </a:rPr>
              <a:t>La main-d’œuvre en TI de l’Ontario évolue, </a:t>
            </a:r>
            <a:r>
              <a:rPr lang="en-CA" altLang="en-US" sz="900">
                <a:latin typeface="Lato Light" panose="020F0502020204030203" pitchFamily="34" charset="0"/>
              </a:rPr>
              <a:t>devenant plus spécialisée </a:t>
            </a:r>
            <a:br>
              <a:rPr lang="en-CA" altLang="en-US" sz="900">
                <a:latin typeface="Lato Light" panose="020F0502020204030203" pitchFamily="34" charset="0"/>
              </a:rPr>
            </a:br>
            <a:r>
              <a:rPr lang="en-CA" altLang="en-US" sz="900">
                <a:latin typeface="Lato Light" panose="020F0502020204030203" pitchFamily="34" charset="0"/>
              </a:rPr>
              <a:t>à mesure que les programmes d’éducation se transforment pour garder le rythme  dans des domaines comme l’intelligence artificielle, venant renforcer un bassin de talents dans lequel se trouvent déjà les personnes les plus talentueuses et les plus brillantes au monde.</a:t>
            </a:r>
          </a:p>
        </p:txBody>
      </p:sp>
      <p:pic>
        <p:nvPicPr>
          <p:cNvPr id="68612" name="Picture 7" descr="Shape, icon, arrow&#10;&#10;Description automatically generated">
            <a:extLst>
              <a:ext uri="{FF2B5EF4-FFF2-40B4-BE49-F238E27FC236}">
                <a16:creationId xmlns:a16="http://schemas.microsoft.com/office/drawing/2014/main" id="{E10FA695-BF34-1B4E-B5D8-DDF853F1B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0025" y="1209675"/>
            <a:ext cx="5715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Placeholder 13" descr="A person holding a tablet&#10;&#10;Description automatically generated with medium confidence">
            <a:extLst>
              <a:ext uri="{FF2B5EF4-FFF2-40B4-BE49-F238E27FC236}">
                <a16:creationId xmlns:a16="http://schemas.microsoft.com/office/drawing/2014/main" id="{319F9395-203A-F449-B11F-004BA99312CB}"/>
              </a:ext>
            </a:extLst>
          </p:cNvPr>
          <p:cNvPicPr>
            <a:picLocks noGrp="1" noChangeAspect="1"/>
          </p:cNvPicPr>
          <p:nvPr>
            <p:ph type="pic" sz="quarter" idx="11"/>
          </p:nvPr>
        </p:nvPicPr>
        <p:blipFill rotWithShape="1">
          <a:blip r:embed="rId5" cstate="hqprint"/>
          <a:srcRect/>
          <a:stretch/>
        </p:blipFill>
        <p:spPr>
          <a:xfrm>
            <a:off x="4364181" y="0"/>
            <a:ext cx="7373793" cy="6858000"/>
          </a:xfrm>
        </p:spPr>
      </p:pic>
      <p:pic>
        <p:nvPicPr>
          <p:cNvPr id="68614" name="Picture 15" descr="Shape, icon, arrow&#10;&#10;Description automatically generated">
            <a:extLst>
              <a:ext uri="{FF2B5EF4-FFF2-40B4-BE49-F238E27FC236}">
                <a16:creationId xmlns:a16="http://schemas.microsoft.com/office/drawing/2014/main" id="{A488AAB1-3938-7344-A39E-26B0979831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7325" y="6210300"/>
            <a:ext cx="5715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F2D5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E0BD0F-D778-CE41-8558-3D47EA33A380}"/>
              </a:ext>
            </a:extLst>
          </p:cNvPr>
          <p:cNvSpPr/>
          <p:nvPr/>
        </p:nvSpPr>
        <p:spPr>
          <a:xfrm>
            <a:off x="2330450" y="1184275"/>
            <a:ext cx="7562850" cy="4343625"/>
          </a:xfrm>
          <a:prstGeom prst="rect">
            <a:avLst/>
          </a:prstGeom>
        </p:spPr>
        <p:txBody>
          <a:bodyPr>
            <a:spAutoFit/>
          </a:bodyPr>
          <a:lstStyle/>
          <a:p>
            <a:pPr algn="ctr">
              <a:defRPr/>
            </a:pPr>
            <a:r>
              <a:rPr lang="en-CA" sz="2800" b="1" dirty="0">
                <a:solidFill>
                  <a:srgbClr val="FFFFFF"/>
                </a:solidFill>
                <a:latin typeface="Lato" panose="020F0502020204030203" pitchFamily="34" charset="0"/>
              </a:rPr>
              <a:t>UN ENDROIT FAVORABLE À</a:t>
            </a:r>
          </a:p>
          <a:p>
            <a:pPr algn="ctr">
              <a:defRPr/>
            </a:pPr>
            <a:r>
              <a:rPr lang="en-CA" sz="4000" b="1" dirty="0">
                <a:solidFill>
                  <a:srgbClr val="FFFFFF"/>
                </a:solidFill>
                <a:latin typeface="Lato" panose="020F0502020204030203" pitchFamily="34" charset="0"/>
              </a:rPr>
              <a:t>L’IMMIGRATION</a:t>
            </a:r>
            <a:endParaRPr lang="en-CA" sz="2800" b="1" dirty="0">
              <a:solidFill>
                <a:srgbClr val="FFFFFF"/>
              </a:solidFill>
              <a:latin typeface="Lato" panose="020F0502020204030203" pitchFamily="34" charset="0"/>
            </a:endParaRPr>
          </a:p>
          <a:p>
            <a:pPr algn="ctr">
              <a:defRPr/>
            </a:pPr>
            <a:r>
              <a:rPr lang="en-CA" sz="7200" b="1" spc="-150" dirty="0">
                <a:solidFill>
                  <a:srgbClr val="41CBFF"/>
                </a:solidFill>
                <a:latin typeface="Lato Heavy" panose="020F0502020204030203" pitchFamily="34" charset="0"/>
                <a:ea typeface="Lato Heavy" panose="020F0502020204030203" pitchFamily="34" charset="0"/>
                <a:cs typeface="Lato Heavy" panose="020F0502020204030203" pitchFamily="34" charset="0"/>
              </a:rPr>
              <a:t>LE SAVIEZ-VOUS?</a:t>
            </a:r>
          </a:p>
          <a:p>
            <a:pPr algn="ctr">
              <a:defRPr/>
            </a:pPr>
            <a:endParaRPr lang="en-CA" sz="2400" dirty="0">
              <a:solidFill>
                <a:srgbClr val="FFFFFF"/>
              </a:solidFill>
              <a:latin typeface="Lato" panose="020F0502020204030203" pitchFamily="34" charset="0"/>
            </a:endParaRPr>
          </a:p>
          <a:p>
            <a:pPr algn="ctr">
              <a:lnSpc>
                <a:spcPct val="120000"/>
              </a:lnSpc>
              <a:defRPr/>
            </a:pPr>
            <a:r>
              <a:rPr lang="en-CA" sz="2400"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t>La Stratégie en matière de compétences mondiales du </a:t>
            </a:r>
            <a:br>
              <a:rPr lang="en-CA" sz="2400"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br>
            <a:r>
              <a:rPr lang="en-CA" sz="2400"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t>Canada est un programme accéléré qui </a:t>
            </a:r>
            <a:r>
              <a:rPr lang="en-CA" sz="2400" b="1" dirty="0">
                <a:solidFill>
                  <a:srgbClr val="FFFFFF"/>
                </a:solidFill>
                <a:latin typeface="Lato" panose="020F0502020204030203" pitchFamily="34" charset="0"/>
              </a:rPr>
              <a:t>permet </a:t>
            </a:r>
            <a:br>
              <a:rPr lang="en-CA" sz="2400" b="1" dirty="0">
                <a:solidFill>
                  <a:srgbClr val="FFFFFF"/>
                </a:solidFill>
                <a:latin typeface="Lato" panose="020F0502020204030203" pitchFamily="34" charset="0"/>
              </a:rPr>
            </a:br>
            <a:r>
              <a:rPr lang="en-CA" sz="2400" b="1" dirty="0">
                <a:solidFill>
                  <a:srgbClr val="FFFFFF"/>
                </a:solidFill>
                <a:latin typeface="Lato" panose="020F0502020204030203" pitchFamily="34" charset="0"/>
              </a:rPr>
              <a:t>aux travailleurs hautement qualifiés </a:t>
            </a:r>
            <a:r>
              <a:rPr lang="en-CA" sz="2400" dirty="0">
                <a:solidFill>
                  <a:srgbClr val="FFFFFF"/>
                </a:solidFill>
                <a:latin typeface="Lato Medium" panose="020F0502020204030203" pitchFamily="34" charset="0"/>
                <a:ea typeface="Lato Medium" panose="020F0502020204030203" pitchFamily="34" charset="0"/>
                <a:cs typeface="Lato Medium" panose="020F0502020204030203" pitchFamily="34" charset="0"/>
              </a:rPr>
              <a:t>du monde entier </a:t>
            </a:r>
            <a:r>
              <a:rPr lang="en-CA" sz="2400" b="1" dirty="0">
                <a:solidFill>
                  <a:srgbClr val="FFFFFF"/>
                </a:solidFill>
                <a:latin typeface="Lato" panose="020F0502020204030203" pitchFamily="34" charset="0"/>
              </a:rPr>
              <a:t>d’obtenir  un visa de travail en 10 jours ouvrables.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5" name="Picture Placeholder 19" descr="Icon&#10;&#10;Description automatically generated">
            <a:extLst>
              <a:ext uri="{FF2B5EF4-FFF2-40B4-BE49-F238E27FC236}">
                <a16:creationId xmlns:a16="http://schemas.microsoft.com/office/drawing/2014/main" id="{A6708044-86CC-7C46-913D-8728B615AF3A}"/>
              </a:ext>
            </a:extLst>
          </p:cNvPr>
          <p:cNvPicPr>
            <a:picLocks noChangeAspect="1"/>
          </p:cNvPicPr>
          <p:nvPr/>
        </p:nvPicPr>
        <p:blipFill rotWithShape="1">
          <a:blip r:embed="rId3"/>
          <a:srcRect l="-5159" t="-11941" r="-2223" b="-18439"/>
          <a:stretch/>
        </p:blipFill>
        <p:spPr bwMode="auto">
          <a:xfrm>
            <a:off x="4124325" y="763588"/>
            <a:ext cx="3943350" cy="4795837"/>
          </a:xfrm>
          <a:prstGeom prst="rect">
            <a:avLst/>
          </a:prstGeom>
          <a:solidFill>
            <a:schemeClr val="bg1">
              <a:lumMod val="85000"/>
              <a:alpha val="0"/>
            </a:schemeClr>
          </a:solidFill>
          <a:ln>
            <a:noFill/>
          </a:ln>
        </p:spPr>
      </p:pic>
      <p:grpSp>
        <p:nvGrpSpPr>
          <p:cNvPr id="71683" name="Group 20">
            <a:extLst>
              <a:ext uri="{FF2B5EF4-FFF2-40B4-BE49-F238E27FC236}">
                <a16:creationId xmlns:a16="http://schemas.microsoft.com/office/drawing/2014/main" id="{45F5932C-3AF8-0F4A-B9DA-4DFC3DE58D84}"/>
              </a:ext>
            </a:extLst>
          </p:cNvPr>
          <p:cNvGrpSpPr>
            <a:grpSpLocks/>
          </p:cNvGrpSpPr>
          <p:nvPr/>
        </p:nvGrpSpPr>
        <p:grpSpPr bwMode="auto">
          <a:xfrm>
            <a:off x="9184896" y="2282503"/>
            <a:ext cx="2019724" cy="1220788"/>
            <a:chOff x="-341629" y="2078454"/>
            <a:chExt cx="4018589" cy="863028"/>
          </a:xfrm>
        </p:grpSpPr>
        <p:sp>
          <p:nvSpPr>
            <p:cNvPr id="22" name="Text Placeholder 7">
              <a:extLst>
                <a:ext uri="{FF2B5EF4-FFF2-40B4-BE49-F238E27FC236}">
                  <a16:creationId xmlns:a16="http://schemas.microsoft.com/office/drawing/2014/main" id="{EB0FCF90-DBF3-B144-B588-5583C2AE1AFF}"/>
                </a:ext>
              </a:extLst>
            </p:cNvPr>
            <p:cNvSpPr txBox="1">
              <a:spLocks/>
            </p:cNvSpPr>
            <p:nvPr/>
          </p:nvSpPr>
          <p:spPr>
            <a:xfrm>
              <a:off x="-341629" y="2436459"/>
              <a:ext cx="4018589" cy="505023"/>
            </a:xfrm>
            <a:prstGeom prst="rect">
              <a:avLst/>
            </a:prstGeom>
          </p:spPr>
          <p:txBody>
            <a:bodyPr l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CA" sz="1300" dirty="0">
                  <a:latin typeface="Lato Light" panose="020F0502020204030203" pitchFamily="34" charset="0"/>
                  <a:ea typeface="Lato Light" panose="020F0502020204030203" pitchFamily="34" charset="0"/>
                  <a:cs typeface="Lato Light" panose="020F0502020204030203" pitchFamily="34" charset="0"/>
                </a:rPr>
                <a:t>des </a:t>
              </a:r>
              <a:r>
                <a:rPr lang="en-CA" sz="1300" b="1" dirty="0">
                  <a:latin typeface="Lato Heavy" panose="020F0502020204030203" pitchFamily="34" charset="0"/>
                </a:rPr>
                <a:t>travailleurs en TI </a:t>
              </a:r>
              <a:r>
                <a:rPr lang="en-CA" sz="1300" dirty="0">
                  <a:latin typeface="Lato Light" panose="020F0502020204030203" pitchFamily="34" charset="0"/>
                  <a:ea typeface="Lato Light" panose="020F0502020204030203" pitchFamily="34" charset="0"/>
                  <a:cs typeface="Lato Light" panose="020F0502020204030203" pitchFamily="34" charset="0"/>
                </a:rPr>
                <a:t>du Canada sont</a:t>
              </a:r>
              <a:br>
                <a:rPr lang="en-CA" sz="1300" dirty="0">
                  <a:latin typeface="Lato Light" panose="020F0502020204030203" pitchFamily="34" charset="0"/>
                  <a:ea typeface="Lato Light" panose="020F0502020204030203" pitchFamily="34" charset="0"/>
                  <a:cs typeface="Lato Light" panose="020F0502020204030203" pitchFamily="34" charset="0"/>
                </a:rPr>
              </a:br>
              <a:r>
                <a:rPr lang="en-CA" sz="1300" dirty="0">
                  <a:latin typeface="Lato Light" panose="020F0502020204030203" pitchFamily="34" charset="0"/>
                  <a:ea typeface="Lato Light" panose="020F0502020204030203" pitchFamily="34" charset="0"/>
                  <a:cs typeface="Lato Light" panose="020F0502020204030203" pitchFamily="34" charset="0"/>
                </a:rPr>
                <a:t>en Ontario</a:t>
              </a:r>
            </a:p>
            <a:p>
              <a:pPr>
                <a:defRPr/>
              </a:pPr>
              <a:endParaRPr dirty="0">
                <a:latin typeface="Lato Light" panose="020F0502020204030203" pitchFamily="34" charset="0"/>
                <a:ea typeface="Lato Light" panose="020F0502020204030203" pitchFamily="34" charset="0"/>
                <a:cs typeface="Lato Light" panose="020F0502020204030203" pitchFamily="34" charset="0"/>
              </a:endParaRPr>
            </a:p>
          </p:txBody>
        </p:sp>
        <p:sp>
          <p:nvSpPr>
            <p:cNvPr id="71694" name="Text Placeholder 12">
              <a:extLst>
                <a:ext uri="{FF2B5EF4-FFF2-40B4-BE49-F238E27FC236}">
                  <a16:creationId xmlns:a16="http://schemas.microsoft.com/office/drawing/2014/main" id="{A40BCEFD-FB79-8D46-A15E-D03DE70CA513}"/>
                </a:ext>
              </a:extLst>
            </p:cNvPr>
            <p:cNvSpPr txBox="1">
              <a:spLocks noChangeArrowheads="1"/>
            </p:cNvSpPr>
            <p:nvPr/>
          </p:nvSpPr>
          <p:spPr bwMode="auto">
            <a:xfrm>
              <a:off x="665835" y="2078454"/>
              <a:ext cx="2340654" cy="28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3600" b="1">
                  <a:solidFill>
                    <a:srgbClr val="BD0069"/>
                  </a:solidFill>
                  <a:latin typeface="Lato Heavy" panose="020F0502020204030203" pitchFamily="34" charset="0"/>
                  <a:ea typeface="Lato Heavy" panose="020F0502020204030203" pitchFamily="34" charset="0"/>
                  <a:cs typeface="Lato Heavy" panose="020F0502020204030203" pitchFamily="34" charset="0"/>
                </a:rPr>
                <a:t>48 %</a:t>
              </a:r>
              <a:endParaRPr lang="en-CA" altLang="en-US" sz="3600">
                <a:solidFill>
                  <a:srgbClr val="BD0069"/>
                </a:solidFill>
                <a:latin typeface="Lato Light" panose="020F0502020204030203" pitchFamily="34" charset="0"/>
                <a:ea typeface="Lato Light" panose="020F0502020204030203" pitchFamily="34" charset="0"/>
                <a:cs typeface="Lato Light" panose="020F0502020204030203" pitchFamily="34" charset="0"/>
              </a:endParaRPr>
            </a:p>
          </p:txBody>
        </p:sp>
      </p:grpSp>
      <p:grpSp>
        <p:nvGrpSpPr>
          <p:cNvPr id="71684" name="Group 23">
            <a:extLst>
              <a:ext uri="{FF2B5EF4-FFF2-40B4-BE49-F238E27FC236}">
                <a16:creationId xmlns:a16="http://schemas.microsoft.com/office/drawing/2014/main" id="{720B0AFD-86B0-294B-BBB8-E76F5492D892}"/>
              </a:ext>
            </a:extLst>
          </p:cNvPr>
          <p:cNvGrpSpPr>
            <a:grpSpLocks/>
          </p:cNvGrpSpPr>
          <p:nvPr/>
        </p:nvGrpSpPr>
        <p:grpSpPr bwMode="auto">
          <a:xfrm>
            <a:off x="9094741" y="3562966"/>
            <a:ext cx="2180712" cy="1227228"/>
            <a:chOff x="-559409" y="2078454"/>
            <a:chExt cx="4338584" cy="867581"/>
          </a:xfrm>
        </p:grpSpPr>
        <p:sp>
          <p:nvSpPr>
            <p:cNvPr id="25" name="Text Placeholder 7">
              <a:extLst>
                <a:ext uri="{FF2B5EF4-FFF2-40B4-BE49-F238E27FC236}">
                  <a16:creationId xmlns:a16="http://schemas.microsoft.com/office/drawing/2014/main" id="{37035E14-F2DC-F54F-8A4C-123994EC017F}"/>
                </a:ext>
              </a:extLst>
            </p:cNvPr>
            <p:cNvSpPr txBox="1">
              <a:spLocks/>
            </p:cNvSpPr>
            <p:nvPr/>
          </p:nvSpPr>
          <p:spPr>
            <a:xfrm>
              <a:off x="-559409" y="2441012"/>
              <a:ext cx="4338584" cy="505023"/>
            </a:xfrm>
            <a:prstGeom prst="rect">
              <a:avLst/>
            </a:prstGeom>
          </p:spPr>
          <p:txBody>
            <a:bodyPr l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CA" sz="1300" b="1" dirty="0">
                  <a:latin typeface="Lato Heavy" panose="020F0502020204030203" pitchFamily="34" charset="0"/>
                  <a:ea typeface="Lato Heavy" panose="020F0502020204030203" pitchFamily="34" charset="0"/>
                  <a:cs typeface="Lato Heavy" panose="020F0502020204030203" pitchFamily="34" charset="0"/>
                </a:rPr>
                <a:t>plus important pôle </a:t>
              </a:r>
              <a:br>
                <a:rPr lang="en-CA" sz="1300" b="1" dirty="0">
                  <a:latin typeface="Lato Heavy" panose="020F0502020204030203" pitchFamily="34" charset="0"/>
                  <a:ea typeface="Lato Heavy" panose="020F0502020204030203" pitchFamily="34" charset="0"/>
                  <a:cs typeface="Lato Heavy" panose="020F0502020204030203" pitchFamily="34" charset="0"/>
                </a:rPr>
              </a:br>
              <a:r>
                <a:rPr lang="en-CA" sz="1300" dirty="0">
                  <a:latin typeface="Lato Light" panose="020F0502020204030203" pitchFamily="34" charset="0"/>
                  <a:ea typeface="Lato Light" panose="020F0502020204030203" pitchFamily="34" charset="0"/>
                  <a:cs typeface="Lato Light" panose="020F0502020204030203" pitchFamily="34" charset="0"/>
                </a:rPr>
                <a:t>de TI en Amérique </a:t>
              </a:r>
              <a:br>
                <a:rPr lang="en-CA" sz="1300" dirty="0">
                  <a:latin typeface="Lato Light" panose="020F0502020204030203" pitchFamily="34" charset="0"/>
                  <a:ea typeface="Lato Light" panose="020F0502020204030203" pitchFamily="34" charset="0"/>
                  <a:cs typeface="Lato Light" panose="020F0502020204030203" pitchFamily="34" charset="0"/>
                </a:rPr>
              </a:br>
              <a:r>
                <a:rPr lang="en-CA" sz="1300" dirty="0">
                  <a:latin typeface="Lato Light" panose="020F0502020204030203" pitchFamily="34" charset="0"/>
                  <a:ea typeface="Lato Light" panose="020F0502020204030203" pitchFamily="34" charset="0"/>
                  <a:cs typeface="Lato Light" panose="020F0502020204030203" pitchFamily="34" charset="0"/>
                </a:rPr>
                <a:t>du Nord </a:t>
              </a:r>
            </a:p>
            <a:p>
              <a:pPr>
                <a:defRPr/>
              </a:pPr>
              <a:endParaRPr dirty="0">
                <a:latin typeface="Lato Light" panose="020F0502020204030203" pitchFamily="34" charset="0"/>
                <a:ea typeface="Lato Light" panose="020F0502020204030203" pitchFamily="34" charset="0"/>
                <a:cs typeface="Lato Light" panose="020F0502020204030203" pitchFamily="34" charset="0"/>
              </a:endParaRPr>
            </a:p>
          </p:txBody>
        </p:sp>
        <p:sp>
          <p:nvSpPr>
            <p:cNvPr id="71692" name="Text Placeholder 12">
              <a:extLst>
                <a:ext uri="{FF2B5EF4-FFF2-40B4-BE49-F238E27FC236}">
                  <a16:creationId xmlns:a16="http://schemas.microsoft.com/office/drawing/2014/main" id="{4A5F842B-08D1-8A40-B7BE-E96E8CFDB715}"/>
                </a:ext>
              </a:extLst>
            </p:cNvPr>
            <p:cNvSpPr txBox="1">
              <a:spLocks noChangeArrowheads="1"/>
            </p:cNvSpPr>
            <p:nvPr/>
          </p:nvSpPr>
          <p:spPr bwMode="auto">
            <a:xfrm>
              <a:off x="665835" y="2078454"/>
              <a:ext cx="2340654" cy="28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3600" b="1">
                  <a:solidFill>
                    <a:srgbClr val="BD0069"/>
                  </a:solidFill>
                  <a:latin typeface="Lato Heavy" panose="020F0502020204030203" pitchFamily="34" charset="0"/>
                  <a:ea typeface="Lato Heavy" panose="020F0502020204030203" pitchFamily="34" charset="0"/>
                  <a:cs typeface="Lato Heavy" panose="020F0502020204030203" pitchFamily="34" charset="0"/>
                </a:rPr>
                <a:t>2</a:t>
              </a:r>
              <a:r>
                <a:rPr lang="en-CA" altLang="en-US" sz="3600" b="1" baseline="30000">
                  <a:solidFill>
                    <a:srgbClr val="BD0069"/>
                  </a:solidFill>
                  <a:latin typeface="Lato Heavy" panose="020F0502020204030203" pitchFamily="34" charset="0"/>
                  <a:ea typeface="Lato Heavy" panose="020F0502020204030203" pitchFamily="34" charset="0"/>
                  <a:cs typeface="Lato Heavy" panose="020F0502020204030203" pitchFamily="34" charset="0"/>
                </a:rPr>
                <a:t>e</a:t>
              </a:r>
              <a:r>
                <a:rPr lang="en-CA" altLang="en-US" sz="3600" b="1">
                  <a:solidFill>
                    <a:srgbClr val="BD0069"/>
                  </a:solidFill>
                  <a:latin typeface="Lato Heavy" panose="020F0502020204030203" pitchFamily="34" charset="0"/>
                  <a:ea typeface="Lato Heavy" panose="020F0502020204030203" pitchFamily="34" charset="0"/>
                  <a:cs typeface="Lato Heavy" panose="020F0502020204030203" pitchFamily="34" charset="0"/>
                </a:rPr>
                <a:t> </a:t>
              </a:r>
            </a:p>
          </p:txBody>
        </p:sp>
      </p:grpSp>
      <p:sp>
        <p:nvSpPr>
          <p:cNvPr id="71685" name="Rectangle 26">
            <a:extLst>
              <a:ext uri="{FF2B5EF4-FFF2-40B4-BE49-F238E27FC236}">
                <a16:creationId xmlns:a16="http://schemas.microsoft.com/office/drawing/2014/main" id="{8A8A804A-E857-6345-986C-A96F420267C0}"/>
              </a:ext>
            </a:extLst>
          </p:cNvPr>
          <p:cNvSpPr>
            <a:spLocks noChangeArrowheads="1"/>
          </p:cNvSpPr>
          <p:nvPr/>
        </p:nvSpPr>
        <p:spPr bwMode="auto">
          <a:xfrm>
            <a:off x="8753583" y="1456690"/>
            <a:ext cx="296352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80000"/>
              </a:lnSpc>
            </a:pPr>
            <a:r>
              <a:rPr lang="en-US" altLang="en-US" sz="2400" b="1">
                <a:solidFill>
                  <a:srgbClr val="B01E59"/>
                </a:solidFill>
                <a:latin typeface="Lato" panose="020F0502020204030203" pitchFamily="34" charset="0"/>
              </a:rPr>
              <a:t>MAIN-D’ŒUVRE INÉGALÉE</a:t>
            </a:r>
          </a:p>
        </p:txBody>
      </p:sp>
      <p:sp>
        <p:nvSpPr>
          <p:cNvPr id="6" name="Title 1">
            <a:extLst>
              <a:ext uri="{FF2B5EF4-FFF2-40B4-BE49-F238E27FC236}">
                <a16:creationId xmlns:a16="http://schemas.microsoft.com/office/drawing/2014/main" id="{A92EF68E-E988-B64F-BBAB-DD9CE23E5C1B}"/>
              </a:ext>
            </a:extLst>
          </p:cNvPr>
          <p:cNvSpPr txBox="1">
            <a:spLocks/>
          </p:cNvSpPr>
          <p:nvPr/>
        </p:nvSpPr>
        <p:spPr bwMode="auto">
          <a:xfrm>
            <a:off x="639763" y="568325"/>
            <a:ext cx="3451225" cy="1663700"/>
          </a:xfrm>
          <a:prstGeom prst="rect">
            <a:avLst/>
          </a:prstGeom>
          <a:noFill/>
          <a:ln>
            <a:noFill/>
          </a:ln>
        </p:spPr>
        <p:txBody>
          <a:bodyPr lIns="0" tIns="0" r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nSpc>
                <a:spcPct val="90000"/>
              </a:lnSpc>
              <a:defRPr/>
            </a:pPr>
            <a:r>
              <a:rPr lang="en-US" sz="36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LES MEILLEURS </a:t>
            </a:r>
            <a:br>
              <a:rPr lang="en-US" sz="36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br>
            <a:r>
              <a:rPr lang="en-US" sz="2600" dirty="0">
                <a:solidFill>
                  <a:srgbClr val="0F2D52"/>
                </a:solidFill>
                <a:latin typeface="Lato" panose="020F0502020204030203" pitchFamily="34" charset="0"/>
                <a:ea typeface="Lato" panose="020F0502020204030203" pitchFamily="34" charset="0"/>
                <a:cs typeface="Lato" panose="020F0502020204030203" pitchFamily="34" charset="0"/>
              </a:rPr>
              <a:t>CHERCHEURS </a:t>
            </a:r>
          </a:p>
          <a:p>
            <a:pPr marL="6350">
              <a:lnSpc>
                <a:spcPct val="90000"/>
              </a:lnSpc>
              <a:defRPr/>
            </a:pPr>
            <a:r>
              <a:rPr lang="en-US" sz="2600" b="0" dirty="0">
                <a:solidFill>
                  <a:srgbClr val="B01E59"/>
                </a:solidFill>
                <a:latin typeface="Lato Medium" panose="020F0502020204030203" pitchFamily="34" charset="0"/>
              </a:rPr>
              <a:t>SONT À </a:t>
            </a:r>
            <a:r>
              <a:rPr lang="en-US" sz="26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PORTÉE </a:t>
            </a:r>
            <a:br>
              <a:rPr lang="en-US" sz="2600" dirty="0">
                <a:solidFill>
                  <a:srgbClr val="B01E59"/>
                </a:solidFill>
                <a:latin typeface="Lato Heavy" panose="020F0502020204030203" pitchFamily="34" charset="0"/>
                <a:ea typeface="Lato Heavy" panose="020F0502020204030203" pitchFamily="34" charset="0"/>
                <a:cs typeface="Lato Heavy" panose="020F0502020204030203" pitchFamily="34" charset="0"/>
              </a:rPr>
            </a:br>
            <a:r>
              <a:rPr lang="en-US" sz="26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DE MAIN</a:t>
            </a:r>
          </a:p>
          <a:p>
            <a:pPr marL="6350">
              <a:lnSpc>
                <a:spcPct val="80000"/>
              </a:lnSpc>
              <a:defRPr/>
            </a:pPr>
            <a:endParaRPr lang="en-US" sz="3200" b="0" dirty="0">
              <a:solidFill>
                <a:srgbClr val="B01E59"/>
              </a:solidFill>
              <a:latin typeface="Lato Medium" panose="020F0502020204030203" pitchFamily="34" charset="0"/>
            </a:endParaRPr>
          </a:p>
          <a:p>
            <a:pPr marL="144000">
              <a:lnSpc>
                <a:spcPts val="2480"/>
              </a:lnSpc>
              <a:defRPr/>
            </a:pPr>
            <a:endParaRPr lang="en-US" sz="24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sp>
        <p:nvSpPr>
          <p:cNvPr id="71687" name="TextBox 8">
            <a:extLst>
              <a:ext uri="{FF2B5EF4-FFF2-40B4-BE49-F238E27FC236}">
                <a16:creationId xmlns:a16="http://schemas.microsoft.com/office/drawing/2014/main" id="{65B99080-7B81-334D-AB54-6554EDAC11F5}"/>
              </a:ext>
            </a:extLst>
          </p:cNvPr>
          <p:cNvSpPr txBox="1">
            <a:spLocks noChangeArrowheads="1"/>
          </p:cNvSpPr>
          <p:nvPr/>
        </p:nvSpPr>
        <p:spPr bwMode="auto">
          <a:xfrm>
            <a:off x="639763" y="2286000"/>
            <a:ext cx="3053006" cy="400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950" b="1" dirty="0">
                <a:latin typeface="Lato" panose="020F0502020204030203" pitchFamily="34" charset="0"/>
              </a:rPr>
              <a:t>Une concurrence féroce stimule notre innovation et notre succès continus dans le secteur des TI. </a:t>
            </a:r>
            <a:r>
              <a:rPr lang="en-CA" altLang="en-US" sz="950" dirty="0">
                <a:latin typeface="Lato Light" panose="020F0502020204030203" pitchFamily="34" charset="0"/>
              </a:rPr>
              <a:t>La province est aussi un endroit où l’industrie, le milieu universitaire et </a:t>
            </a:r>
            <a:br>
              <a:rPr lang="en-CA" altLang="en-US" sz="950" dirty="0">
                <a:latin typeface="Lato Light" panose="020F0502020204030203" pitchFamily="34" charset="0"/>
              </a:rPr>
            </a:br>
            <a:r>
              <a:rPr lang="en-CA" altLang="en-US" sz="950" dirty="0">
                <a:latin typeface="Lato Light" panose="020F0502020204030203" pitchFamily="34" charset="0"/>
              </a:rPr>
              <a:t>les gouvernements collaborent pour faire la prochaine grande découverte.</a:t>
            </a:r>
          </a:p>
          <a:p>
            <a:pPr>
              <a:lnSpc>
                <a:spcPct val="110000"/>
              </a:lnSpc>
              <a:spcAft>
                <a:spcPts val="600"/>
              </a:spcAft>
            </a:pPr>
            <a:r>
              <a:rPr lang="en-CA" altLang="en-US" sz="950" b="1" dirty="0">
                <a:latin typeface="Lato" panose="020F0502020204030203" pitchFamily="34" charset="0"/>
              </a:rPr>
              <a:t>En tant qu’entreprise établie en Ontario, vous aurez accès à des scientifiques </a:t>
            </a:r>
            <a:r>
              <a:rPr lang="en-CA" altLang="en-US" sz="950" dirty="0">
                <a:latin typeface="Lato Light" panose="020F0502020204030203" pitchFamily="34" charset="0"/>
              </a:rPr>
              <a:t>et à des laboratoires </a:t>
            </a:r>
            <a:r>
              <a:rPr lang="en-CA" altLang="en-US" sz="950" b="1" dirty="0">
                <a:latin typeface="Lato" panose="020F0502020204030203" pitchFamily="34" charset="0"/>
              </a:rPr>
              <a:t>de pointe </a:t>
            </a:r>
            <a:r>
              <a:rPr lang="en-CA" altLang="en-US" sz="950" dirty="0">
                <a:latin typeface="Lato Light" panose="020F0502020204030203" pitchFamily="34" charset="0"/>
              </a:rPr>
              <a:t>dans les instituts de recherche de la province. Nos centres de recherche en TI possèdent une expertise dans un éventail complet de domaines, de la communication à la cryptographie en passant par la géoinformatique et les technologies sans fil.</a:t>
            </a:r>
          </a:p>
          <a:p>
            <a:pPr>
              <a:lnSpc>
                <a:spcPct val="110000"/>
              </a:lnSpc>
              <a:spcAft>
                <a:spcPts val="600"/>
              </a:spcAft>
            </a:pPr>
            <a:r>
              <a:rPr lang="en-CA" altLang="en-US" sz="950" b="1" dirty="0">
                <a:latin typeface="Lato" panose="020F0502020204030203" pitchFamily="34" charset="0"/>
              </a:rPr>
              <a:t>Peu importe sur quoi vous travaillez, nous pouvons vous promettre que vous innoverez </a:t>
            </a:r>
            <a:r>
              <a:rPr lang="en-CA" altLang="en-US" sz="950" dirty="0">
                <a:latin typeface="Lato Light" panose="020F0502020204030203" pitchFamily="34" charset="0"/>
              </a:rPr>
              <a:t>avec des chercheurs reconnus comme étant les plus grands esprits de leur domaine, au Canada et dans le monde entier. Les membres du corps professoral des universités de l’Ontario détiennent plus de 40 % des Chaires de recherche du Canada financées par les Instituts de recherche en santé du Canada et le Conseil de recherches en sciences naturelles et en génie du Canada. Les universités de l’Ontario reçoivent également près de 40 % du revenu total de recherche commanditée dans les 50 meilleures universités de recherche du Canada.</a:t>
            </a:r>
          </a:p>
        </p:txBody>
      </p:sp>
      <p:pic>
        <p:nvPicPr>
          <p:cNvPr id="71688" name="Picture 15" descr="Shape, icon, arrow&#10;&#10;Description automatically generated">
            <a:extLst>
              <a:ext uri="{FF2B5EF4-FFF2-40B4-BE49-F238E27FC236}">
                <a16:creationId xmlns:a16="http://schemas.microsoft.com/office/drawing/2014/main" id="{5EB67EA6-2B86-C844-8614-4A0BCC7B8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0725" y="1455738"/>
            <a:ext cx="5715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29" descr="Shape, icon, arrow&#10;&#10;Description automatically generated">
            <a:extLst>
              <a:ext uri="{FF2B5EF4-FFF2-40B4-BE49-F238E27FC236}">
                <a16:creationId xmlns:a16="http://schemas.microsoft.com/office/drawing/2014/main" id="{AD838409-F1F0-094A-AF5C-B87326A6E8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470" y="6410922"/>
            <a:ext cx="338138"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31" descr="A picture containing outdoor object, dark, night sky, crowd&#10;&#10;Description automatically generated">
            <a:extLst>
              <a:ext uri="{FF2B5EF4-FFF2-40B4-BE49-F238E27FC236}">
                <a16:creationId xmlns:a16="http://schemas.microsoft.com/office/drawing/2014/main" id="{82B11ED4-93B9-2246-A01D-429B5F26BF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6350" y="4344988"/>
            <a:ext cx="51165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ity with tall buildings&#10;&#10;Description automatically generated with low confidence">
            <a:extLst>
              <a:ext uri="{FF2B5EF4-FFF2-40B4-BE49-F238E27FC236}">
                <a16:creationId xmlns:a16="http://schemas.microsoft.com/office/drawing/2014/main" id="{F93C7B73-3443-014A-8745-83C19FA772BE}"/>
              </a:ext>
            </a:extLst>
          </p:cNvPr>
          <p:cNvPicPr>
            <a:picLocks noGrp="1" noChangeAspect="1"/>
          </p:cNvPicPr>
          <p:nvPr>
            <p:ph type="pic" sz="quarter" idx="11"/>
          </p:nvPr>
        </p:nvPicPr>
        <p:blipFill>
          <a:blip r:embed="rId2" cstate="hqprint"/>
          <a:srcRect/>
          <a:stretch>
            <a:fillRect/>
          </a:stretch>
        </p:blipFill>
        <p:spPr>
          <a:xfrm>
            <a:off x="470079" y="0"/>
            <a:ext cx="7153275" cy="6858000"/>
          </a:xfrm>
        </p:spPr>
      </p:pic>
      <p:grpSp>
        <p:nvGrpSpPr>
          <p:cNvPr id="73733" name="Group 10">
            <a:extLst>
              <a:ext uri="{FF2B5EF4-FFF2-40B4-BE49-F238E27FC236}">
                <a16:creationId xmlns:a16="http://schemas.microsoft.com/office/drawing/2014/main" id="{98DB3422-F7B5-E047-B7ED-D3830AA23D7C}"/>
              </a:ext>
            </a:extLst>
          </p:cNvPr>
          <p:cNvGrpSpPr>
            <a:grpSpLocks/>
          </p:cNvGrpSpPr>
          <p:nvPr/>
        </p:nvGrpSpPr>
        <p:grpSpPr bwMode="auto">
          <a:xfrm>
            <a:off x="8010435" y="731681"/>
            <a:ext cx="3694113" cy="5134356"/>
            <a:chOff x="7850188" y="988494"/>
            <a:chExt cx="3694112" cy="5135054"/>
          </a:xfrm>
        </p:grpSpPr>
        <p:sp>
          <p:nvSpPr>
            <p:cNvPr id="73737" name="Title 1">
              <a:extLst>
                <a:ext uri="{FF2B5EF4-FFF2-40B4-BE49-F238E27FC236}">
                  <a16:creationId xmlns:a16="http://schemas.microsoft.com/office/drawing/2014/main" id="{5123A4AD-27D9-4248-BB03-9608E0CB1DAF}"/>
                </a:ext>
              </a:extLst>
            </p:cNvPr>
            <p:cNvSpPr txBox="1">
              <a:spLocks/>
            </p:cNvSpPr>
            <p:nvPr/>
          </p:nvSpPr>
          <p:spPr bwMode="auto">
            <a:xfrm>
              <a:off x="7850188" y="988494"/>
              <a:ext cx="3694112" cy="107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346075">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346075">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346075">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346075">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346075"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0"/>
                </a:spcBef>
                <a:buClrTx/>
                <a:buFontTx/>
                <a:buNone/>
              </a:pPr>
              <a:r>
                <a:rPr lang="en-US" altLang="en-US" sz="4800" b="1">
                  <a:solidFill>
                    <a:srgbClr val="B01E59"/>
                  </a:solidFill>
                  <a:latin typeface="Lato Black" panose="020F0502020204030203" pitchFamily="34" charset="0"/>
                  <a:ea typeface="Lato Black" panose="020F0502020204030203" pitchFamily="34" charset="0"/>
                  <a:cs typeface="Lato Black" panose="020F0502020204030203" pitchFamily="34" charset="0"/>
                </a:rPr>
                <a:t>NOUS LE SOMMES.</a:t>
              </a:r>
            </a:p>
          </p:txBody>
        </p:sp>
        <p:sp>
          <p:nvSpPr>
            <p:cNvPr id="73738" name="TextBox 8">
              <a:extLst>
                <a:ext uri="{FF2B5EF4-FFF2-40B4-BE49-F238E27FC236}">
                  <a16:creationId xmlns:a16="http://schemas.microsoft.com/office/drawing/2014/main" id="{1053D40F-EBB5-F54D-B70B-68E0658F4941}"/>
                </a:ext>
              </a:extLst>
            </p:cNvPr>
            <p:cNvSpPr txBox="1">
              <a:spLocks noChangeArrowheads="1"/>
            </p:cNvSpPr>
            <p:nvPr/>
          </p:nvSpPr>
          <p:spPr bwMode="auto">
            <a:xfrm>
              <a:off x="7864661" y="2253673"/>
              <a:ext cx="3679639" cy="318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1000" b="1">
                  <a:latin typeface="Lato" panose="020F0502020204030203" pitchFamily="34" charset="0"/>
                </a:rPr>
                <a:t>Nous évoluons toujours. Nous innovons toujours</a:t>
              </a:r>
              <a:r>
                <a:rPr lang="en-CA" altLang="en-US" sz="1000">
                  <a:latin typeface="Lato Light" panose="020F0502020204030203" pitchFamily="34" charset="0"/>
                </a:rPr>
                <a:t>. </a:t>
              </a:r>
              <a:r>
                <a:rPr lang="en-CA" altLang="en-US" sz="1000" b="1">
                  <a:latin typeface="Lato" panose="020F0502020204030203" pitchFamily="34" charset="0"/>
                </a:rPr>
                <a:t>Et nous sommes prêts à vous aider à bâtir votre avenir. </a:t>
              </a:r>
              <a:r>
                <a:rPr lang="en-CA" altLang="en-US" sz="1000">
                  <a:latin typeface="Lato Light" panose="020F0502020204030203" pitchFamily="34" charset="0"/>
                </a:rPr>
                <a:t>Le secteur ontarien des TI est en constante évolution, dominant le marché avec de nouveaux produits et services tout en suivant les nouvelles tendances et technologies.</a:t>
              </a:r>
            </a:p>
            <a:p>
              <a:pPr>
                <a:lnSpc>
                  <a:spcPct val="110000"/>
                </a:lnSpc>
                <a:spcAft>
                  <a:spcPts val="600"/>
                </a:spcAft>
              </a:pPr>
              <a:r>
                <a:rPr lang="en-CA" altLang="en-US" sz="1000" b="1">
                  <a:latin typeface="Lato" panose="020F0502020204030203" pitchFamily="34" charset="0"/>
                </a:rPr>
                <a:t>En Ontario, nous ouvrons la voie à une nouvelle ère dans le domaine des technologies de l’information, </a:t>
              </a:r>
              <a:r>
                <a:rPr lang="en-CA" altLang="en-US" sz="1000">
                  <a:latin typeface="Lato Light" panose="020F0502020204030203" pitchFamily="34" charset="0"/>
                </a:rPr>
                <a:t>travaillant sur des applications d’IA qui révolutionneront, de manière omniprésente, pratiquement tous les aspects de la vie, du travail et de l’industrie. L’IA sera en mesure de diriger nos voitures à bord, d’automatiser davantage nos tâches de travail et de déterminer les procédés de fabrication les plus efficaces. </a:t>
              </a:r>
            </a:p>
            <a:p>
              <a:pPr>
                <a:lnSpc>
                  <a:spcPct val="110000"/>
                </a:lnSpc>
                <a:spcAft>
                  <a:spcPts val="600"/>
                </a:spcAft>
              </a:pPr>
              <a:r>
                <a:rPr lang="en-CA" altLang="en-US" sz="1000" b="1">
                  <a:latin typeface="Lato" panose="020F0502020204030203" pitchFamily="34" charset="0"/>
                </a:rPr>
                <a:t>Notre travail en matière de cybersécurité et de sécurité sera </a:t>
              </a:r>
              <a:br>
                <a:rPr lang="en-CA" altLang="en-US" sz="1000" b="1">
                  <a:latin typeface="Lato" panose="020F0502020204030203" pitchFamily="34" charset="0"/>
                </a:rPr>
              </a:br>
              <a:r>
                <a:rPr lang="en-CA" altLang="en-US" sz="1000" b="1">
                  <a:latin typeface="Lato" panose="020F0502020204030203" pitchFamily="34" charset="0"/>
                </a:rPr>
                <a:t>plus important que jamais, tout comme les solutions quantiques. </a:t>
              </a:r>
              <a:r>
                <a:rPr lang="en-CA" altLang="en-US" sz="1000">
                  <a:latin typeface="Lato Light" panose="020F0502020204030203" pitchFamily="34" charset="0"/>
                </a:rPr>
                <a:t>Ajoutez à cela la technologie 5G et toutes les applications potentielles pour la large bande de nouvelle génération, et votre entreprise fera partie d’un écosystème prêt à changer le monde </a:t>
              </a:r>
              <a:br>
                <a:rPr lang="en-CA" altLang="en-US" sz="1000">
                  <a:latin typeface="Lato Light" panose="020F0502020204030203" pitchFamily="34" charset="0"/>
                </a:rPr>
              </a:br>
              <a:r>
                <a:rPr lang="en-CA" altLang="en-US" sz="1000">
                  <a:latin typeface="Lato Light" panose="020F0502020204030203" pitchFamily="34" charset="0"/>
                </a:rPr>
                <a:t>de façon spectaculaire.</a:t>
              </a:r>
            </a:p>
          </p:txBody>
        </p:sp>
        <p:sp>
          <p:nvSpPr>
            <p:cNvPr id="73739" name="TextBox 9">
              <a:extLst>
                <a:ext uri="{FF2B5EF4-FFF2-40B4-BE49-F238E27FC236}">
                  <a16:creationId xmlns:a16="http://schemas.microsoft.com/office/drawing/2014/main" id="{F5A8B5BC-0E6A-934D-9ED0-423082155EA2}"/>
                </a:ext>
              </a:extLst>
            </p:cNvPr>
            <p:cNvSpPr txBox="1">
              <a:spLocks noChangeArrowheads="1"/>
            </p:cNvSpPr>
            <p:nvPr/>
          </p:nvSpPr>
          <p:spPr bwMode="auto">
            <a:xfrm>
              <a:off x="7858990" y="5729605"/>
              <a:ext cx="3685310" cy="39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CA" altLang="en-US" sz="1200" b="1">
                  <a:latin typeface="Lato" panose="020F0502020204030203" pitchFamily="34" charset="0"/>
                </a:rPr>
                <a:t>L’Ontario est prêt, </a:t>
              </a:r>
              <a:r>
                <a:rPr lang="en-CA" altLang="en-US" sz="1200">
                  <a:latin typeface="Lato Light" panose="020F0502020204030203" pitchFamily="34" charset="0"/>
                </a:rPr>
                <a:t>et nous avons hâte de vous accueillir au sein de la prochaine génération d’innovation.</a:t>
              </a:r>
            </a:p>
          </p:txBody>
        </p:sp>
      </p:grpSp>
      <p:grpSp>
        <p:nvGrpSpPr>
          <p:cNvPr id="19" name="Group 18">
            <a:extLst>
              <a:ext uri="{FF2B5EF4-FFF2-40B4-BE49-F238E27FC236}">
                <a16:creationId xmlns:a16="http://schemas.microsoft.com/office/drawing/2014/main" id="{7728CF1D-508B-CD4B-8B3C-EC650A972088}"/>
              </a:ext>
            </a:extLst>
          </p:cNvPr>
          <p:cNvGrpSpPr/>
          <p:nvPr/>
        </p:nvGrpSpPr>
        <p:grpSpPr>
          <a:xfrm>
            <a:off x="8519223" y="6136904"/>
            <a:ext cx="2695380" cy="271464"/>
            <a:chOff x="886103" y="5564188"/>
            <a:chExt cx="3713878" cy="374041"/>
          </a:xfrm>
        </p:grpSpPr>
        <p:pic>
          <p:nvPicPr>
            <p:cNvPr id="20" name="Picture 19" descr="Text&#10;&#10;Description automatically generated">
              <a:extLst>
                <a:ext uri="{FF2B5EF4-FFF2-40B4-BE49-F238E27FC236}">
                  <a16:creationId xmlns:a16="http://schemas.microsoft.com/office/drawing/2014/main" id="{E19C8117-17A1-BD40-A527-4056633F54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286" y="5585877"/>
              <a:ext cx="1768695" cy="331479"/>
            </a:xfrm>
            <a:prstGeom prst="rect">
              <a:avLst/>
            </a:prstGeom>
          </p:spPr>
        </p:pic>
        <p:pic>
          <p:nvPicPr>
            <p:cNvPr id="21" name="Picture 20" descr="A picture containing indoor, plant, flower&#10;&#10;Description automatically generated">
              <a:extLst>
                <a:ext uri="{FF2B5EF4-FFF2-40B4-BE49-F238E27FC236}">
                  <a16:creationId xmlns:a16="http://schemas.microsoft.com/office/drawing/2014/main" id="{9233E708-D3E0-3940-B729-53AC2BA602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6103" y="5564188"/>
              <a:ext cx="1308100" cy="374041"/>
            </a:xfrm>
            <a:prstGeom prst="rect">
              <a:avLst/>
            </a:prstGeom>
          </p:spPr>
        </p:pic>
      </p:grpSp>
      <p:sp>
        <p:nvSpPr>
          <p:cNvPr id="7" name="Title 1">
            <a:extLst>
              <a:ext uri="{FF2B5EF4-FFF2-40B4-BE49-F238E27FC236}">
                <a16:creationId xmlns:a16="http://schemas.microsoft.com/office/drawing/2014/main" id="{B46DB689-C7F4-8346-A30F-20305C212D1C}"/>
              </a:ext>
            </a:extLst>
          </p:cNvPr>
          <p:cNvSpPr txBox="1">
            <a:spLocks/>
          </p:cNvSpPr>
          <p:nvPr/>
        </p:nvSpPr>
        <p:spPr bwMode="auto">
          <a:xfrm>
            <a:off x="1018606" y="3578713"/>
            <a:ext cx="5227647" cy="1090691"/>
          </a:xfrm>
          <a:prstGeom prst="rect">
            <a:avLst/>
          </a:prstGeom>
          <a:noFill/>
          <a:ln>
            <a:noFill/>
          </a:ln>
          <a:effectLst>
            <a:glow rad="889000">
              <a:schemeClr val="accent1">
                <a:satMod val="175000"/>
                <a:alpha val="40000"/>
              </a:schemeClr>
            </a:glow>
            <a:outerShdw blurRad="355600" dir="5400000" algn="t" rotWithShape="0">
              <a:prstClr val="black">
                <a:alpha val="77000"/>
              </a:prstClr>
            </a:outerShdw>
          </a:effectLst>
        </p:spPr>
        <p:txBody>
          <a:bodyPr lIns="0" tIns="182880" rIns="0" bIns="0" anchor="ct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gn="ctr">
              <a:lnSpc>
                <a:spcPct val="100000"/>
              </a:lnSpc>
              <a:defRPr/>
            </a:pPr>
            <a:endParaRPr lang="en-US" sz="7200" spc="-15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2" name="Title 1">
            <a:extLst>
              <a:ext uri="{FF2B5EF4-FFF2-40B4-BE49-F238E27FC236}">
                <a16:creationId xmlns:a16="http://schemas.microsoft.com/office/drawing/2014/main" id="{26733C28-65AA-DC41-81CD-DF2F340365A0}"/>
              </a:ext>
            </a:extLst>
          </p:cNvPr>
          <p:cNvSpPr txBox="1">
            <a:spLocks/>
          </p:cNvSpPr>
          <p:nvPr/>
        </p:nvSpPr>
        <p:spPr bwMode="auto">
          <a:xfrm>
            <a:off x="1266422" y="5640861"/>
            <a:ext cx="5227647" cy="1101228"/>
          </a:xfrm>
          <a:prstGeom prst="rect">
            <a:avLst/>
          </a:prstGeom>
          <a:noFill/>
          <a:ln>
            <a:noFill/>
          </a:ln>
          <a:effectLst>
            <a:glow rad="889000">
              <a:schemeClr val="accent1">
                <a:satMod val="175000"/>
                <a:alpha val="40000"/>
              </a:schemeClr>
            </a:glow>
            <a:outerShdw blurRad="355600" dir="5400000" algn="t" rotWithShape="0">
              <a:prstClr val="black">
                <a:alpha val="77000"/>
              </a:prstClr>
            </a:outerShdw>
          </a:effectLst>
        </p:spPr>
        <p:txBody>
          <a:bodyPr lIns="0" tIns="182880" rIns="0" bIns="0" anchor="ct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gn="ctr">
              <a:lnSpc>
                <a:spcPct val="100000"/>
              </a:lnSpc>
              <a:defRPr/>
            </a:pPr>
            <a:endParaRPr lang="en-US" sz="7200" spc="-150" dirty="0">
              <a:latin typeface="Lato Black" panose="020F0502020204030203" pitchFamily="34" charset="0"/>
              <a:ea typeface="Lato Black" panose="020F0502020204030203" pitchFamily="34" charset="0"/>
              <a:cs typeface="Lato Black" panose="020F0502020204030203" pitchFamily="34" charset="0"/>
            </a:endParaRPr>
          </a:p>
        </p:txBody>
      </p:sp>
      <p:grpSp>
        <p:nvGrpSpPr>
          <p:cNvPr id="8" name="Group 7">
            <a:extLst>
              <a:ext uri="{FF2B5EF4-FFF2-40B4-BE49-F238E27FC236}">
                <a16:creationId xmlns:a16="http://schemas.microsoft.com/office/drawing/2014/main" id="{9E0B4AA0-91D4-874E-97B9-824C67757A1E}"/>
              </a:ext>
            </a:extLst>
          </p:cNvPr>
          <p:cNvGrpSpPr/>
          <p:nvPr/>
        </p:nvGrpSpPr>
        <p:grpSpPr>
          <a:xfrm>
            <a:off x="1188074" y="1712889"/>
            <a:ext cx="5283559" cy="3200402"/>
            <a:chOff x="1188074" y="1712889"/>
            <a:chExt cx="5283559" cy="3200402"/>
          </a:xfrm>
        </p:grpSpPr>
        <p:sp>
          <p:nvSpPr>
            <p:cNvPr id="14" name="Title 1">
              <a:extLst>
                <a:ext uri="{FF2B5EF4-FFF2-40B4-BE49-F238E27FC236}">
                  <a16:creationId xmlns:a16="http://schemas.microsoft.com/office/drawing/2014/main" id="{34AFDFFE-74CC-A44D-982A-74176AD788B1}"/>
                </a:ext>
              </a:extLst>
            </p:cNvPr>
            <p:cNvSpPr txBox="1">
              <a:spLocks/>
            </p:cNvSpPr>
            <p:nvPr/>
          </p:nvSpPr>
          <p:spPr bwMode="auto">
            <a:xfrm>
              <a:off x="1188074" y="2981460"/>
              <a:ext cx="5283559" cy="1931831"/>
            </a:xfrm>
            <a:prstGeom prst="rect">
              <a:avLst/>
            </a:prstGeom>
            <a:noFill/>
            <a:ln>
              <a:noFill/>
            </a:ln>
            <a:effectLst>
              <a:glow rad="889000">
                <a:schemeClr val="accent1">
                  <a:satMod val="175000"/>
                  <a:alpha val="40000"/>
                </a:schemeClr>
              </a:glow>
              <a:outerShdw blurRad="355600" dir="5400000" algn="t" rotWithShape="0">
                <a:prstClr val="black">
                  <a:alpha val="77000"/>
                </a:prstClr>
              </a:outerShdw>
            </a:effectLst>
          </p:spPr>
          <p:txBody>
            <a:bodyPr lIns="0" tIns="182880" rIns="0" bIns="0" anchor="ct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gn="ctr">
                <a:lnSpc>
                  <a:spcPct val="60000"/>
                </a:lnSpc>
                <a:defRPr/>
              </a:pPr>
              <a:r>
                <a:rPr lang="en-US" sz="7200" spc="-150" dirty="0">
                  <a:latin typeface="Lato Black" panose="020F0502020204030203" pitchFamily="34" charset="0"/>
                  <a:ea typeface="Lato Black" panose="020F0502020204030203" pitchFamily="34" charset="0"/>
                  <a:cs typeface="Lato Black" panose="020F0502020204030203" pitchFamily="34" charset="0"/>
                </a:rPr>
                <a:t>PRÊT POUR</a:t>
              </a:r>
            </a:p>
            <a:p>
              <a:pPr marL="6350" algn="ctr">
                <a:lnSpc>
                  <a:spcPct val="60000"/>
                </a:lnSpc>
                <a:defRPr/>
              </a:pPr>
              <a:r>
                <a:rPr lang="en-US" sz="7200" spc="-150" dirty="0">
                  <a:latin typeface="Lato Black" panose="020F0502020204030203" pitchFamily="34" charset="0"/>
                  <a:ea typeface="Lato Black" panose="020F0502020204030203" pitchFamily="34" charset="0"/>
                  <a:cs typeface="Lato Black" panose="020F0502020204030203" pitchFamily="34" charset="0"/>
                </a:rPr>
                <a:t>VOTRE</a:t>
              </a:r>
            </a:p>
            <a:p>
              <a:pPr marL="6350" algn="ctr">
                <a:lnSpc>
                  <a:spcPct val="60000"/>
                </a:lnSpc>
                <a:defRPr/>
              </a:pPr>
              <a:r>
                <a:rPr lang="en-US" sz="7200" spc="-150" dirty="0">
                  <a:latin typeface="Lato Black" panose="020F0502020204030203" pitchFamily="34" charset="0"/>
                  <a:ea typeface="Lato Black" panose="020F0502020204030203" pitchFamily="34" charset="0"/>
                  <a:cs typeface="Lato Black" panose="020F0502020204030203" pitchFamily="34" charset="0"/>
                </a:rPr>
                <a:t>AVENIR?</a:t>
              </a:r>
            </a:p>
          </p:txBody>
        </p:sp>
        <p:sp>
          <p:nvSpPr>
            <p:cNvPr id="13" name="Title 1">
              <a:extLst>
                <a:ext uri="{FF2B5EF4-FFF2-40B4-BE49-F238E27FC236}">
                  <a16:creationId xmlns:a16="http://schemas.microsoft.com/office/drawing/2014/main" id="{060A9E6A-6536-ED4F-AD79-1BDCF9DA75D5}"/>
                </a:ext>
              </a:extLst>
            </p:cNvPr>
            <p:cNvSpPr txBox="1">
              <a:spLocks/>
            </p:cNvSpPr>
            <p:nvPr/>
          </p:nvSpPr>
          <p:spPr bwMode="auto">
            <a:xfrm>
              <a:off x="1198808" y="1712889"/>
              <a:ext cx="5227647" cy="1069497"/>
            </a:xfrm>
            <a:prstGeom prst="rect">
              <a:avLst/>
            </a:prstGeom>
            <a:noFill/>
            <a:ln>
              <a:noFill/>
            </a:ln>
            <a:effectLst>
              <a:glow rad="889000">
                <a:schemeClr val="accent1">
                  <a:satMod val="175000"/>
                  <a:alpha val="40000"/>
                </a:schemeClr>
              </a:glow>
              <a:outerShdw blurRad="355600" dir="5400000" algn="t" rotWithShape="0">
                <a:prstClr val="black">
                  <a:alpha val="77000"/>
                </a:prstClr>
              </a:outerShdw>
            </a:effectLst>
          </p:spPr>
          <p:txBody>
            <a:bodyPr lIns="0" tIns="182880" rIns="0" bIns="0" anchor="ct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gn="ctr">
                <a:lnSpc>
                  <a:spcPct val="100000"/>
                </a:lnSpc>
                <a:defRPr/>
              </a:pPr>
              <a:r>
                <a:rPr lang="en-US" sz="7200" spc="-150" dirty="0">
                  <a:latin typeface="Lato Black" panose="020F0502020204030203" pitchFamily="34" charset="0"/>
                  <a:ea typeface="Lato Black" panose="020F0502020204030203" pitchFamily="34" charset="0"/>
                  <a:cs typeface="Lato Black" panose="020F0502020204030203" pitchFamily="34" charset="0"/>
                </a:rPr>
                <a:t>ÊTES-VOUS</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A11F57-DC12-C549-92E1-C03DFE024397}"/>
              </a:ext>
            </a:extLst>
          </p:cNvPr>
          <p:cNvGrpSpPr/>
          <p:nvPr/>
        </p:nvGrpSpPr>
        <p:grpSpPr>
          <a:xfrm>
            <a:off x="650082" y="6011324"/>
            <a:ext cx="3882531" cy="405349"/>
            <a:chOff x="650082" y="6011324"/>
            <a:chExt cx="3882531" cy="405349"/>
          </a:xfrm>
        </p:grpSpPr>
        <p:pic>
          <p:nvPicPr>
            <p:cNvPr id="9" name="Picture 8" descr="Text&#10;&#10;Description automatically generated">
              <a:extLst>
                <a:ext uri="{FF2B5EF4-FFF2-40B4-BE49-F238E27FC236}">
                  <a16:creationId xmlns:a16="http://schemas.microsoft.com/office/drawing/2014/main" id="{036F8DFE-9175-6344-94E2-F00BE2742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82" y="6011324"/>
              <a:ext cx="1338594" cy="405349"/>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61198E0A-127D-0E4E-87AA-0BBA674E9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450" y="6030914"/>
              <a:ext cx="1821163" cy="341312"/>
            </a:xfrm>
            <a:prstGeom prst="rect">
              <a:avLst/>
            </a:prstGeom>
          </p:spPr>
        </p:pic>
      </p:grpSp>
      <p:grpSp>
        <p:nvGrpSpPr>
          <p:cNvPr id="2" name="Group 1">
            <a:extLst>
              <a:ext uri="{FF2B5EF4-FFF2-40B4-BE49-F238E27FC236}">
                <a16:creationId xmlns:a16="http://schemas.microsoft.com/office/drawing/2014/main" id="{816F968C-4ACF-F242-9D64-E79936463DFC}"/>
              </a:ext>
            </a:extLst>
          </p:cNvPr>
          <p:cNvGrpSpPr/>
          <p:nvPr/>
        </p:nvGrpSpPr>
        <p:grpSpPr>
          <a:xfrm>
            <a:off x="569157" y="2993608"/>
            <a:ext cx="5709613" cy="2607092"/>
            <a:chOff x="569157" y="2993608"/>
            <a:chExt cx="5709613" cy="2607092"/>
          </a:xfrm>
        </p:grpSpPr>
        <p:sp>
          <p:nvSpPr>
            <p:cNvPr id="13" name="TextBox 12">
              <a:extLst>
                <a:ext uri="{FF2B5EF4-FFF2-40B4-BE49-F238E27FC236}">
                  <a16:creationId xmlns:a16="http://schemas.microsoft.com/office/drawing/2014/main" id="{D94108C6-2A3A-9E46-A6DE-BC22678BD083}"/>
                </a:ext>
              </a:extLst>
            </p:cNvPr>
            <p:cNvSpPr txBox="1"/>
            <p:nvPr/>
          </p:nvSpPr>
          <p:spPr bwMode="auto">
            <a:xfrm>
              <a:off x="569157" y="2993608"/>
              <a:ext cx="5709613" cy="260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CA" sz="24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POUR EN SAVOIR PLUS</a:t>
              </a:r>
            </a:p>
            <a:p>
              <a:r>
                <a:rPr lang="en-CA" sz="1600" b="1" kern="1200" dirty="0" err="1">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InvestOntario.ca</a:t>
              </a:r>
              <a:endParaRPr lang="en-CA" sz="1600" b="1"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endParaRPr>
            </a:p>
            <a:p>
              <a:pPr>
                <a:spcBef>
                  <a:spcPts val="1200"/>
                </a:spcBef>
              </a:pPr>
              <a:r>
                <a:rPr lang="en-CA" sz="16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UN SEUL NUMÉRO. TOUTES LES RÉPONSES. </a:t>
              </a:r>
            </a:p>
            <a:p>
              <a:pPr marL="0" marR="0" lvl="0" indent="0" algn="l" defTabSz="914400" rtl="0" eaLnBrk="0" fontAlgn="base" latinLnBrk="0" hangingPunct="0">
                <a:lnSpc>
                  <a:spcPct val="100000"/>
                </a:lnSpc>
                <a:spcBef>
                  <a:spcPct val="0"/>
                </a:spcBef>
                <a:spcAft>
                  <a:spcPct val="0"/>
                </a:spcAft>
                <a:buClrTx/>
                <a:buSzTx/>
                <a:buFontTx/>
                <a:buNone/>
                <a:tabLst/>
                <a:defRPr/>
              </a:pPr>
              <a:r>
                <a:rPr lang="en-CA" sz="1600" b="1"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+1  416 313-3469</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CA" sz="1600" b="1"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endParaRPr>
            </a:p>
            <a:p>
              <a:r>
                <a:rPr lang="en-CA" sz="1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SUIVEZ-NOUS</a:t>
              </a:r>
            </a:p>
            <a:p>
              <a:pPr>
                <a:lnSpc>
                  <a:spcPts val="2660"/>
                </a:lnSpc>
                <a:tabLst>
                  <a:tab pos="304800" algn="l"/>
                </a:tabLst>
              </a:pPr>
              <a:r>
                <a:rPr lang="en-CA" sz="1600"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	</a:t>
              </a:r>
              <a:r>
                <a:rPr lang="en-CA" sz="1400" dirty="0" err="1">
                  <a:solidFill>
                    <a:schemeClr val="bg1"/>
                  </a:solidFill>
                  <a:latin typeface="Lato Medium" panose="020F0502020204030203" pitchFamily="34" charset="0"/>
                  <a:ea typeface="Lato Medium" panose="020F0502020204030203" pitchFamily="34" charset="0"/>
                  <a:cs typeface="Lato Medium" panose="020F0502020204030203" pitchFamily="34" charset="0"/>
                </a:rPr>
                <a:t>entreprise</a:t>
              </a:r>
              <a:r>
                <a:rPr lang="en-CA" sz="1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a:t>
              </a:r>
              <a:r>
                <a:rPr lang="en-CA" sz="1400" dirty="0" err="1">
                  <a:solidFill>
                    <a:schemeClr val="bg1"/>
                  </a:solidFill>
                  <a:latin typeface="Lato Medium" panose="020F0502020204030203" pitchFamily="34" charset="0"/>
                  <a:ea typeface="Lato Medium" panose="020F0502020204030203" pitchFamily="34" charset="0"/>
                  <a:cs typeface="Lato Medium" panose="020F0502020204030203" pitchFamily="34" charset="0"/>
                </a:rPr>
                <a:t>investontario</a:t>
              </a:r>
              <a:endParaRPr lang="en-CA" sz="14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pPr>
                <a:lnSpc>
                  <a:spcPts val="2660"/>
                </a:lnSpc>
                <a:tabLst>
                  <a:tab pos="304800" algn="l"/>
                </a:tabLst>
              </a:pPr>
              <a:r>
                <a:rPr lang="en-CA" sz="1400"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 	@investontario</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CA" b="1"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endParaRPr>
            </a:p>
            <a:p>
              <a:endParaRPr lang="en-CA"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endParaRPr>
            </a:p>
            <a:p>
              <a:pPr algn="l"/>
              <a:endParaRPr lang="en-US" dirty="0"/>
            </a:p>
          </p:txBody>
        </p:sp>
        <p:pic>
          <p:nvPicPr>
            <p:cNvPr id="14" name="Picture 13" descr="Logo, icon&#10;&#10;Description automatically generated">
              <a:extLst>
                <a:ext uri="{FF2B5EF4-FFF2-40B4-BE49-F238E27FC236}">
                  <a16:creationId xmlns:a16="http://schemas.microsoft.com/office/drawing/2014/main" id="{6F65B01B-2E83-3E40-B1BD-D0ED8A0CD1B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0725" y="4775163"/>
              <a:ext cx="240937" cy="221105"/>
            </a:xfrm>
            <a:prstGeom prst="rect">
              <a:avLst/>
            </a:prstGeom>
          </p:spPr>
        </p:pic>
        <p:pic>
          <p:nvPicPr>
            <p:cNvPr id="15" name="Picture 14" descr="A picture containing ax, clipart&#10;&#10;Description automatically generated">
              <a:extLst>
                <a:ext uri="{FF2B5EF4-FFF2-40B4-BE49-F238E27FC236}">
                  <a16:creationId xmlns:a16="http://schemas.microsoft.com/office/drawing/2014/main" id="{ED2FF267-0012-F24D-A943-85767B4B869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7002" y="5123559"/>
              <a:ext cx="244660" cy="197214"/>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1CED-8A49-664C-A397-B74EE74955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A491DB-13D5-8248-983C-4B9CF6D2F27A}"/>
              </a:ext>
            </a:extLst>
          </p:cNvPr>
          <p:cNvSpPr>
            <a:spLocks noGrp="1"/>
          </p:cNvSpPr>
          <p:nvPr>
            <p:ph sz="quarter" idx="10"/>
          </p:nvPr>
        </p:nvSpPr>
        <p:spPr/>
        <p:txBody>
          <a:bodyPr/>
          <a:lstStyle/>
          <a:p>
            <a:endParaRPr lang="en-US"/>
          </a:p>
        </p:txBody>
      </p:sp>
      <p:sp>
        <p:nvSpPr>
          <p:cNvPr id="4" name="Footer Placeholder 3">
            <a:extLst>
              <a:ext uri="{FF2B5EF4-FFF2-40B4-BE49-F238E27FC236}">
                <a16:creationId xmlns:a16="http://schemas.microsoft.com/office/drawing/2014/main" id="{61D551D1-5EB4-F24E-84E8-7018E1358067}"/>
              </a:ext>
            </a:extLst>
          </p:cNvPr>
          <p:cNvSpPr>
            <a:spLocks noGrp="1"/>
          </p:cNvSpPr>
          <p:nvPr>
            <p:ph type="ftr" sz="quarter" idx="11"/>
          </p:nvPr>
        </p:nvSpPr>
        <p:spPr/>
        <p:txBody>
          <a:bodyPr/>
          <a:lstStyle/>
          <a:p>
            <a:fld id="{0DBAD59A-2AF2-4944-9114-771EC3482AA0}" type="slidenum">
              <a:rPr lang="en-US" smtClean="0"/>
              <a:pPr/>
              <a:t>29</a:t>
            </a:fld>
            <a:endParaRPr lang="en-US" dirty="0">
              <a:solidFill>
                <a:schemeClr val="bg1"/>
              </a:solidFill>
            </a:endParaRPr>
          </a:p>
        </p:txBody>
      </p:sp>
      <p:sp>
        <p:nvSpPr>
          <p:cNvPr id="5" name="TextBox 4">
            <a:extLst>
              <a:ext uri="{FF2B5EF4-FFF2-40B4-BE49-F238E27FC236}">
                <a16:creationId xmlns:a16="http://schemas.microsoft.com/office/drawing/2014/main" id="{0FEB6DA5-57CF-474D-A67F-831F51A07796}"/>
              </a:ext>
            </a:extLst>
          </p:cNvPr>
          <p:cNvSpPr txBox="1"/>
          <p:nvPr/>
        </p:nvSpPr>
        <p:spPr>
          <a:xfrm>
            <a:off x="1943100" y="6335486"/>
            <a:ext cx="0" cy="0"/>
          </a:xfrm>
          <a:prstGeom prst="rect">
            <a:avLst/>
          </a:prstGeom>
        </p:spPr>
        <p:txBody>
          <a:bodyPr vert="horz" wrap="none" lIns="0" tIns="0" rIns="91440" bIns="45720" rtlCol="0">
            <a:normAutofit fontScale="25000" lnSpcReduction="20000"/>
          </a:bodyPr>
          <a:lstStyle/>
          <a:p>
            <a:pPr algn="l"/>
            <a:endParaRPr lang="en-US" dirty="0"/>
          </a:p>
        </p:txBody>
      </p:sp>
    </p:spTree>
    <p:extLst>
      <p:ext uri="{BB962C8B-B14F-4D97-AF65-F5344CB8AC3E}">
        <p14:creationId xmlns:p14="http://schemas.microsoft.com/office/powerpoint/2010/main" val="1253267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FB5F682-6912-A84A-B0DE-28D3F16C0C66}"/>
              </a:ext>
            </a:extLst>
          </p:cNvPr>
          <p:cNvSpPr txBox="1">
            <a:spLocks/>
          </p:cNvSpPr>
          <p:nvPr/>
        </p:nvSpPr>
        <p:spPr bwMode="auto">
          <a:xfrm>
            <a:off x="2723223" y="5287957"/>
            <a:ext cx="3173413" cy="384562"/>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CA" dirty="0">
                <a:latin typeface="Lato Light" panose="020F0502020204030203" pitchFamily="34" charset="0"/>
                <a:ea typeface="Lato Light" panose="020F0502020204030203" pitchFamily="34" charset="0"/>
                <a:cs typeface="Lato Light" panose="020F0502020204030203" pitchFamily="34" charset="0"/>
              </a:rPr>
              <a:t>par </a:t>
            </a:r>
            <a:r>
              <a:rPr lang="en-CA" dirty="0" err="1">
                <a:latin typeface="Lato Light" panose="020F0502020204030203" pitchFamily="34" charset="0"/>
                <a:ea typeface="Lato Light" panose="020F0502020204030203" pitchFamily="34" charset="0"/>
                <a:cs typeface="Lato Light" panose="020F0502020204030203" pitchFamily="34" charset="0"/>
              </a:rPr>
              <a:t>année</a:t>
            </a:r>
            <a:r>
              <a:rPr lang="en-CA" dirty="0">
                <a:latin typeface="Lato Light" panose="020F0502020204030203" pitchFamily="34" charset="0"/>
                <a:ea typeface="Lato Light" panose="020F0502020204030203" pitchFamily="34" charset="0"/>
                <a:cs typeface="Lato Light" panose="020F0502020204030203" pitchFamily="34" charset="0"/>
              </a:rPr>
              <a:t> dans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b="1">
                <a:latin typeface="Lato" panose="020F0502020204030203" pitchFamily="34" charset="0"/>
                <a:ea typeface="Lato" panose="020F0502020204030203" pitchFamily="34" charset="0"/>
                <a:cs typeface="Lato" panose="020F0502020204030203" pitchFamily="34" charset="0"/>
              </a:rPr>
              <a:t>le secteur des TI</a:t>
            </a:r>
          </a:p>
        </p:txBody>
      </p:sp>
      <p:sp>
        <p:nvSpPr>
          <p:cNvPr id="33814" name="Text Placeholder 12">
            <a:extLst>
              <a:ext uri="{FF2B5EF4-FFF2-40B4-BE49-F238E27FC236}">
                <a16:creationId xmlns:a16="http://schemas.microsoft.com/office/drawing/2014/main" id="{1A4DA787-5170-3B48-AC2C-87AC52AE7E5C}"/>
              </a:ext>
            </a:extLst>
          </p:cNvPr>
          <p:cNvSpPr txBox="1">
            <a:spLocks noChangeArrowheads="1"/>
          </p:cNvSpPr>
          <p:nvPr/>
        </p:nvSpPr>
        <p:spPr bwMode="auto">
          <a:xfrm>
            <a:off x="3022215" y="4262696"/>
            <a:ext cx="2585566" cy="1116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70000"/>
              </a:lnSpc>
              <a:spcBef>
                <a:spcPts val="1000"/>
              </a:spcBef>
              <a:buClr>
                <a:schemeClr val="tx1"/>
              </a:buClr>
              <a:buNone/>
            </a:pPr>
            <a:r>
              <a:rPr lang="en-CA" altLang="en-US" sz="4000" b="1">
                <a:solidFill>
                  <a:srgbClr val="B01E59"/>
                </a:solidFill>
                <a:latin typeface="Lato Heavy" panose="020F0502020204030203" pitchFamily="34" charset="0"/>
                <a:ea typeface="Lato Heavy" panose="020F0502020204030203" pitchFamily="34" charset="0"/>
                <a:cs typeface="Lato Heavy" panose="020F0502020204030203" pitchFamily="34" charset="0"/>
              </a:rPr>
              <a:t>65</a:t>
            </a:r>
            <a:br>
              <a:rPr lang="en-CA" altLang="en-US" sz="4000" b="1">
                <a:solidFill>
                  <a:srgbClr val="B01E59"/>
                </a:solidFill>
                <a:latin typeface="Lato Heavy" panose="020F0502020204030203" pitchFamily="34" charset="0"/>
                <a:ea typeface="Lato Heavy" panose="020F0502020204030203" pitchFamily="34" charset="0"/>
                <a:cs typeface="Lato Heavy" panose="020F0502020204030203" pitchFamily="34" charset="0"/>
              </a:rPr>
            </a:br>
            <a:r>
              <a:rPr lang="en-CA" b="1">
                <a:solidFill>
                  <a:srgbClr val="B01657"/>
                </a:solidFill>
              </a:rPr>
              <a:t>milliards de dollars </a:t>
            </a:r>
            <a:endParaRPr lang="en-CA">
              <a:solidFill>
                <a:srgbClr val="B01657"/>
              </a:solidFill>
            </a:endParaRPr>
          </a:p>
          <a:p>
            <a:pPr algn="ctr" eaLnBrk="1" hangingPunct="1">
              <a:lnSpc>
                <a:spcPct val="90000"/>
              </a:lnSpc>
              <a:spcBef>
                <a:spcPts val="1000"/>
              </a:spcBef>
              <a:buClr>
                <a:schemeClr val="tx1"/>
              </a:buClr>
              <a:buFontTx/>
              <a:buNone/>
            </a:pPr>
            <a:endParaRPr lang="en-CA" altLang="en-US" sz="4000" b="1">
              <a:solidFill>
                <a:srgbClr val="B01E59"/>
              </a:solidFill>
              <a:latin typeface="Lato Heavy" panose="020F0502020204030203" pitchFamily="34" charset="0"/>
              <a:ea typeface="Lato Heavy" panose="020F0502020204030203" pitchFamily="34" charset="0"/>
              <a:cs typeface="Lato Heavy" panose="020F0502020204030203" pitchFamily="34" charset="0"/>
            </a:endParaRPr>
          </a:p>
          <a:p>
            <a:pPr algn="ctr" eaLnBrk="1" hangingPunct="1">
              <a:lnSpc>
                <a:spcPct val="90000"/>
              </a:lnSpc>
              <a:spcBef>
                <a:spcPts val="1000"/>
              </a:spcBef>
              <a:buClr>
                <a:schemeClr val="tx1"/>
              </a:buClr>
              <a:buFontTx/>
              <a:buNone/>
            </a:pPr>
            <a:endParaRPr lang="en-CA" altLang="en-US" sz="4200" b="1">
              <a:solidFill>
                <a:srgbClr val="002E6E"/>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22" name="Title 1">
            <a:extLst>
              <a:ext uri="{FF2B5EF4-FFF2-40B4-BE49-F238E27FC236}">
                <a16:creationId xmlns:a16="http://schemas.microsoft.com/office/drawing/2014/main" id="{E0D82A43-F9EE-3640-8292-5D0E2D387EDC}"/>
              </a:ext>
            </a:extLst>
          </p:cNvPr>
          <p:cNvSpPr txBox="1">
            <a:spLocks/>
          </p:cNvSpPr>
          <p:nvPr/>
        </p:nvSpPr>
        <p:spPr bwMode="auto">
          <a:xfrm>
            <a:off x="2802449" y="969351"/>
            <a:ext cx="6552565" cy="938213"/>
          </a:xfrm>
          <a:prstGeom prst="rect">
            <a:avLst/>
          </a:prstGeom>
          <a:noFill/>
          <a:ln>
            <a:noFill/>
          </a:ln>
        </p:spPr>
        <p:txBody>
          <a:bodyPr lIns="0" rIns="9000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defRPr/>
            </a:pPr>
            <a:r>
              <a:rPr lang="en-CA" altLang="en-US" sz="2800" dirty="0">
                <a:solidFill>
                  <a:srgbClr val="B01E59"/>
                </a:solidFill>
                <a:latin typeface="Lato Heavy" panose="020F0502020204030203" pitchFamily="34" charset="0"/>
              </a:rPr>
              <a:t>L’INDUSTRIE DE LA TI DE L’ONTARIO</a:t>
            </a:r>
          </a:p>
          <a:p>
            <a:pPr marL="144000" algn="ctr">
              <a:lnSpc>
                <a:spcPct val="100000"/>
              </a:lnSpc>
              <a:defRPr/>
            </a:pPr>
            <a:r>
              <a:rPr lang="en-CA" sz="2000" spc="300" dirty="0">
                <a:solidFill>
                  <a:schemeClr val="tx1"/>
                </a:solidFill>
                <a:latin typeface="Lato Heavy" panose="020F0502020204030203" pitchFamily="34" charset="0"/>
                <a:ea typeface="Lato Heavy" panose="020F0502020204030203" pitchFamily="34" charset="0"/>
                <a:cs typeface="Lato Heavy" panose="020F0502020204030203" pitchFamily="34" charset="0"/>
              </a:rPr>
              <a:t>EN CHIFFRES
</a:t>
            </a:r>
          </a:p>
        </p:txBody>
      </p:sp>
      <p:sp>
        <p:nvSpPr>
          <p:cNvPr id="13" name="Text Placeholder 7">
            <a:extLst>
              <a:ext uri="{FF2B5EF4-FFF2-40B4-BE49-F238E27FC236}">
                <a16:creationId xmlns:a16="http://schemas.microsoft.com/office/drawing/2014/main" id="{FDC06331-3AEF-7A4A-80A9-397852F895EA}"/>
              </a:ext>
            </a:extLst>
          </p:cNvPr>
          <p:cNvSpPr txBox="1">
            <a:spLocks/>
          </p:cNvSpPr>
          <p:nvPr/>
        </p:nvSpPr>
        <p:spPr bwMode="auto">
          <a:xfrm>
            <a:off x="6461147" y="5226681"/>
            <a:ext cx="2529477" cy="557212"/>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a:latin typeface="Lato" panose="020F0502020204030203" pitchFamily="34" charset="0"/>
                <a:ea typeface="Lato" panose="020F0502020204030203" pitchFamily="34" charset="0"/>
                <a:cs typeface="Lato" panose="020F0502020204030203" pitchFamily="34" charset="0"/>
              </a:rPr>
              <a:t>en exportations </a:t>
            </a:r>
            <a:r>
              <a:rPr lang="en-US" dirty="0">
                <a:latin typeface="Lato Light" panose="020F0502020204030203" pitchFamily="34" charset="0"/>
                <a:ea typeface="Lato Light" panose="020F0502020204030203" pitchFamily="34" charset="0"/>
                <a:cs typeface="Lato Light" panose="020F0502020204030203" pitchFamily="34" charset="0"/>
              </a:rPr>
              <a:t>liées aux TI en 2019 </a:t>
            </a:r>
          </a:p>
        </p:txBody>
      </p:sp>
      <p:grpSp>
        <p:nvGrpSpPr>
          <p:cNvPr id="33796" name="Group 19">
            <a:extLst>
              <a:ext uri="{FF2B5EF4-FFF2-40B4-BE49-F238E27FC236}">
                <a16:creationId xmlns:a16="http://schemas.microsoft.com/office/drawing/2014/main" id="{B8F1A39B-749D-3540-A4C5-B4175A4A82AF}"/>
              </a:ext>
            </a:extLst>
          </p:cNvPr>
          <p:cNvGrpSpPr>
            <a:grpSpLocks/>
          </p:cNvGrpSpPr>
          <p:nvPr/>
        </p:nvGrpSpPr>
        <p:grpSpPr bwMode="auto">
          <a:xfrm>
            <a:off x="1131888" y="2189163"/>
            <a:ext cx="9883775" cy="1304925"/>
            <a:chOff x="1132079" y="2130698"/>
            <a:chExt cx="9883618" cy="1305530"/>
          </a:xfrm>
        </p:grpSpPr>
        <p:grpSp>
          <p:nvGrpSpPr>
            <p:cNvPr id="33800" name="Group 24">
              <a:extLst>
                <a:ext uri="{FF2B5EF4-FFF2-40B4-BE49-F238E27FC236}">
                  <a16:creationId xmlns:a16="http://schemas.microsoft.com/office/drawing/2014/main" id="{D06EA301-7159-8848-914C-167FC190B07D}"/>
                </a:ext>
              </a:extLst>
            </p:cNvPr>
            <p:cNvGrpSpPr>
              <a:grpSpLocks/>
            </p:cNvGrpSpPr>
            <p:nvPr/>
          </p:nvGrpSpPr>
          <p:grpSpPr bwMode="auto">
            <a:xfrm>
              <a:off x="1132079" y="2344993"/>
              <a:ext cx="2819821" cy="1091235"/>
              <a:chOff x="526445" y="2176758"/>
              <a:chExt cx="2819821" cy="1078802"/>
            </a:xfrm>
          </p:grpSpPr>
          <p:sp>
            <p:nvSpPr>
              <p:cNvPr id="2" name="Text Placeholder 7">
                <a:extLst>
                  <a:ext uri="{FF2B5EF4-FFF2-40B4-BE49-F238E27FC236}">
                    <a16:creationId xmlns:a16="http://schemas.microsoft.com/office/drawing/2014/main" id="{AFEA4825-31F4-6247-88A8-5E0DFAC5B54B}"/>
                  </a:ext>
                </a:extLst>
              </p:cNvPr>
              <p:cNvSpPr txBox="1">
                <a:spLocks/>
              </p:cNvSpPr>
              <p:nvPr/>
            </p:nvSpPr>
            <p:spPr>
              <a:xfrm>
                <a:off x="526445" y="2814350"/>
                <a:ext cx="2819355" cy="441210"/>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CA" b="1">
                    <a:latin typeface="Lato" panose="020F0502020204030203" pitchFamily="34" charset="0"/>
                    <a:ea typeface="Lato" panose="020F0502020204030203" pitchFamily="34" charset="0"/>
                    <a:cs typeface="Lato" panose="020F0502020204030203" pitchFamily="34" charset="0"/>
                  </a:rPr>
                  <a:t>entreprises </a:t>
                </a:r>
                <a:r>
                  <a:rPr lang="en-US" dirty="0">
                    <a:latin typeface="Lato Light" panose="020F0502020204030203" pitchFamily="34" charset="0"/>
                    <a:ea typeface="Lato Light" panose="020F0502020204030203" pitchFamily="34" charset="0"/>
                    <a:cs typeface="Lato Light" panose="020F0502020204030203" pitchFamily="34" charset="0"/>
                  </a:rPr>
                  <a:t>de haute technologie</a:t>
                </a:r>
              </a:p>
              <a:p>
                <a:r>
                  <a:rPr lang="en-CA" dirty="0"/>
                  <a:t> </a:t>
                </a:r>
              </a:p>
            </p:txBody>
          </p:sp>
          <p:sp>
            <p:nvSpPr>
              <p:cNvPr id="33810" name="Text Placeholder 12">
                <a:extLst>
                  <a:ext uri="{FF2B5EF4-FFF2-40B4-BE49-F238E27FC236}">
                    <a16:creationId xmlns:a16="http://schemas.microsoft.com/office/drawing/2014/main" id="{B2D5C815-3353-114B-82B3-A706C5DF1C61}"/>
                  </a:ext>
                </a:extLst>
              </p:cNvPr>
              <p:cNvSpPr txBox="1">
                <a:spLocks noChangeArrowheads="1"/>
              </p:cNvSpPr>
              <p:nvPr/>
            </p:nvSpPr>
            <p:spPr bwMode="auto">
              <a:xfrm>
                <a:off x="682543" y="2176758"/>
                <a:ext cx="2507626" cy="56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4400" b="1">
                    <a:solidFill>
                      <a:srgbClr val="B01E59"/>
                    </a:solidFill>
                    <a:latin typeface="Lato Heavy" panose="020F0502020204030203" pitchFamily="34" charset="0"/>
                    <a:ea typeface="Lato Heavy" panose="020F0502020204030203" pitchFamily="34" charset="0"/>
                    <a:cs typeface="Lato Heavy" panose="020F0502020204030203" pitchFamily="34" charset="0"/>
                  </a:rPr>
                  <a:t>35 000</a:t>
                </a:r>
                <a:endParaRPr lang="en-US" altLang="en-US" sz="4200" b="1" baseline="30000">
                  <a:solidFill>
                    <a:srgbClr val="002E6E"/>
                  </a:solidFill>
                  <a:latin typeface="Lato Heavy" panose="020F0502020204030203" pitchFamily="34" charset="0"/>
                  <a:ea typeface="Lato Heavy" panose="020F0502020204030203" pitchFamily="34" charset="0"/>
                  <a:cs typeface="Lato Heavy" panose="020F0502020204030203" pitchFamily="34" charset="0"/>
                </a:endParaRPr>
              </a:p>
            </p:txBody>
          </p:sp>
        </p:grpSp>
        <p:grpSp>
          <p:nvGrpSpPr>
            <p:cNvPr id="33801" name="Group 25">
              <a:extLst>
                <a:ext uri="{FF2B5EF4-FFF2-40B4-BE49-F238E27FC236}">
                  <a16:creationId xmlns:a16="http://schemas.microsoft.com/office/drawing/2014/main" id="{E81A3C89-C4BC-424F-8B6C-8B07E9DD14D7}"/>
                </a:ext>
              </a:extLst>
            </p:cNvPr>
            <p:cNvGrpSpPr>
              <a:grpSpLocks/>
            </p:cNvGrpSpPr>
            <p:nvPr/>
          </p:nvGrpSpPr>
          <p:grpSpPr bwMode="auto">
            <a:xfrm>
              <a:off x="4795586" y="2344992"/>
              <a:ext cx="2595977" cy="1078510"/>
              <a:chOff x="3399440" y="2176758"/>
              <a:chExt cx="2595977" cy="1078510"/>
            </a:xfrm>
          </p:grpSpPr>
          <p:sp>
            <p:nvSpPr>
              <p:cNvPr id="4" name="Text Placeholder 7">
                <a:extLst>
                  <a:ext uri="{FF2B5EF4-FFF2-40B4-BE49-F238E27FC236}">
                    <a16:creationId xmlns:a16="http://schemas.microsoft.com/office/drawing/2014/main" id="{73F4B436-7C88-0B46-B215-EDA7D964C923}"/>
                  </a:ext>
                </a:extLst>
              </p:cNvPr>
              <p:cNvSpPr txBox="1">
                <a:spLocks/>
              </p:cNvSpPr>
              <p:nvPr/>
            </p:nvSpPr>
            <p:spPr>
              <a:xfrm>
                <a:off x="3401412" y="2804229"/>
                <a:ext cx="2593934" cy="451059"/>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a:latin typeface="Lato" panose="020F0502020204030203" pitchFamily="34" charset="0"/>
                    <a:ea typeface="Lato" panose="020F0502020204030203" pitchFamily="34" charset="0"/>
                    <a:cs typeface="Lato" panose="020F0502020204030203" pitchFamily="34" charset="0"/>
                  </a:rPr>
                  <a:t>travailleurs</a:t>
                </a:r>
                <a:r>
                  <a:rPr lang="en-US" dirty="0">
                    <a:latin typeface="Lato Light" panose="020F0502020204030203" pitchFamily="34" charset="0"/>
                    <a:ea typeface="Lato Light" panose="020F0502020204030203" pitchFamily="34" charset="0"/>
                    <a:cs typeface="Lato Light" panose="020F0502020204030203" pitchFamily="34" charset="0"/>
                  </a:rPr>
                  <a:t> en TI </a:t>
                </a:r>
              </a:p>
            </p:txBody>
          </p:sp>
          <p:sp>
            <p:nvSpPr>
              <p:cNvPr id="33808" name="Text Placeholder 12">
                <a:extLst>
                  <a:ext uri="{FF2B5EF4-FFF2-40B4-BE49-F238E27FC236}">
                    <a16:creationId xmlns:a16="http://schemas.microsoft.com/office/drawing/2014/main" id="{2CF85F22-B173-774D-B339-75F59FCE7915}"/>
                  </a:ext>
                </a:extLst>
              </p:cNvPr>
              <p:cNvSpPr txBox="1">
                <a:spLocks noChangeArrowheads="1"/>
              </p:cNvSpPr>
              <p:nvPr/>
            </p:nvSpPr>
            <p:spPr bwMode="auto">
              <a:xfrm>
                <a:off x="3399440" y="2176758"/>
                <a:ext cx="2594734" cy="56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4400" b="1">
                    <a:solidFill>
                      <a:srgbClr val="B01E59"/>
                    </a:solidFill>
                    <a:latin typeface="Lato Heavy" panose="020F0502020204030203" pitchFamily="34" charset="0"/>
                    <a:ea typeface="Lato Heavy" panose="020F0502020204030203" pitchFamily="34" charset="0"/>
                    <a:cs typeface="Lato Heavy" panose="020F0502020204030203" pitchFamily="34" charset="0"/>
                  </a:rPr>
                  <a:t>320 000</a:t>
                </a:r>
                <a:endParaRPr lang="en-US" altLang="en-US" sz="4400" b="1" baseline="30000">
                  <a:solidFill>
                    <a:srgbClr val="002E6E"/>
                  </a:solidFill>
                  <a:latin typeface="Lato Heavy" panose="020F0502020204030203" pitchFamily="34" charset="0"/>
                  <a:ea typeface="Lato Heavy" panose="020F0502020204030203" pitchFamily="34" charset="0"/>
                  <a:cs typeface="Lato Heavy" panose="020F0502020204030203" pitchFamily="34" charset="0"/>
                </a:endParaRPr>
              </a:p>
            </p:txBody>
          </p:sp>
        </p:grpSp>
        <p:grpSp>
          <p:nvGrpSpPr>
            <p:cNvPr id="33802" name="Group 26">
              <a:extLst>
                <a:ext uri="{FF2B5EF4-FFF2-40B4-BE49-F238E27FC236}">
                  <a16:creationId xmlns:a16="http://schemas.microsoft.com/office/drawing/2014/main" id="{4897C139-916A-EB44-90A0-863DA4AED845}"/>
                </a:ext>
              </a:extLst>
            </p:cNvPr>
            <p:cNvGrpSpPr>
              <a:grpSpLocks/>
            </p:cNvGrpSpPr>
            <p:nvPr/>
          </p:nvGrpSpPr>
          <p:grpSpPr bwMode="auto">
            <a:xfrm>
              <a:off x="8399383" y="2344992"/>
              <a:ext cx="2616314" cy="1062338"/>
              <a:chOff x="6186466" y="2176758"/>
              <a:chExt cx="2616314" cy="1062338"/>
            </a:xfrm>
          </p:grpSpPr>
          <p:sp>
            <p:nvSpPr>
              <p:cNvPr id="6" name="Text Placeholder 7">
                <a:extLst>
                  <a:ext uri="{FF2B5EF4-FFF2-40B4-BE49-F238E27FC236}">
                    <a16:creationId xmlns:a16="http://schemas.microsoft.com/office/drawing/2014/main" id="{09B4D291-1D49-6A43-A33D-BB06A5690BBF}"/>
                  </a:ext>
                </a:extLst>
              </p:cNvPr>
              <p:cNvSpPr txBox="1">
                <a:spLocks/>
              </p:cNvSpPr>
              <p:nvPr/>
            </p:nvSpPr>
            <p:spPr>
              <a:xfrm>
                <a:off x="6186466" y="2821389"/>
                <a:ext cx="2595522" cy="417707"/>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a:latin typeface="Lato" panose="020F0502020204030203" pitchFamily="34" charset="0"/>
                    <a:ea typeface="Lato" panose="020F0502020204030203" pitchFamily="34" charset="0"/>
                    <a:cs typeface="Lato" panose="020F0502020204030203" pitchFamily="34" charset="0"/>
                  </a:rPr>
                  <a:t>diplômés dans les STIM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par année</a:t>
                </a:r>
              </a:p>
            </p:txBody>
          </p:sp>
          <p:sp>
            <p:nvSpPr>
              <p:cNvPr id="33806" name="Text Placeholder 12">
                <a:extLst>
                  <a:ext uri="{FF2B5EF4-FFF2-40B4-BE49-F238E27FC236}">
                    <a16:creationId xmlns:a16="http://schemas.microsoft.com/office/drawing/2014/main" id="{FDD6B3CA-9622-6F4F-B347-BD4EFBC26A3F}"/>
                  </a:ext>
                </a:extLst>
              </p:cNvPr>
              <p:cNvSpPr txBox="1">
                <a:spLocks noChangeArrowheads="1"/>
              </p:cNvSpPr>
              <p:nvPr/>
            </p:nvSpPr>
            <p:spPr bwMode="auto">
              <a:xfrm>
                <a:off x="6208046" y="2176758"/>
                <a:ext cx="2594734" cy="56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4400" b="1">
                    <a:solidFill>
                      <a:srgbClr val="B01E59"/>
                    </a:solidFill>
                    <a:latin typeface="Lato Heavy" panose="020F0502020204030203" pitchFamily="34" charset="0"/>
                    <a:ea typeface="Lato Heavy" panose="020F0502020204030203" pitchFamily="34" charset="0"/>
                    <a:cs typeface="Lato Heavy" panose="020F0502020204030203" pitchFamily="34" charset="0"/>
                  </a:rPr>
                  <a:t>55 000</a:t>
                </a:r>
                <a:endParaRPr lang="en-US" altLang="en-US" sz="4200" b="1" baseline="30000">
                  <a:solidFill>
                    <a:srgbClr val="002E6E"/>
                  </a:solidFill>
                  <a:latin typeface="Lato Heavy" panose="020F0502020204030203" pitchFamily="34" charset="0"/>
                  <a:ea typeface="Lato Heavy" panose="020F0502020204030203" pitchFamily="34" charset="0"/>
                  <a:cs typeface="Lato Heavy" panose="020F0502020204030203" pitchFamily="34" charset="0"/>
                </a:endParaRPr>
              </a:p>
            </p:txBody>
          </p:sp>
        </p:grpSp>
        <p:cxnSp>
          <p:nvCxnSpPr>
            <p:cNvPr id="11" name="Straight Connector 10">
              <a:extLst>
                <a:ext uri="{FF2B5EF4-FFF2-40B4-BE49-F238E27FC236}">
                  <a16:creationId xmlns:a16="http://schemas.microsoft.com/office/drawing/2014/main" id="{D4D92393-EA50-874A-BC55-45E1773479C6}"/>
                </a:ext>
              </a:extLst>
            </p:cNvPr>
            <p:cNvCxnSpPr>
              <a:cxnSpLocks/>
            </p:cNvCxnSpPr>
            <p:nvPr/>
          </p:nvCxnSpPr>
          <p:spPr>
            <a:xfrm>
              <a:off x="4149868" y="2130698"/>
              <a:ext cx="0" cy="13055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BB1D758-1BE8-4C4A-A5CF-27499CDBE901}"/>
                </a:ext>
              </a:extLst>
            </p:cNvPr>
            <p:cNvCxnSpPr>
              <a:cxnSpLocks/>
            </p:cNvCxnSpPr>
            <p:nvPr/>
          </p:nvCxnSpPr>
          <p:spPr>
            <a:xfrm>
              <a:off x="7915358" y="2149757"/>
              <a:ext cx="0" cy="1286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249892AD-B35F-074A-B9A2-45D4AE8C5622}"/>
              </a:ext>
            </a:extLst>
          </p:cNvPr>
          <p:cNvCxnSpPr>
            <a:cxnSpLocks/>
          </p:cNvCxnSpPr>
          <p:nvPr/>
        </p:nvCxnSpPr>
        <p:spPr>
          <a:xfrm>
            <a:off x="6096000" y="3960813"/>
            <a:ext cx="0" cy="17926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7">
            <a:extLst>
              <a:ext uri="{FF2B5EF4-FFF2-40B4-BE49-F238E27FC236}">
                <a16:creationId xmlns:a16="http://schemas.microsoft.com/office/drawing/2014/main" id="{EADDFAB6-B66E-7644-A916-126DF6EA0C81}"/>
              </a:ext>
            </a:extLst>
          </p:cNvPr>
          <p:cNvSpPr txBox="1">
            <a:spLocks/>
          </p:cNvSpPr>
          <p:nvPr/>
        </p:nvSpPr>
        <p:spPr bwMode="auto">
          <a:xfrm>
            <a:off x="1673225" y="2233613"/>
            <a:ext cx="2232025" cy="225425"/>
          </a:xfrm>
          <a:prstGeom prst="rect">
            <a:avLst/>
          </a:prstGeom>
        </p:spPr>
        <p:txBody>
          <a:bodyPr l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lnSpc>
                <a:spcPct val="70000"/>
              </a:lnSpc>
              <a:defRPr/>
            </a:pPr>
            <a:r>
              <a:rPr lang="en-US" b="1" dirty="0">
                <a:latin typeface="Lato" panose="020F0502020204030203" pitchFamily="34" charset="0"/>
                <a:ea typeface="Lato" panose="020F0502020204030203" pitchFamily="34" charset="0"/>
                <a:cs typeface="Lato" panose="020F0502020204030203" pitchFamily="34" charset="0"/>
              </a:rPr>
              <a:t>Plus de</a:t>
            </a:r>
          </a:p>
          <a:p>
            <a:pPr algn="l">
              <a:lnSpc>
                <a:spcPct val="70000"/>
              </a:lnSpc>
              <a:defRPr/>
            </a:pPr>
            <a:endParaRPr lang="en-US" b="1" dirty="0">
              <a:latin typeface="Lato" panose="020F0502020204030203" pitchFamily="34" charset="0"/>
              <a:ea typeface="Lato" panose="020F0502020204030203" pitchFamily="34" charset="0"/>
              <a:cs typeface="Lato" panose="020F0502020204030203" pitchFamily="34" charset="0"/>
            </a:endParaRPr>
          </a:p>
        </p:txBody>
      </p:sp>
      <p:sp>
        <p:nvSpPr>
          <p:cNvPr id="30" name="Text Placeholder 7">
            <a:extLst>
              <a:ext uri="{FF2B5EF4-FFF2-40B4-BE49-F238E27FC236}">
                <a16:creationId xmlns:a16="http://schemas.microsoft.com/office/drawing/2014/main" id="{B9FC5C4B-0202-D84F-BAF8-361F5661C87A}"/>
              </a:ext>
            </a:extLst>
          </p:cNvPr>
          <p:cNvSpPr txBox="1">
            <a:spLocks/>
          </p:cNvSpPr>
          <p:nvPr/>
        </p:nvSpPr>
        <p:spPr bwMode="auto">
          <a:xfrm>
            <a:off x="8855075" y="2270125"/>
            <a:ext cx="1733550" cy="225425"/>
          </a:xfrm>
          <a:prstGeom prst="rect">
            <a:avLst/>
          </a:prstGeom>
        </p:spPr>
        <p:txBody>
          <a:bodyPr l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lnSpc>
                <a:spcPct val="70000"/>
              </a:lnSpc>
              <a:defRPr/>
            </a:pPr>
            <a:r>
              <a:rPr lang="en-US" b="1" dirty="0">
                <a:latin typeface="Lato" panose="020F0502020204030203" pitchFamily="34" charset="0"/>
                <a:ea typeface="Lato" panose="020F0502020204030203" pitchFamily="34" charset="0"/>
                <a:cs typeface="Lato" panose="020F0502020204030203" pitchFamily="34" charset="0"/>
              </a:rPr>
              <a:t>Près de</a:t>
            </a:r>
          </a:p>
        </p:txBody>
      </p:sp>
      <p:sp>
        <p:nvSpPr>
          <p:cNvPr id="41" name="Text Placeholder 7">
            <a:extLst>
              <a:ext uri="{FF2B5EF4-FFF2-40B4-BE49-F238E27FC236}">
                <a16:creationId xmlns:a16="http://schemas.microsoft.com/office/drawing/2014/main" id="{D513A2C5-582B-004F-9B93-A5D45EF893B6}"/>
              </a:ext>
            </a:extLst>
          </p:cNvPr>
          <p:cNvSpPr txBox="1">
            <a:spLocks/>
          </p:cNvSpPr>
          <p:nvPr/>
        </p:nvSpPr>
        <p:spPr bwMode="auto">
          <a:xfrm>
            <a:off x="3559437" y="4017340"/>
            <a:ext cx="687823" cy="225425"/>
          </a:xfrm>
          <a:prstGeom prst="rect">
            <a:avLst/>
          </a:prstGeom>
        </p:spPr>
        <p:txBody>
          <a:bodyPr l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lnSpc>
                <a:spcPct val="70000"/>
              </a:lnSpc>
              <a:defRPr/>
            </a:pPr>
            <a:r>
              <a:rPr lang="en-US" b="1" dirty="0">
                <a:latin typeface="Lato" panose="020F0502020204030203" pitchFamily="34" charset="0"/>
                <a:ea typeface="Lato" panose="020F0502020204030203" pitchFamily="34" charset="0"/>
                <a:cs typeface="Lato" panose="020F0502020204030203" pitchFamily="34" charset="0"/>
              </a:rPr>
              <a:t>PIB de</a:t>
            </a:r>
            <a:br>
              <a:rPr lang="en-US" b="1" dirty="0">
                <a:latin typeface="Lato" panose="020F0502020204030203" pitchFamily="34" charset="0"/>
                <a:ea typeface="Lato" panose="020F0502020204030203" pitchFamily="34" charset="0"/>
                <a:cs typeface="Lato" panose="020F0502020204030203" pitchFamily="34" charset="0"/>
              </a:rPr>
            </a:br>
            <a:endParaRPr lang="en-US" b="1" dirty="0">
              <a:latin typeface="Lato" panose="020F0502020204030203" pitchFamily="34" charset="0"/>
              <a:ea typeface="Lato" panose="020F0502020204030203" pitchFamily="34" charset="0"/>
              <a:cs typeface="Lato" panose="020F0502020204030203" pitchFamily="34" charset="0"/>
            </a:endParaRPr>
          </a:p>
        </p:txBody>
      </p:sp>
      <p:sp>
        <p:nvSpPr>
          <p:cNvPr id="42" name="Text Placeholder 12">
            <a:extLst>
              <a:ext uri="{FF2B5EF4-FFF2-40B4-BE49-F238E27FC236}">
                <a16:creationId xmlns:a16="http://schemas.microsoft.com/office/drawing/2014/main" id="{4DB6AA5B-02A5-2C46-8418-1435F92EA0FB}"/>
              </a:ext>
            </a:extLst>
          </p:cNvPr>
          <p:cNvSpPr txBox="1">
            <a:spLocks noChangeArrowheads="1"/>
          </p:cNvSpPr>
          <p:nvPr/>
        </p:nvSpPr>
        <p:spPr bwMode="auto">
          <a:xfrm>
            <a:off x="6365435" y="4204310"/>
            <a:ext cx="2585566" cy="109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70000"/>
              </a:lnSpc>
              <a:spcBef>
                <a:spcPts val="1000"/>
              </a:spcBef>
              <a:buClr>
                <a:schemeClr val="tx1"/>
              </a:buClr>
              <a:buNone/>
            </a:pPr>
            <a:r>
              <a:rPr lang="en-CA" altLang="en-US" sz="4000" b="1">
                <a:solidFill>
                  <a:srgbClr val="B01E59"/>
                </a:solidFill>
                <a:latin typeface="Lato Heavy" panose="020F0502020204030203" pitchFamily="34" charset="0"/>
                <a:ea typeface="Lato Heavy" panose="020F0502020204030203" pitchFamily="34" charset="0"/>
                <a:cs typeface="Lato Heavy" panose="020F0502020204030203" pitchFamily="34" charset="0"/>
              </a:rPr>
              <a:t>7,4</a:t>
            </a:r>
            <a:br>
              <a:rPr lang="en-CA" altLang="en-US" sz="4000" b="1">
                <a:solidFill>
                  <a:srgbClr val="B01E59"/>
                </a:solidFill>
                <a:latin typeface="Lato Heavy" panose="020F0502020204030203" pitchFamily="34" charset="0"/>
                <a:ea typeface="Lato Heavy" panose="020F0502020204030203" pitchFamily="34" charset="0"/>
                <a:cs typeface="Lato Heavy" panose="020F0502020204030203" pitchFamily="34" charset="0"/>
              </a:rPr>
            </a:br>
            <a:r>
              <a:rPr lang="en-CA" b="1">
                <a:solidFill>
                  <a:srgbClr val="B01657"/>
                </a:solidFill>
              </a:rPr>
              <a:t>milliards de dollars </a:t>
            </a:r>
            <a:endParaRPr lang="en-CA" altLang="en-US" sz="4000" b="1">
              <a:solidFill>
                <a:srgbClr val="B01E59"/>
              </a:solidFill>
              <a:latin typeface="Lato Heavy" panose="020F0502020204030203" pitchFamily="34" charset="0"/>
              <a:ea typeface="Lato Heavy" panose="020F0502020204030203" pitchFamily="34" charset="0"/>
              <a:cs typeface="Lato Heavy" panose="020F0502020204030203"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59C48-2C0F-F54E-8C93-14C38350F3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2FA628-B239-0B49-912E-0FB328E07278}"/>
              </a:ext>
            </a:extLst>
          </p:cNvPr>
          <p:cNvSpPr>
            <a:spLocks noGrp="1"/>
          </p:cNvSpPr>
          <p:nvPr>
            <p:ph sz="quarter" idx="10"/>
          </p:nvPr>
        </p:nvSpPr>
        <p:spPr/>
        <p:txBody>
          <a:bodyPr/>
          <a:lstStyle/>
          <a:p>
            <a:endParaRPr lang="en-US"/>
          </a:p>
        </p:txBody>
      </p:sp>
      <p:sp>
        <p:nvSpPr>
          <p:cNvPr id="4" name="Content Placeholder 3">
            <a:extLst>
              <a:ext uri="{FF2B5EF4-FFF2-40B4-BE49-F238E27FC236}">
                <a16:creationId xmlns:a16="http://schemas.microsoft.com/office/drawing/2014/main" id="{48E02756-E003-F146-A80A-226E22CBD45B}"/>
              </a:ext>
            </a:extLst>
          </p:cNvPr>
          <p:cNvSpPr>
            <a:spLocks noGrp="1"/>
          </p:cNvSpPr>
          <p:nvPr>
            <p:ph sz="quarter" idx="11"/>
          </p:nvPr>
        </p:nvSpPr>
        <p:spPr/>
        <p:txBody>
          <a:bodyPr/>
          <a:lstStyle/>
          <a:p>
            <a:endParaRPr lang="en-US"/>
          </a:p>
        </p:txBody>
      </p:sp>
      <p:sp>
        <p:nvSpPr>
          <p:cNvPr id="5" name="Footer Placeholder 4">
            <a:extLst>
              <a:ext uri="{FF2B5EF4-FFF2-40B4-BE49-F238E27FC236}">
                <a16:creationId xmlns:a16="http://schemas.microsoft.com/office/drawing/2014/main" id="{5BF35A94-B0D4-764E-B357-730E740CBECE}"/>
              </a:ext>
            </a:extLst>
          </p:cNvPr>
          <p:cNvSpPr>
            <a:spLocks noGrp="1"/>
          </p:cNvSpPr>
          <p:nvPr>
            <p:ph type="ftr" sz="quarter" idx="12"/>
          </p:nvPr>
        </p:nvSpPr>
        <p:spPr/>
        <p:txBody>
          <a:bodyPr/>
          <a:lstStyle/>
          <a:p>
            <a:fld id="{0DBAD59A-2AF2-4944-9114-771EC3482AA0}" type="slidenum">
              <a:rPr lang="en-US" smtClean="0"/>
              <a:pPr/>
              <a:t>30</a:t>
            </a:fld>
            <a:endParaRPr lang="en-US" dirty="0">
              <a:solidFill>
                <a:schemeClr val="bg1"/>
              </a:solidFill>
            </a:endParaRPr>
          </a:p>
        </p:txBody>
      </p:sp>
    </p:spTree>
    <p:extLst>
      <p:ext uri="{BB962C8B-B14F-4D97-AF65-F5344CB8AC3E}">
        <p14:creationId xmlns:p14="http://schemas.microsoft.com/office/powerpoint/2010/main" val="513783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839F-0DF0-DA4E-A929-88D187456E7D}"/>
              </a:ext>
            </a:extLst>
          </p:cNvPr>
          <p:cNvSpPr>
            <a:spLocks noGrp="1"/>
          </p:cNvSpPr>
          <p:nvPr>
            <p:ph type="ctrTitle"/>
          </p:nvPr>
        </p:nvSpPr>
        <p:spPr/>
        <p:txBody>
          <a:bodyPr/>
          <a:lstStyle/>
          <a:p>
            <a:endParaRPr lang="en-US"/>
          </a:p>
        </p:txBody>
      </p:sp>
      <p:sp>
        <p:nvSpPr>
          <p:cNvPr id="3" name="Footer Placeholder 2">
            <a:extLst>
              <a:ext uri="{FF2B5EF4-FFF2-40B4-BE49-F238E27FC236}">
                <a16:creationId xmlns:a16="http://schemas.microsoft.com/office/drawing/2014/main" id="{6C24542A-07E2-4C42-8C07-9564E2A1E020}"/>
              </a:ext>
            </a:extLst>
          </p:cNvPr>
          <p:cNvSpPr>
            <a:spLocks noGrp="1"/>
          </p:cNvSpPr>
          <p:nvPr>
            <p:ph type="ftr" sz="quarter" idx="10"/>
          </p:nvPr>
        </p:nvSpPr>
        <p:spPr/>
        <p:txBody>
          <a:bodyPr/>
          <a:lstStyle/>
          <a:p>
            <a:fld id="{0DBAD59A-2AF2-4944-9114-771EC3482AA0}" type="slidenum">
              <a:rPr lang="en-US" smtClean="0"/>
              <a:pPr/>
              <a:t>31</a:t>
            </a:fld>
            <a:endParaRPr lang="en-US" dirty="0">
              <a:solidFill>
                <a:schemeClr val="bg1"/>
              </a:solidFill>
            </a:endParaRPr>
          </a:p>
        </p:txBody>
      </p:sp>
    </p:spTree>
    <p:extLst>
      <p:ext uri="{BB962C8B-B14F-4D97-AF65-F5344CB8AC3E}">
        <p14:creationId xmlns:p14="http://schemas.microsoft.com/office/powerpoint/2010/main" val="4246183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16893C-9603-8F4F-BD21-F6141F7A8956}"/>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BB871D4D-80B5-EF4A-9EE1-E7241EF132FE}"/>
              </a:ext>
            </a:extLst>
          </p:cNvPr>
          <p:cNvSpPr>
            <a:spLocks noGrp="1"/>
          </p:cNvSpPr>
          <p:nvPr>
            <p:ph type="title"/>
          </p:nvPr>
        </p:nvSpPr>
        <p:spPr/>
        <p:txBody>
          <a:bodyPr/>
          <a:lstStyle/>
          <a:p>
            <a:endParaRPr lang="en-US"/>
          </a:p>
        </p:txBody>
      </p:sp>
      <p:sp>
        <p:nvSpPr>
          <p:cNvPr id="4" name="Picture Placeholder 3">
            <a:extLst>
              <a:ext uri="{FF2B5EF4-FFF2-40B4-BE49-F238E27FC236}">
                <a16:creationId xmlns:a16="http://schemas.microsoft.com/office/drawing/2014/main" id="{7427E7C7-E13D-4343-A3B5-FF52CD3CC09A}"/>
              </a:ext>
            </a:extLst>
          </p:cNvPr>
          <p:cNvSpPr>
            <a:spLocks noGrp="1"/>
          </p:cNvSpPr>
          <p:nvPr>
            <p:ph type="pic" sz="quarter" idx="19"/>
          </p:nvPr>
        </p:nvSpPr>
        <p:spPr/>
      </p:sp>
      <p:sp>
        <p:nvSpPr>
          <p:cNvPr id="5" name="Footer Placeholder 4">
            <a:extLst>
              <a:ext uri="{FF2B5EF4-FFF2-40B4-BE49-F238E27FC236}">
                <a16:creationId xmlns:a16="http://schemas.microsoft.com/office/drawing/2014/main" id="{4665FF23-6132-0E46-85F1-3FD2E7907F9B}"/>
              </a:ext>
            </a:extLst>
          </p:cNvPr>
          <p:cNvSpPr>
            <a:spLocks noGrp="1"/>
          </p:cNvSpPr>
          <p:nvPr>
            <p:ph type="ftr" sz="quarter" idx="20"/>
          </p:nvPr>
        </p:nvSpPr>
        <p:spPr/>
        <p:txBody>
          <a:bodyPr/>
          <a:lstStyle/>
          <a:p>
            <a:fld id="{0DBAD59A-2AF2-4944-9114-771EC3482AA0}" type="slidenum">
              <a:rPr lang="en-US" smtClean="0"/>
              <a:pPr/>
              <a:t>32</a:t>
            </a:fld>
            <a:endParaRPr lang="en-US" dirty="0">
              <a:solidFill>
                <a:schemeClr val="bg1"/>
              </a:solidFill>
            </a:endParaRPr>
          </a:p>
        </p:txBody>
      </p:sp>
    </p:spTree>
    <p:extLst>
      <p:ext uri="{BB962C8B-B14F-4D97-AF65-F5344CB8AC3E}">
        <p14:creationId xmlns:p14="http://schemas.microsoft.com/office/powerpoint/2010/main" val="1444822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F9F69-B364-0844-A93E-8675F01A01D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AC2F47-577B-3E4F-9AF5-DF134E310404}"/>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DA2C2C28-EAEE-7048-B501-3C6AF341C7F4}"/>
              </a:ext>
            </a:extLst>
          </p:cNvPr>
          <p:cNvSpPr>
            <a:spLocks noGrp="1"/>
          </p:cNvSpPr>
          <p:nvPr>
            <p:ph type="pic" sz="quarter" idx="18"/>
          </p:nvPr>
        </p:nvSpPr>
        <p:spPr/>
      </p:sp>
      <p:sp>
        <p:nvSpPr>
          <p:cNvPr id="5" name="Picture Placeholder 4">
            <a:extLst>
              <a:ext uri="{FF2B5EF4-FFF2-40B4-BE49-F238E27FC236}">
                <a16:creationId xmlns:a16="http://schemas.microsoft.com/office/drawing/2014/main" id="{5B4F5D6A-5AB1-6D4F-954C-2A28F2F95534}"/>
              </a:ext>
            </a:extLst>
          </p:cNvPr>
          <p:cNvSpPr>
            <a:spLocks noGrp="1"/>
          </p:cNvSpPr>
          <p:nvPr>
            <p:ph type="pic" sz="quarter" idx="19"/>
          </p:nvPr>
        </p:nvSpPr>
        <p:spPr/>
      </p:sp>
      <p:sp>
        <p:nvSpPr>
          <p:cNvPr id="6" name="Picture Placeholder 5">
            <a:extLst>
              <a:ext uri="{FF2B5EF4-FFF2-40B4-BE49-F238E27FC236}">
                <a16:creationId xmlns:a16="http://schemas.microsoft.com/office/drawing/2014/main" id="{762D67C5-F5ED-0144-9F9C-3202BBD9DFFE}"/>
              </a:ext>
            </a:extLst>
          </p:cNvPr>
          <p:cNvSpPr>
            <a:spLocks noGrp="1"/>
          </p:cNvSpPr>
          <p:nvPr>
            <p:ph type="pic" sz="quarter" idx="20"/>
          </p:nvPr>
        </p:nvSpPr>
        <p:spPr/>
      </p:sp>
      <p:sp>
        <p:nvSpPr>
          <p:cNvPr id="7" name="Footer Placeholder 6">
            <a:extLst>
              <a:ext uri="{FF2B5EF4-FFF2-40B4-BE49-F238E27FC236}">
                <a16:creationId xmlns:a16="http://schemas.microsoft.com/office/drawing/2014/main" id="{9CBFD6FB-7592-1846-95D3-5D7C9672369A}"/>
              </a:ext>
            </a:extLst>
          </p:cNvPr>
          <p:cNvSpPr>
            <a:spLocks noGrp="1"/>
          </p:cNvSpPr>
          <p:nvPr>
            <p:ph type="ftr" sz="quarter" idx="21"/>
          </p:nvPr>
        </p:nvSpPr>
        <p:spPr/>
        <p:txBody>
          <a:bodyPr/>
          <a:lstStyle/>
          <a:p>
            <a:fld id="{0DBAD59A-2AF2-4944-9114-771EC3482AA0}" type="slidenum">
              <a:rPr lang="en-US" smtClean="0"/>
              <a:pPr/>
              <a:t>33</a:t>
            </a:fld>
            <a:endParaRPr lang="en-US" dirty="0">
              <a:solidFill>
                <a:schemeClr val="bg1"/>
              </a:solidFill>
            </a:endParaRPr>
          </a:p>
        </p:txBody>
      </p:sp>
    </p:spTree>
    <p:extLst>
      <p:ext uri="{BB962C8B-B14F-4D97-AF65-F5344CB8AC3E}">
        <p14:creationId xmlns:p14="http://schemas.microsoft.com/office/powerpoint/2010/main" val="1304745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E433AE-4501-E145-9518-3AFE9B921558}"/>
              </a:ext>
            </a:extLst>
          </p:cNvPr>
          <p:cNvSpPr>
            <a:spLocks noGrp="1"/>
          </p:cNvSpPr>
          <p:nvPr>
            <p:ph sz="half" idx="2"/>
          </p:nvPr>
        </p:nvSpPr>
        <p:spPr/>
        <p:txBody>
          <a:bodyPr/>
          <a:lstStyle/>
          <a:p>
            <a:endParaRPr lang="en-US"/>
          </a:p>
        </p:txBody>
      </p:sp>
      <p:sp>
        <p:nvSpPr>
          <p:cNvPr id="3" name="Content Placeholder 2">
            <a:extLst>
              <a:ext uri="{FF2B5EF4-FFF2-40B4-BE49-F238E27FC236}">
                <a16:creationId xmlns:a16="http://schemas.microsoft.com/office/drawing/2014/main" id="{4174CDF0-838D-8540-9F62-6DDC849669FA}"/>
              </a:ext>
            </a:extLst>
          </p:cNvPr>
          <p:cNvSpPr>
            <a:spLocks noGrp="1"/>
          </p:cNvSpPr>
          <p:nvPr>
            <p:ph sz="quarter" idx="4"/>
          </p:nvPr>
        </p:nvSpPr>
        <p:spPr/>
        <p:txBody>
          <a:bodyPr/>
          <a:lstStyle/>
          <a:p>
            <a:endParaRPr lang="en-US"/>
          </a:p>
        </p:txBody>
      </p:sp>
      <p:sp>
        <p:nvSpPr>
          <p:cNvPr id="4" name="Title 3">
            <a:extLst>
              <a:ext uri="{FF2B5EF4-FFF2-40B4-BE49-F238E27FC236}">
                <a16:creationId xmlns:a16="http://schemas.microsoft.com/office/drawing/2014/main" id="{D25D5225-80DE-C34F-8F58-283012828CCC}"/>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29211313-4F83-5E4E-BFAA-05398C6D8F22}"/>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B3A02098-EDDD-FC4B-8233-F1565330969E}"/>
              </a:ext>
            </a:extLst>
          </p:cNvPr>
          <p:cNvSpPr>
            <a:spLocks noGrp="1"/>
          </p:cNvSpPr>
          <p:nvPr>
            <p:ph type="body" idx="13"/>
          </p:nvPr>
        </p:nvSpPr>
        <p:spPr/>
        <p:txBody>
          <a:bodyPr/>
          <a:lstStyle/>
          <a:p>
            <a:endParaRPr lang="en-US"/>
          </a:p>
        </p:txBody>
      </p:sp>
      <p:sp>
        <p:nvSpPr>
          <p:cNvPr id="7" name="Footer Placeholder 6">
            <a:extLst>
              <a:ext uri="{FF2B5EF4-FFF2-40B4-BE49-F238E27FC236}">
                <a16:creationId xmlns:a16="http://schemas.microsoft.com/office/drawing/2014/main" id="{B517A5EB-0E31-5448-B135-E60DDD7224B4}"/>
              </a:ext>
            </a:extLst>
          </p:cNvPr>
          <p:cNvSpPr>
            <a:spLocks noGrp="1"/>
          </p:cNvSpPr>
          <p:nvPr>
            <p:ph type="ftr" sz="quarter" idx="14"/>
          </p:nvPr>
        </p:nvSpPr>
        <p:spPr/>
        <p:txBody>
          <a:bodyPr/>
          <a:lstStyle/>
          <a:p>
            <a:fld id="{0DBAD59A-2AF2-4944-9114-771EC3482AA0}" type="slidenum">
              <a:rPr lang="en-US" smtClean="0"/>
              <a:pPr/>
              <a:t>34</a:t>
            </a:fld>
            <a:endParaRPr lang="en-US" dirty="0">
              <a:solidFill>
                <a:schemeClr val="bg1"/>
              </a:solidFill>
            </a:endParaRPr>
          </a:p>
        </p:txBody>
      </p:sp>
    </p:spTree>
    <p:extLst>
      <p:ext uri="{BB962C8B-B14F-4D97-AF65-F5344CB8AC3E}">
        <p14:creationId xmlns:p14="http://schemas.microsoft.com/office/powerpoint/2010/main" val="4202484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B218-0C87-7D49-B825-B658A8A11C3E}"/>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0B8BB403-CC83-3A49-A3DB-F20CE0AB5DCE}"/>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02584ECD-08D3-FD4D-AFE1-7C264AE65DFE}"/>
              </a:ext>
            </a:extLst>
          </p:cNvPr>
          <p:cNvSpPr>
            <a:spLocks noGrp="1"/>
          </p:cNvSpPr>
          <p:nvPr>
            <p:ph type="body" sz="quarter" idx="10"/>
          </p:nvPr>
        </p:nvSpPr>
        <p:spPr/>
        <p:txBody>
          <a:bodyPr/>
          <a:lstStyle/>
          <a:p>
            <a:endParaRPr lang="en-US"/>
          </a:p>
        </p:txBody>
      </p:sp>
      <p:sp>
        <p:nvSpPr>
          <p:cNvPr id="6" name="Footer Placeholder 5">
            <a:extLst>
              <a:ext uri="{FF2B5EF4-FFF2-40B4-BE49-F238E27FC236}">
                <a16:creationId xmlns:a16="http://schemas.microsoft.com/office/drawing/2014/main" id="{F23227D1-E1C8-0048-AAA6-E28B63865ACA}"/>
              </a:ext>
            </a:extLst>
          </p:cNvPr>
          <p:cNvSpPr>
            <a:spLocks noGrp="1"/>
          </p:cNvSpPr>
          <p:nvPr>
            <p:ph type="ftr" sz="quarter" idx="21"/>
          </p:nvPr>
        </p:nvSpPr>
        <p:spPr/>
        <p:txBody>
          <a:bodyPr/>
          <a:lstStyle/>
          <a:p>
            <a:fld id="{0DBAD59A-2AF2-4944-9114-771EC3482AA0}" type="slidenum">
              <a:rPr lang="en-US" smtClean="0"/>
              <a:pPr/>
              <a:t>35</a:t>
            </a:fld>
            <a:endParaRPr lang="en-US" dirty="0">
              <a:solidFill>
                <a:schemeClr val="bg1"/>
              </a:solidFill>
            </a:endParaRPr>
          </a:p>
        </p:txBody>
      </p:sp>
      <p:graphicFrame>
        <p:nvGraphicFramePr>
          <p:cNvPr id="7" name="Chart Placeholder 17">
            <a:extLst>
              <a:ext uri="{FF2B5EF4-FFF2-40B4-BE49-F238E27FC236}">
                <a16:creationId xmlns:a16="http://schemas.microsoft.com/office/drawing/2014/main" id="{7AB99561-D968-2E44-8E01-FD555DAB88A4}"/>
              </a:ext>
            </a:extLst>
          </p:cNvPr>
          <p:cNvGraphicFramePr>
            <a:graphicFrameLocks noGrp="1"/>
          </p:cNvGraphicFramePr>
          <p:nvPr>
            <p:ph type="chart" sz="quarter" idx="20"/>
          </p:nvPr>
        </p:nvGraphicFramePr>
        <p:xfrm>
          <a:off x="6211888" y="2249488"/>
          <a:ext cx="5319712" cy="3425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61582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7570FF-56AA-DD44-AAD1-682710A612D3}"/>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749B9720-EBBB-3743-9B9A-A8B9C5A3347C}"/>
              </a:ext>
            </a:extLst>
          </p:cNvPr>
          <p:cNvSpPr>
            <a:spLocks noGrp="1"/>
          </p:cNvSpPr>
          <p:nvPr>
            <p:ph type="body" sz="quarter" idx="11"/>
          </p:nvPr>
        </p:nvSpPr>
        <p:spPr/>
        <p:txBody>
          <a:bodyPr/>
          <a:lstStyle/>
          <a:p>
            <a:endParaRPr lang="en-US"/>
          </a:p>
        </p:txBody>
      </p:sp>
      <p:sp>
        <p:nvSpPr>
          <p:cNvPr id="4" name="Footer Placeholder 3">
            <a:extLst>
              <a:ext uri="{FF2B5EF4-FFF2-40B4-BE49-F238E27FC236}">
                <a16:creationId xmlns:a16="http://schemas.microsoft.com/office/drawing/2014/main" id="{4A45A97C-88A4-854F-AE32-A98349D98C7D}"/>
              </a:ext>
            </a:extLst>
          </p:cNvPr>
          <p:cNvSpPr>
            <a:spLocks noGrp="1"/>
          </p:cNvSpPr>
          <p:nvPr>
            <p:ph type="ftr" sz="quarter" idx="12"/>
          </p:nvPr>
        </p:nvSpPr>
        <p:spPr/>
        <p:txBody>
          <a:bodyPr/>
          <a:lstStyle/>
          <a:p>
            <a:fld id="{0DBAD59A-2AF2-4944-9114-771EC3482AA0}" type="slidenum">
              <a:rPr lang="en-US" smtClean="0"/>
              <a:pPr/>
              <a:t>36</a:t>
            </a:fld>
            <a:endParaRPr lang="en-US" dirty="0">
              <a:solidFill>
                <a:schemeClr val="bg1"/>
              </a:solidFill>
            </a:endParaRPr>
          </a:p>
        </p:txBody>
      </p:sp>
    </p:spTree>
    <p:extLst>
      <p:ext uri="{BB962C8B-B14F-4D97-AF65-F5344CB8AC3E}">
        <p14:creationId xmlns:p14="http://schemas.microsoft.com/office/powerpoint/2010/main" val="1143914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A0E9C3-1167-3C4A-A81E-0E90C9F90EF0}"/>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391C1DCF-0E87-A241-9E4D-08BC24FF4CCA}"/>
              </a:ext>
            </a:extLst>
          </p:cNvPr>
          <p:cNvSpPr>
            <a:spLocks noGrp="1"/>
          </p:cNvSpPr>
          <p:nvPr>
            <p:ph type="body" sz="quarter" idx="10"/>
          </p:nvPr>
        </p:nvSpPr>
        <p:spPr/>
        <p:txBody>
          <a:bodyPr/>
          <a:lstStyle/>
          <a:p>
            <a:endParaRPr lang="en-US"/>
          </a:p>
        </p:txBody>
      </p:sp>
      <p:sp>
        <p:nvSpPr>
          <p:cNvPr id="4" name="Footer Placeholder 3">
            <a:extLst>
              <a:ext uri="{FF2B5EF4-FFF2-40B4-BE49-F238E27FC236}">
                <a16:creationId xmlns:a16="http://schemas.microsoft.com/office/drawing/2014/main" id="{D14DF96A-0F5D-F746-A409-BD7063A65D47}"/>
              </a:ext>
            </a:extLst>
          </p:cNvPr>
          <p:cNvSpPr>
            <a:spLocks noGrp="1"/>
          </p:cNvSpPr>
          <p:nvPr>
            <p:ph type="ftr" sz="quarter" idx="12"/>
          </p:nvPr>
        </p:nvSpPr>
        <p:spPr/>
        <p:txBody>
          <a:bodyPr/>
          <a:lstStyle/>
          <a:p>
            <a:fld id="{0DBAD59A-2AF2-4944-9114-771EC3482AA0}" type="slidenum">
              <a:rPr lang="en-US" smtClean="0"/>
              <a:pPr/>
              <a:t>37</a:t>
            </a:fld>
            <a:endParaRPr lang="en-US" dirty="0">
              <a:solidFill>
                <a:schemeClr val="bg1">
                  <a:lumMod val="50000"/>
                </a:schemeClr>
              </a:solidFill>
            </a:endParaRPr>
          </a:p>
        </p:txBody>
      </p:sp>
    </p:spTree>
    <p:extLst>
      <p:ext uri="{BB962C8B-B14F-4D97-AF65-F5344CB8AC3E}">
        <p14:creationId xmlns:p14="http://schemas.microsoft.com/office/powerpoint/2010/main" val="1307557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160FD6-A7D4-984C-88DB-66546DB39F76}"/>
              </a:ext>
            </a:extLst>
          </p:cNvPr>
          <p:cNvSpPr>
            <a:spLocks noGrp="1"/>
          </p:cNvSpPr>
          <p:nvPr>
            <p:ph type="ftr" sz="quarter" idx="10"/>
          </p:nvPr>
        </p:nvSpPr>
        <p:spPr/>
        <p:txBody>
          <a:bodyPr/>
          <a:lstStyle/>
          <a:p>
            <a:fld id="{0DBAD59A-2AF2-4944-9114-771EC3482AA0}" type="slidenum">
              <a:rPr lang="en-US" smtClean="0"/>
              <a:pPr/>
              <a:t>38</a:t>
            </a:fld>
            <a:endParaRPr lang="en-US" dirty="0">
              <a:solidFill>
                <a:schemeClr val="bg1">
                  <a:lumMod val="50000"/>
                </a:schemeClr>
              </a:solidFill>
            </a:endParaRPr>
          </a:p>
        </p:txBody>
      </p:sp>
    </p:spTree>
    <p:extLst>
      <p:ext uri="{BB962C8B-B14F-4D97-AF65-F5344CB8AC3E}">
        <p14:creationId xmlns:p14="http://schemas.microsoft.com/office/powerpoint/2010/main" val="1352869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5698C-6B28-574D-885A-400AC680B9B9}"/>
              </a:ext>
            </a:extLst>
          </p:cNvPr>
          <p:cNvSpPr>
            <a:spLocks noGrp="1"/>
          </p:cNvSpPr>
          <p:nvPr>
            <p:ph type="ctrTitle"/>
          </p:nvPr>
        </p:nvSpPr>
        <p:spPr/>
        <p:txBody>
          <a:bodyPr/>
          <a:lstStyle/>
          <a:p>
            <a:endParaRPr lang="en-US"/>
          </a:p>
        </p:txBody>
      </p:sp>
      <p:sp>
        <p:nvSpPr>
          <p:cNvPr id="3" name="TextBox 2">
            <a:extLst>
              <a:ext uri="{FF2B5EF4-FFF2-40B4-BE49-F238E27FC236}">
                <a16:creationId xmlns:a16="http://schemas.microsoft.com/office/drawing/2014/main" id="{433743B7-E750-2946-9676-4B7CF9F009E3}"/>
              </a:ext>
            </a:extLst>
          </p:cNvPr>
          <p:cNvSpPr txBox="1"/>
          <p:nvPr/>
        </p:nvSpPr>
        <p:spPr>
          <a:xfrm>
            <a:off x="1740665" y="6279614"/>
            <a:ext cx="0" cy="0"/>
          </a:xfrm>
          <a:prstGeom prst="rect">
            <a:avLst/>
          </a:prstGeom>
        </p:spPr>
        <p:txBody>
          <a:bodyPr vert="horz" wrap="none" lIns="0" tIns="0" rIns="91440" bIns="45720" rtlCol="0">
            <a:normAutofit fontScale="25000" lnSpcReduction="20000"/>
          </a:bodyPr>
          <a:lstStyle/>
          <a:p>
            <a:pPr algn="l"/>
            <a:endParaRPr lang="fr-CA" dirty="0"/>
          </a:p>
        </p:txBody>
      </p:sp>
    </p:spTree>
    <p:extLst>
      <p:ext uri="{BB962C8B-B14F-4D97-AF65-F5344CB8AC3E}">
        <p14:creationId xmlns:p14="http://schemas.microsoft.com/office/powerpoint/2010/main" val="1260830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8" descr="A picture containing nature&#10;&#10;Description automatically generated">
            <a:extLst>
              <a:ext uri="{FF2B5EF4-FFF2-40B4-BE49-F238E27FC236}">
                <a16:creationId xmlns:a16="http://schemas.microsoft.com/office/drawing/2014/main" id="{877B2FAC-3817-E04B-B78D-1A61719C0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793750"/>
            <a:ext cx="94869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F69256AE-88EC-E446-9236-A6776D2191EC}"/>
              </a:ext>
            </a:extLst>
          </p:cNvPr>
          <p:cNvSpPr txBox="1">
            <a:spLocks/>
          </p:cNvSpPr>
          <p:nvPr/>
        </p:nvSpPr>
        <p:spPr bwMode="auto">
          <a:xfrm>
            <a:off x="676275" y="742950"/>
            <a:ext cx="10841038" cy="577850"/>
          </a:xfrm>
          <a:prstGeom prst="rect">
            <a:avLst/>
          </a:prstGeom>
          <a:noFill/>
          <a:ln>
            <a:noFill/>
          </a:ln>
        </p:spPr>
        <p:txBody>
          <a:bodyPr lIns="0" tIns="0" rIns="9000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10000"/>
              </a:lnSpc>
              <a:defRPr/>
            </a:pPr>
            <a:r>
              <a:rPr lang="en-US" sz="2400" dirty="0">
                <a:solidFill>
                  <a:schemeClr val="tx1">
                    <a:lumMod val="75000"/>
                    <a:lumOff val="25000"/>
                  </a:schemeClr>
                </a:solidFill>
                <a:ea typeface="Lato Heavy" panose="020F0502020204030203" pitchFamily="34" charset="0"/>
                <a:cs typeface="Lato Heavy" panose="020F0502020204030203" pitchFamily="34" charset="0"/>
              </a:rPr>
              <a:t>POURQUOI CHOISIR L’ONTARIO</a:t>
            </a:r>
          </a:p>
          <a:p>
            <a:pPr marL="144000" algn="ctr">
              <a:lnSpc>
                <a:spcPct val="110000"/>
              </a:lnSpc>
              <a:defRPr/>
            </a:pPr>
            <a:r>
              <a:rPr lang="en-CA" sz="11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POUR LES TECHNOLOGIES DE L’INFORMATION?</a:t>
            </a:r>
          </a:p>
        </p:txBody>
      </p:sp>
      <p:sp>
        <p:nvSpPr>
          <p:cNvPr id="5" name="Text Placeholder 7">
            <a:extLst>
              <a:ext uri="{FF2B5EF4-FFF2-40B4-BE49-F238E27FC236}">
                <a16:creationId xmlns:a16="http://schemas.microsoft.com/office/drawing/2014/main" id="{E6C44425-57E4-C845-AA77-AA7D471D56EB}"/>
              </a:ext>
            </a:extLst>
          </p:cNvPr>
          <p:cNvSpPr txBox="1">
            <a:spLocks/>
          </p:cNvSpPr>
          <p:nvPr/>
        </p:nvSpPr>
        <p:spPr>
          <a:xfrm>
            <a:off x="709613" y="5316468"/>
            <a:ext cx="3895725" cy="949044"/>
          </a:xfrm>
          <a:prstGeom prst="rect">
            <a:avLst/>
          </a:prstGeom>
        </p:spPr>
        <p:txBody>
          <a:bodyPr tIns="0"/>
          <a:lstStyle>
            <a:lvl1pPr marL="0" marR="0" indent="0" algn="l"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938" algn="ctr" eaLnBrk="1" hangingPunct="1">
              <a:lnSpc>
                <a:spcPct val="90000"/>
              </a:lnSpc>
              <a:spcBef>
                <a:spcPts val="1000"/>
              </a:spcBef>
              <a:buClr>
                <a:schemeClr val="tx1"/>
              </a:buClr>
              <a:defRPr/>
            </a:pPr>
            <a:r>
              <a:rPr lang="en-CA" sz="1600" b="1" dirty="0">
                <a:solidFill>
                  <a:srgbClr val="B01E59"/>
                </a:solidFill>
                <a:latin typeface="Lato Heavy" panose="020F0502020204030203" pitchFamily="34" charset="0"/>
                <a:ea typeface="Lato Heavy" panose="020F0502020204030203" pitchFamily="34" charset="0"/>
                <a:cs typeface="Lato Heavy" panose="020F0502020204030203" pitchFamily="34" charset="0"/>
              </a:rPr>
              <a:t>ACCÈS AUX CONSOMMATEURS</a:t>
            </a:r>
          </a:p>
          <a:p>
            <a:pPr algn="ctr">
              <a:defRPr/>
            </a:pPr>
            <a:r>
              <a:rPr lang="en-CA" sz="1400" dirty="0">
                <a:solidFill>
                  <a:srgbClr val="000000"/>
                </a:solidFill>
                <a:latin typeface="Lato Light" panose="020F0502020204030203" pitchFamily="34" charset="0"/>
                <a:ea typeface="ＭＳ Ｐゴシック" panose="020B0600070205080204" pitchFamily="34" charset="-128"/>
                <a:cs typeface="+mn-cs"/>
              </a:rPr>
              <a:t>187 MILLIONS DE CONSOMMATEURS À  </a:t>
            </a:r>
            <a:r>
              <a:rPr lang="en-CA" sz="1400" b="1" dirty="0">
                <a:latin typeface="Lato" panose="020F0502020204030203" pitchFamily="34" charset="0"/>
                <a:ea typeface="Lato" panose="020F0502020204030203" pitchFamily="34" charset="0"/>
                <a:cs typeface="Lato" panose="020F0502020204030203" pitchFamily="34" charset="0"/>
              </a:rPr>
              <a:t>UNE JOURNÉE DE ROUTE </a:t>
            </a:r>
            <a:r>
              <a:rPr lang="en-CA" sz="1400" dirty="0">
                <a:solidFill>
                  <a:srgbClr val="000000"/>
                </a:solidFill>
                <a:latin typeface="Lato Light" panose="020F0502020204030203" pitchFamily="34" charset="0"/>
                <a:ea typeface="ＭＳ Ｐゴシック" panose="020B0600070205080204" pitchFamily="34" charset="-128"/>
                <a:cs typeface="+mn-cs"/>
              </a:rPr>
              <a:t>DE LA RÉGION </a:t>
            </a:r>
            <a:br>
              <a:rPr lang="en-CA" sz="1400" dirty="0">
                <a:solidFill>
                  <a:srgbClr val="000000"/>
                </a:solidFill>
                <a:latin typeface="Lato Light" panose="020F0502020204030203" pitchFamily="34" charset="0"/>
                <a:ea typeface="ＭＳ Ｐゴシック" panose="020B0600070205080204" pitchFamily="34" charset="-128"/>
                <a:cs typeface="+mn-cs"/>
              </a:rPr>
            </a:br>
            <a:r>
              <a:rPr lang="en-CA" sz="1400" dirty="0">
                <a:solidFill>
                  <a:srgbClr val="000000"/>
                </a:solidFill>
                <a:latin typeface="Lato Light" panose="020F0502020204030203" pitchFamily="34" charset="0"/>
                <a:ea typeface="ＭＳ Ｐゴシック" panose="020B0600070205080204" pitchFamily="34" charset="-128"/>
                <a:cs typeface="+mn-cs"/>
              </a:rPr>
              <a:t>DU GRAND TORONTO </a:t>
            </a:r>
          </a:p>
        </p:txBody>
      </p:sp>
      <p:sp>
        <p:nvSpPr>
          <p:cNvPr id="23555" name="TextBox 5">
            <a:extLst>
              <a:ext uri="{FF2B5EF4-FFF2-40B4-BE49-F238E27FC236}">
                <a16:creationId xmlns:a16="http://schemas.microsoft.com/office/drawing/2014/main" id="{A32DB61F-4321-3B42-9A40-73EAEFFC27AD}"/>
              </a:ext>
            </a:extLst>
          </p:cNvPr>
          <p:cNvSpPr txBox="1">
            <a:spLocks noChangeArrowheads="1"/>
          </p:cNvSpPr>
          <p:nvPr/>
        </p:nvSpPr>
        <p:spPr bwMode="auto">
          <a:xfrm>
            <a:off x="676275" y="1451623"/>
            <a:ext cx="10845800" cy="1058862"/>
          </a:xfrm>
          <a:prstGeom prst="rect">
            <a:avLst/>
          </a:prstGeom>
          <a:no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80000"/>
              </a:lnSpc>
              <a:defRPr/>
            </a:pPr>
            <a:r>
              <a:rPr lang="en-US" altLang="en-US" sz="2400" b="1" dirty="0">
                <a:solidFill>
                  <a:srgbClr val="B01E59"/>
                </a:solidFill>
                <a:latin typeface="Lato Heavy" panose="020F0502020204030203" pitchFamily="34" charset="0"/>
              </a:rPr>
              <a:t>LES BUREAUX DU COMMERCE ET </a:t>
            </a:r>
            <a:br>
              <a:rPr lang="en-US" altLang="en-US" sz="2400" b="1" dirty="0">
                <a:solidFill>
                  <a:srgbClr val="B01E59"/>
                </a:solidFill>
                <a:latin typeface="Lato Heavy" panose="020F0502020204030203" pitchFamily="34" charset="0"/>
              </a:rPr>
            </a:br>
            <a:r>
              <a:rPr lang="en-US" altLang="en-US" sz="2400" b="1" dirty="0">
                <a:solidFill>
                  <a:srgbClr val="B01E59"/>
                </a:solidFill>
                <a:latin typeface="Lato Heavy" panose="020F0502020204030203" pitchFamily="34" charset="0"/>
              </a:rPr>
              <a:t>DES INVESTISSEMENTS DE L’ONTARIO SONT RÉPARTIS </a:t>
            </a:r>
            <a:br>
              <a:rPr lang="en-US" altLang="en-US" sz="2400" b="1" dirty="0">
                <a:solidFill>
                  <a:srgbClr val="B01E59"/>
                </a:solidFill>
                <a:latin typeface="Lato Heavy" panose="020F0502020204030203" pitchFamily="34" charset="0"/>
              </a:rPr>
            </a:br>
            <a:r>
              <a:rPr lang="en-US" altLang="en-US" sz="2400" b="1" dirty="0">
                <a:solidFill>
                  <a:srgbClr val="B01E59"/>
                </a:solidFill>
                <a:latin typeface="Lato Heavy" panose="020F0502020204030203" pitchFamily="34" charset="0"/>
              </a:rPr>
              <a:t>PARTOUT DANS LE MONDE</a:t>
            </a:r>
          </a:p>
          <a:p>
            <a:pPr algn="ctr">
              <a:defRPr/>
            </a:pPr>
            <a:br>
              <a:rPr lang="en-US" altLang="en-US" sz="2800" b="1" dirty="0">
                <a:solidFill>
                  <a:schemeClr val="tx1">
                    <a:lumMod val="75000"/>
                    <a:lumOff val="25000"/>
                  </a:schemeClr>
                </a:solidFill>
                <a:latin typeface="Lato Heavy" panose="020F0502020204030203" pitchFamily="34" charset="0"/>
              </a:rPr>
            </a:br>
            <a:endParaRPr lang="en-US" altLang="en-US" sz="2800" b="1" dirty="0">
              <a:solidFill>
                <a:schemeClr val="tx1">
                  <a:lumMod val="75000"/>
                  <a:lumOff val="25000"/>
                </a:schemeClr>
              </a:solidFill>
              <a:latin typeface="Lato Heavy" panose="020F0502020204030203" pitchFamily="34" charset="0"/>
            </a:endParaRPr>
          </a:p>
        </p:txBody>
      </p:sp>
      <p:grpSp>
        <p:nvGrpSpPr>
          <p:cNvPr id="34821" name="Group 6">
            <a:extLst>
              <a:ext uri="{FF2B5EF4-FFF2-40B4-BE49-F238E27FC236}">
                <a16:creationId xmlns:a16="http://schemas.microsoft.com/office/drawing/2014/main" id="{ACE89DBB-788E-3B40-8F4D-870FA8DD1516}"/>
              </a:ext>
            </a:extLst>
          </p:cNvPr>
          <p:cNvGrpSpPr>
            <a:grpSpLocks/>
          </p:cNvGrpSpPr>
          <p:nvPr/>
        </p:nvGrpSpPr>
        <p:grpSpPr bwMode="auto">
          <a:xfrm>
            <a:off x="5413375" y="2895985"/>
            <a:ext cx="992188" cy="241712"/>
            <a:chOff x="5413303" y="2822860"/>
            <a:chExt cx="992375" cy="241522"/>
          </a:xfrm>
        </p:grpSpPr>
        <p:sp>
          <p:nvSpPr>
            <p:cNvPr id="8" name="Oval 7">
              <a:extLst>
                <a:ext uri="{FF2B5EF4-FFF2-40B4-BE49-F238E27FC236}">
                  <a16:creationId xmlns:a16="http://schemas.microsoft.com/office/drawing/2014/main" id="{C192B8AB-C396-AA4A-90A8-2F9C78181339}"/>
                </a:ext>
              </a:extLst>
            </p:cNvPr>
            <p:cNvSpPr/>
            <p:nvPr/>
          </p:nvSpPr>
          <p:spPr>
            <a:xfrm>
              <a:off x="5880528" y="2822860"/>
              <a:ext cx="65100" cy="6503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9" name="Rectangle 8">
              <a:extLst>
                <a:ext uri="{FF2B5EF4-FFF2-40B4-BE49-F238E27FC236}">
                  <a16:creationId xmlns:a16="http://schemas.microsoft.com/office/drawing/2014/main" id="{99C4861F-08BE-124D-AD71-7A02AAB1B458}"/>
                </a:ext>
              </a:extLst>
            </p:cNvPr>
            <p:cNvSpPr/>
            <p:nvPr/>
          </p:nvSpPr>
          <p:spPr>
            <a:xfrm>
              <a:off x="5413303" y="2864514"/>
              <a:ext cx="992375" cy="199868"/>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PARIS</a:t>
              </a:r>
            </a:p>
          </p:txBody>
        </p:sp>
      </p:grpSp>
      <p:grpSp>
        <p:nvGrpSpPr>
          <p:cNvPr id="34822" name="Group 9">
            <a:extLst>
              <a:ext uri="{FF2B5EF4-FFF2-40B4-BE49-F238E27FC236}">
                <a16:creationId xmlns:a16="http://schemas.microsoft.com/office/drawing/2014/main" id="{82B0FEAF-DE6C-8446-BE92-73A716699EEC}"/>
              </a:ext>
            </a:extLst>
          </p:cNvPr>
          <p:cNvGrpSpPr>
            <a:grpSpLocks/>
          </p:cNvGrpSpPr>
          <p:nvPr/>
        </p:nvGrpSpPr>
        <p:grpSpPr bwMode="auto">
          <a:xfrm>
            <a:off x="6064250" y="2871543"/>
            <a:ext cx="1005861" cy="200025"/>
            <a:chOff x="6063721" y="2799554"/>
            <a:chExt cx="1006385" cy="200055"/>
          </a:xfrm>
        </p:grpSpPr>
        <p:sp>
          <p:nvSpPr>
            <p:cNvPr id="11" name="Oval 10">
              <a:extLst>
                <a:ext uri="{FF2B5EF4-FFF2-40B4-BE49-F238E27FC236}">
                  <a16:creationId xmlns:a16="http://schemas.microsoft.com/office/drawing/2014/main" id="{08F638F6-B9D3-094D-A806-D633813D4132}"/>
                </a:ext>
              </a:extLst>
            </p:cNvPr>
            <p:cNvSpPr/>
            <p:nvPr/>
          </p:nvSpPr>
          <p:spPr>
            <a:xfrm>
              <a:off x="6063721" y="2858545"/>
              <a:ext cx="65122" cy="65098"/>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2" name="Rectangle 11">
              <a:extLst>
                <a:ext uri="{FF2B5EF4-FFF2-40B4-BE49-F238E27FC236}">
                  <a16:creationId xmlns:a16="http://schemas.microsoft.com/office/drawing/2014/main" id="{441ED0E6-73C9-7F4D-9607-78669F4FE3C8}"/>
                </a:ext>
              </a:extLst>
            </p:cNvPr>
            <p:cNvSpPr/>
            <p:nvPr/>
          </p:nvSpPr>
          <p:spPr>
            <a:xfrm>
              <a:off x="6077402" y="2799554"/>
              <a:ext cx="992704"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MUNICH</a:t>
              </a:r>
            </a:p>
          </p:txBody>
        </p:sp>
      </p:grpSp>
      <p:grpSp>
        <p:nvGrpSpPr>
          <p:cNvPr id="34823" name="Group 12">
            <a:extLst>
              <a:ext uri="{FF2B5EF4-FFF2-40B4-BE49-F238E27FC236}">
                <a16:creationId xmlns:a16="http://schemas.microsoft.com/office/drawing/2014/main" id="{73FB6D0D-B0A9-E340-8150-28B83EFE5781}"/>
              </a:ext>
            </a:extLst>
          </p:cNvPr>
          <p:cNvGrpSpPr>
            <a:grpSpLocks/>
          </p:cNvGrpSpPr>
          <p:nvPr/>
        </p:nvGrpSpPr>
        <p:grpSpPr bwMode="auto">
          <a:xfrm>
            <a:off x="5782457" y="2710243"/>
            <a:ext cx="1005455" cy="200025"/>
            <a:chOff x="5783192" y="2636829"/>
            <a:chExt cx="1004320" cy="200055"/>
          </a:xfrm>
        </p:grpSpPr>
        <p:sp>
          <p:nvSpPr>
            <p:cNvPr id="14" name="Oval 13">
              <a:extLst>
                <a:ext uri="{FF2B5EF4-FFF2-40B4-BE49-F238E27FC236}">
                  <a16:creationId xmlns:a16="http://schemas.microsoft.com/office/drawing/2014/main" id="{06ABBD19-0375-4249-9583-B43EE50DB645}"/>
                </a:ext>
              </a:extLst>
            </p:cNvPr>
            <p:cNvSpPr/>
            <p:nvPr/>
          </p:nvSpPr>
          <p:spPr>
            <a:xfrm>
              <a:off x="5783192" y="2698198"/>
              <a:ext cx="65014" cy="6351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5" name="Rectangle 14">
              <a:extLst>
                <a:ext uri="{FF2B5EF4-FFF2-40B4-BE49-F238E27FC236}">
                  <a16:creationId xmlns:a16="http://schemas.microsoft.com/office/drawing/2014/main" id="{FE85043A-FE4F-8E43-AD93-A51AA212EC44}"/>
                </a:ext>
              </a:extLst>
            </p:cNvPr>
            <p:cNvSpPr/>
            <p:nvPr/>
          </p:nvSpPr>
          <p:spPr>
            <a:xfrm>
              <a:off x="5794859" y="2636829"/>
              <a:ext cx="992653"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LONDRES</a:t>
              </a:r>
            </a:p>
          </p:txBody>
        </p:sp>
      </p:grpSp>
      <p:grpSp>
        <p:nvGrpSpPr>
          <p:cNvPr id="34824" name="Group 15">
            <a:extLst>
              <a:ext uri="{FF2B5EF4-FFF2-40B4-BE49-F238E27FC236}">
                <a16:creationId xmlns:a16="http://schemas.microsoft.com/office/drawing/2014/main" id="{D6BD28DD-02A3-5746-908D-B80DEDB2A57E}"/>
              </a:ext>
            </a:extLst>
          </p:cNvPr>
          <p:cNvGrpSpPr>
            <a:grpSpLocks/>
          </p:cNvGrpSpPr>
          <p:nvPr/>
        </p:nvGrpSpPr>
        <p:grpSpPr bwMode="auto">
          <a:xfrm>
            <a:off x="2513013" y="3811588"/>
            <a:ext cx="992187" cy="257175"/>
            <a:chOff x="2512537" y="3739332"/>
            <a:chExt cx="992375" cy="256540"/>
          </a:xfrm>
        </p:grpSpPr>
        <p:sp>
          <p:nvSpPr>
            <p:cNvPr id="17" name="Oval 16">
              <a:extLst>
                <a:ext uri="{FF2B5EF4-FFF2-40B4-BE49-F238E27FC236}">
                  <a16:creationId xmlns:a16="http://schemas.microsoft.com/office/drawing/2014/main" id="{8D729B1F-2E95-7940-9F68-389B5C831C4D}"/>
                </a:ext>
              </a:extLst>
            </p:cNvPr>
            <p:cNvSpPr/>
            <p:nvPr/>
          </p:nvSpPr>
          <p:spPr>
            <a:xfrm>
              <a:off x="2976175" y="3739332"/>
              <a:ext cx="65099" cy="64926"/>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8" name="Rectangle 17">
              <a:extLst>
                <a:ext uri="{FF2B5EF4-FFF2-40B4-BE49-F238E27FC236}">
                  <a16:creationId xmlns:a16="http://schemas.microsoft.com/office/drawing/2014/main" id="{536B5868-A2FF-554D-B112-85AB4352DC67}"/>
                </a:ext>
              </a:extLst>
            </p:cNvPr>
            <p:cNvSpPr/>
            <p:nvPr/>
          </p:nvSpPr>
          <p:spPr>
            <a:xfrm>
              <a:off x="2512537" y="3796341"/>
              <a:ext cx="992375" cy="199531"/>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MEXICO </a:t>
              </a:r>
            </a:p>
          </p:txBody>
        </p:sp>
      </p:grpSp>
      <p:grpSp>
        <p:nvGrpSpPr>
          <p:cNvPr id="34825" name="Group 18">
            <a:extLst>
              <a:ext uri="{FF2B5EF4-FFF2-40B4-BE49-F238E27FC236}">
                <a16:creationId xmlns:a16="http://schemas.microsoft.com/office/drawing/2014/main" id="{4B58171A-2004-FB4E-9580-99EEF07CC855}"/>
              </a:ext>
            </a:extLst>
          </p:cNvPr>
          <p:cNvGrpSpPr>
            <a:grpSpLocks/>
          </p:cNvGrpSpPr>
          <p:nvPr/>
        </p:nvGrpSpPr>
        <p:grpSpPr bwMode="auto">
          <a:xfrm>
            <a:off x="1979613" y="3155950"/>
            <a:ext cx="993775" cy="254000"/>
            <a:chOff x="1980219" y="3083988"/>
            <a:chExt cx="992375" cy="253607"/>
          </a:xfrm>
        </p:grpSpPr>
        <p:sp>
          <p:nvSpPr>
            <p:cNvPr id="20" name="Oval 19">
              <a:extLst>
                <a:ext uri="{FF2B5EF4-FFF2-40B4-BE49-F238E27FC236}">
                  <a16:creationId xmlns:a16="http://schemas.microsoft.com/office/drawing/2014/main" id="{6A0600EE-608C-FC41-8C3E-03F240239652}"/>
                </a:ext>
              </a:extLst>
            </p:cNvPr>
            <p:cNvSpPr/>
            <p:nvPr/>
          </p:nvSpPr>
          <p:spPr>
            <a:xfrm>
              <a:off x="2444701" y="3083988"/>
              <a:ext cx="63411" cy="6498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21" name="Rectangle 20">
              <a:extLst>
                <a:ext uri="{FF2B5EF4-FFF2-40B4-BE49-F238E27FC236}">
                  <a16:creationId xmlns:a16="http://schemas.microsoft.com/office/drawing/2014/main" id="{C52E1A15-0800-E248-84F8-12A42DD5EB27}"/>
                </a:ext>
              </a:extLst>
            </p:cNvPr>
            <p:cNvSpPr/>
            <p:nvPr/>
          </p:nvSpPr>
          <p:spPr>
            <a:xfrm>
              <a:off x="1980219" y="3137879"/>
              <a:ext cx="992375" cy="199716"/>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SAN FRANCISCO</a:t>
              </a:r>
            </a:p>
          </p:txBody>
        </p:sp>
      </p:grpSp>
      <p:grpSp>
        <p:nvGrpSpPr>
          <p:cNvPr id="34826" name="Group 21">
            <a:extLst>
              <a:ext uri="{FF2B5EF4-FFF2-40B4-BE49-F238E27FC236}">
                <a16:creationId xmlns:a16="http://schemas.microsoft.com/office/drawing/2014/main" id="{72763789-0FEE-2143-9EC0-9C6F76B3648C}"/>
              </a:ext>
            </a:extLst>
          </p:cNvPr>
          <p:cNvGrpSpPr>
            <a:grpSpLocks/>
          </p:cNvGrpSpPr>
          <p:nvPr/>
        </p:nvGrpSpPr>
        <p:grpSpPr bwMode="auto">
          <a:xfrm>
            <a:off x="2597150" y="3355975"/>
            <a:ext cx="992188" cy="236538"/>
            <a:chOff x="2603006" y="3237567"/>
            <a:chExt cx="992375" cy="236622"/>
          </a:xfrm>
        </p:grpSpPr>
        <p:sp>
          <p:nvSpPr>
            <p:cNvPr id="23" name="Oval 22">
              <a:extLst>
                <a:ext uri="{FF2B5EF4-FFF2-40B4-BE49-F238E27FC236}">
                  <a16:creationId xmlns:a16="http://schemas.microsoft.com/office/drawing/2014/main" id="{FBE4F2C1-64D5-F645-A5C9-4BB6DAC7A45A}"/>
                </a:ext>
              </a:extLst>
            </p:cNvPr>
            <p:cNvSpPr/>
            <p:nvPr/>
          </p:nvSpPr>
          <p:spPr>
            <a:xfrm>
              <a:off x="3069819" y="3237567"/>
              <a:ext cx="63512" cy="65111"/>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24" name="Rectangle 23">
              <a:extLst>
                <a:ext uri="{FF2B5EF4-FFF2-40B4-BE49-F238E27FC236}">
                  <a16:creationId xmlns:a16="http://schemas.microsoft.com/office/drawing/2014/main" id="{3AD60A6E-ADC4-2048-85B7-9A6D643A67DC}"/>
                </a:ext>
              </a:extLst>
            </p:cNvPr>
            <p:cNvSpPr/>
            <p:nvPr/>
          </p:nvSpPr>
          <p:spPr>
            <a:xfrm>
              <a:off x="2603006" y="3274093"/>
              <a:ext cx="992375" cy="200096"/>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DALLAS</a:t>
              </a:r>
            </a:p>
          </p:txBody>
        </p:sp>
      </p:grpSp>
      <p:grpSp>
        <p:nvGrpSpPr>
          <p:cNvPr id="34827" name="Group 27">
            <a:extLst>
              <a:ext uri="{FF2B5EF4-FFF2-40B4-BE49-F238E27FC236}">
                <a16:creationId xmlns:a16="http://schemas.microsoft.com/office/drawing/2014/main" id="{7E45C42F-C3EB-2F45-81F7-6E7ABDB1B927}"/>
              </a:ext>
            </a:extLst>
          </p:cNvPr>
          <p:cNvGrpSpPr>
            <a:grpSpLocks/>
          </p:cNvGrpSpPr>
          <p:nvPr/>
        </p:nvGrpSpPr>
        <p:grpSpPr bwMode="auto">
          <a:xfrm>
            <a:off x="2573713" y="2889250"/>
            <a:ext cx="1001717" cy="200025"/>
            <a:chOff x="2572942" y="2816090"/>
            <a:chExt cx="1001886" cy="200055"/>
          </a:xfrm>
        </p:grpSpPr>
        <p:sp>
          <p:nvSpPr>
            <p:cNvPr id="29" name="Oval 28">
              <a:extLst>
                <a:ext uri="{FF2B5EF4-FFF2-40B4-BE49-F238E27FC236}">
                  <a16:creationId xmlns:a16="http://schemas.microsoft.com/office/drawing/2014/main" id="{7CDA7BD2-5DFC-1B4B-ADBB-1D6F117BC28C}"/>
                </a:ext>
              </a:extLst>
            </p:cNvPr>
            <p:cNvSpPr/>
            <p:nvPr/>
          </p:nvSpPr>
          <p:spPr>
            <a:xfrm>
              <a:off x="3509729" y="2890714"/>
              <a:ext cx="65099" cy="6509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30" name="Rectangle 29">
              <a:extLst>
                <a:ext uri="{FF2B5EF4-FFF2-40B4-BE49-F238E27FC236}">
                  <a16:creationId xmlns:a16="http://schemas.microsoft.com/office/drawing/2014/main" id="{71DBE10E-C7D6-7A43-9A62-50396ECD308B}"/>
                </a:ext>
              </a:extLst>
            </p:cNvPr>
            <p:cNvSpPr/>
            <p:nvPr/>
          </p:nvSpPr>
          <p:spPr>
            <a:xfrm>
              <a:off x="2572942" y="2816090"/>
              <a:ext cx="992355" cy="200055"/>
            </a:xfrm>
            <a:prstGeom prst="rect">
              <a:avLst/>
            </a:prstGeom>
          </p:spPr>
          <p:txBody>
            <a:bodyPr>
              <a:spAutoFit/>
            </a:bodyPr>
            <a:lstStyle/>
            <a:p>
              <a:pPr algn="r">
                <a:defRPr/>
              </a:pPr>
              <a:r>
                <a:rPr lang="en-US" sz="700" b="1" dirty="0">
                  <a:latin typeface="+mj-lt"/>
                  <a:ea typeface="Lato" panose="020F0502020204030203" pitchFamily="34" charset="0"/>
                  <a:cs typeface="Lato" panose="020F0502020204030203" pitchFamily="34" charset="0"/>
                </a:rPr>
                <a:t>CHICAGO</a:t>
              </a:r>
            </a:p>
          </p:txBody>
        </p:sp>
      </p:grpSp>
      <p:grpSp>
        <p:nvGrpSpPr>
          <p:cNvPr id="34828" name="Group 33">
            <a:extLst>
              <a:ext uri="{FF2B5EF4-FFF2-40B4-BE49-F238E27FC236}">
                <a16:creationId xmlns:a16="http://schemas.microsoft.com/office/drawing/2014/main" id="{161E20A1-6C98-B944-B92C-DF7661A7E4BC}"/>
              </a:ext>
            </a:extLst>
          </p:cNvPr>
          <p:cNvGrpSpPr>
            <a:grpSpLocks/>
          </p:cNvGrpSpPr>
          <p:nvPr/>
        </p:nvGrpSpPr>
        <p:grpSpPr bwMode="auto">
          <a:xfrm>
            <a:off x="3836988" y="2981325"/>
            <a:ext cx="1004887" cy="200025"/>
            <a:chOff x="3837295" y="2908178"/>
            <a:chExt cx="1004709" cy="200055"/>
          </a:xfrm>
        </p:grpSpPr>
        <p:sp>
          <p:nvSpPr>
            <p:cNvPr id="35" name="Oval 34">
              <a:extLst>
                <a:ext uri="{FF2B5EF4-FFF2-40B4-BE49-F238E27FC236}">
                  <a16:creationId xmlns:a16="http://schemas.microsoft.com/office/drawing/2014/main" id="{1437FCDF-F8D1-D745-986F-86535C0F3AD1}"/>
                </a:ext>
              </a:extLst>
            </p:cNvPr>
            <p:cNvSpPr/>
            <p:nvPr/>
          </p:nvSpPr>
          <p:spPr>
            <a:xfrm>
              <a:off x="3837295" y="2966925"/>
              <a:ext cx="65075" cy="6509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36" name="Rectangle 35">
              <a:extLst>
                <a:ext uri="{FF2B5EF4-FFF2-40B4-BE49-F238E27FC236}">
                  <a16:creationId xmlns:a16="http://schemas.microsoft.com/office/drawing/2014/main" id="{3D769866-1829-6546-93DB-0BBE1C5374F4}"/>
                </a:ext>
              </a:extLst>
            </p:cNvPr>
            <p:cNvSpPr/>
            <p:nvPr/>
          </p:nvSpPr>
          <p:spPr>
            <a:xfrm>
              <a:off x="3849993" y="2908178"/>
              <a:ext cx="992011"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NEW YORK</a:t>
              </a:r>
            </a:p>
          </p:txBody>
        </p:sp>
      </p:grpSp>
      <p:grpSp>
        <p:nvGrpSpPr>
          <p:cNvPr id="34829" name="Group 36">
            <a:extLst>
              <a:ext uri="{FF2B5EF4-FFF2-40B4-BE49-F238E27FC236}">
                <a16:creationId xmlns:a16="http://schemas.microsoft.com/office/drawing/2014/main" id="{C5894278-62AD-4742-8E2E-680A3F0589C9}"/>
              </a:ext>
            </a:extLst>
          </p:cNvPr>
          <p:cNvGrpSpPr>
            <a:grpSpLocks/>
          </p:cNvGrpSpPr>
          <p:nvPr/>
        </p:nvGrpSpPr>
        <p:grpSpPr bwMode="auto">
          <a:xfrm>
            <a:off x="7635945" y="3438773"/>
            <a:ext cx="712601" cy="232569"/>
            <a:chOff x="7577127" y="3274171"/>
            <a:chExt cx="712746" cy="232604"/>
          </a:xfrm>
        </p:grpSpPr>
        <p:sp>
          <p:nvSpPr>
            <p:cNvPr id="38" name="Oval 37">
              <a:extLst>
                <a:ext uri="{FF2B5EF4-FFF2-40B4-BE49-F238E27FC236}">
                  <a16:creationId xmlns:a16="http://schemas.microsoft.com/office/drawing/2014/main" id="{053E8F63-41CE-9A4F-807B-4308785DCCD1}"/>
                </a:ext>
              </a:extLst>
            </p:cNvPr>
            <p:cNvSpPr/>
            <p:nvPr/>
          </p:nvSpPr>
          <p:spPr>
            <a:xfrm>
              <a:off x="7887664" y="3274171"/>
              <a:ext cx="65100" cy="65098"/>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39" name="Rectangle 38">
              <a:extLst>
                <a:ext uri="{FF2B5EF4-FFF2-40B4-BE49-F238E27FC236}">
                  <a16:creationId xmlns:a16="http://schemas.microsoft.com/office/drawing/2014/main" id="{A164FFED-28C8-A54C-BAF2-79922A893F6A}"/>
                </a:ext>
              </a:extLst>
            </p:cNvPr>
            <p:cNvSpPr/>
            <p:nvPr/>
          </p:nvSpPr>
          <p:spPr>
            <a:xfrm>
              <a:off x="7577127" y="3306720"/>
              <a:ext cx="712746" cy="200055"/>
            </a:xfrm>
            <a:prstGeom prst="rect">
              <a:avLst/>
            </a:prstGeom>
          </p:spPr>
          <p:txBody>
            <a:bodyPr wrap="square">
              <a:spAutoFit/>
            </a:bodyPr>
            <a:lstStyle/>
            <a:p>
              <a:pPr>
                <a:defRPr/>
              </a:pPr>
              <a:r>
                <a:rPr lang="en-US" sz="700" b="1" dirty="0">
                  <a:latin typeface="+mj-lt"/>
                  <a:ea typeface="Lato" panose="020F0502020204030203" pitchFamily="34" charset="0"/>
                  <a:cs typeface="Lato" panose="020F0502020204030203" pitchFamily="34" charset="0"/>
                </a:rPr>
                <a:t>NEW DELHI</a:t>
              </a:r>
            </a:p>
          </p:txBody>
        </p:sp>
      </p:grpSp>
      <p:grpSp>
        <p:nvGrpSpPr>
          <p:cNvPr id="34830" name="Group 39">
            <a:extLst>
              <a:ext uri="{FF2B5EF4-FFF2-40B4-BE49-F238E27FC236}">
                <a16:creationId xmlns:a16="http://schemas.microsoft.com/office/drawing/2014/main" id="{2280EFE5-F55B-6A44-A6F3-23294B34A3DE}"/>
              </a:ext>
            </a:extLst>
          </p:cNvPr>
          <p:cNvGrpSpPr>
            <a:grpSpLocks/>
          </p:cNvGrpSpPr>
          <p:nvPr/>
        </p:nvGrpSpPr>
        <p:grpSpPr bwMode="auto">
          <a:xfrm>
            <a:off x="7837483" y="3712362"/>
            <a:ext cx="1008857" cy="200025"/>
            <a:chOff x="7837723" y="3639866"/>
            <a:chExt cx="1008655" cy="200055"/>
          </a:xfrm>
        </p:grpSpPr>
        <p:sp>
          <p:nvSpPr>
            <p:cNvPr id="41" name="Oval 40">
              <a:extLst>
                <a:ext uri="{FF2B5EF4-FFF2-40B4-BE49-F238E27FC236}">
                  <a16:creationId xmlns:a16="http://schemas.microsoft.com/office/drawing/2014/main" id="{35DFB4C6-79A6-B14E-8DA5-86BCD3A00B51}"/>
                </a:ext>
              </a:extLst>
            </p:cNvPr>
            <p:cNvSpPr/>
            <p:nvPr/>
          </p:nvSpPr>
          <p:spPr>
            <a:xfrm>
              <a:off x="7837723" y="3708145"/>
              <a:ext cx="65075" cy="6351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2" name="Rectangle 41">
              <a:extLst>
                <a:ext uri="{FF2B5EF4-FFF2-40B4-BE49-F238E27FC236}">
                  <a16:creationId xmlns:a16="http://schemas.microsoft.com/office/drawing/2014/main" id="{A8813B68-33F3-7F42-8906-69C7E3C44566}"/>
                </a:ext>
              </a:extLst>
            </p:cNvPr>
            <p:cNvSpPr/>
            <p:nvPr/>
          </p:nvSpPr>
          <p:spPr>
            <a:xfrm>
              <a:off x="7854390" y="3639866"/>
              <a:ext cx="991988"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MUMBAI</a:t>
              </a:r>
            </a:p>
          </p:txBody>
        </p:sp>
      </p:grpSp>
      <p:grpSp>
        <p:nvGrpSpPr>
          <p:cNvPr id="34831" name="Group 42">
            <a:extLst>
              <a:ext uri="{FF2B5EF4-FFF2-40B4-BE49-F238E27FC236}">
                <a16:creationId xmlns:a16="http://schemas.microsoft.com/office/drawing/2014/main" id="{6FECC2C5-DBB7-5740-B49F-7172862145F6}"/>
              </a:ext>
            </a:extLst>
          </p:cNvPr>
          <p:cNvGrpSpPr>
            <a:grpSpLocks/>
          </p:cNvGrpSpPr>
          <p:nvPr/>
        </p:nvGrpSpPr>
        <p:grpSpPr bwMode="auto">
          <a:xfrm>
            <a:off x="9082331" y="3281056"/>
            <a:ext cx="1013238" cy="200025"/>
            <a:chOff x="9039713" y="3331416"/>
            <a:chExt cx="1013035" cy="200055"/>
          </a:xfrm>
        </p:grpSpPr>
        <p:sp>
          <p:nvSpPr>
            <p:cNvPr id="44" name="Oval 43">
              <a:extLst>
                <a:ext uri="{FF2B5EF4-FFF2-40B4-BE49-F238E27FC236}">
                  <a16:creationId xmlns:a16="http://schemas.microsoft.com/office/drawing/2014/main" id="{A2B3C18C-5F0A-CD40-A327-5B6C06989983}"/>
                </a:ext>
              </a:extLst>
            </p:cNvPr>
            <p:cNvSpPr/>
            <p:nvPr/>
          </p:nvSpPr>
          <p:spPr>
            <a:xfrm>
              <a:off x="9039713" y="3394531"/>
              <a:ext cx="65075" cy="6509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5" name="Rectangle 44">
              <a:extLst>
                <a:ext uri="{FF2B5EF4-FFF2-40B4-BE49-F238E27FC236}">
                  <a16:creationId xmlns:a16="http://schemas.microsoft.com/office/drawing/2014/main" id="{B54EACC3-F578-7546-ABE9-3F4A23A7D33A}"/>
                </a:ext>
              </a:extLst>
            </p:cNvPr>
            <p:cNvSpPr/>
            <p:nvPr/>
          </p:nvSpPr>
          <p:spPr>
            <a:xfrm>
              <a:off x="9060760" y="3331416"/>
              <a:ext cx="991988"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SHANGHAI</a:t>
              </a:r>
            </a:p>
          </p:txBody>
        </p:sp>
      </p:grpSp>
      <p:grpSp>
        <p:nvGrpSpPr>
          <p:cNvPr id="34832" name="Group 45">
            <a:extLst>
              <a:ext uri="{FF2B5EF4-FFF2-40B4-BE49-F238E27FC236}">
                <a16:creationId xmlns:a16="http://schemas.microsoft.com/office/drawing/2014/main" id="{4E844332-5B2A-DB44-BF70-589832ABE354}"/>
              </a:ext>
            </a:extLst>
          </p:cNvPr>
          <p:cNvGrpSpPr>
            <a:grpSpLocks/>
          </p:cNvGrpSpPr>
          <p:nvPr/>
        </p:nvGrpSpPr>
        <p:grpSpPr bwMode="auto">
          <a:xfrm>
            <a:off x="8373273" y="3483445"/>
            <a:ext cx="764407" cy="228924"/>
            <a:chOff x="8054006" y="3009851"/>
            <a:chExt cx="764402" cy="228958"/>
          </a:xfrm>
        </p:grpSpPr>
        <p:sp>
          <p:nvSpPr>
            <p:cNvPr id="47" name="Oval 46">
              <a:extLst>
                <a:ext uri="{FF2B5EF4-FFF2-40B4-BE49-F238E27FC236}">
                  <a16:creationId xmlns:a16="http://schemas.microsoft.com/office/drawing/2014/main" id="{6DE28CBF-5A5E-B546-AB41-817AFC7E73FA}"/>
                </a:ext>
              </a:extLst>
            </p:cNvPr>
            <p:cNvSpPr/>
            <p:nvPr/>
          </p:nvSpPr>
          <p:spPr>
            <a:xfrm>
              <a:off x="8396103" y="3009851"/>
              <a:ext cx="65088" cy="65098"/>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 name="Rectangle 47">
              <a:extLst>
                <a:ext uri="{FF2B5EF4-FFF2-40B4-BE49-F238E27FC236}">
                  <a16:creationId xmlns:a16="http://schemas.microsoft.com/office/drawing/2014/main" id="{3816D6CD-39D7-1642-A1F9-880A97803667}"/>
                </a:ext>
              </a:extLst>
            </p:cNvPr>
            <p:cNvSpPr/>
            <p:nvPr/>
          </p:nvSpPr>
          <p:spPr>
            <a:xfrm>
              <a:off x="8054006" y="3038754"/>
              <a:ext cx="764402" cy="200055"/>
            </a:xfrm>
            <a:prstGeom prst="rect">
              <a:avLst/>
            </a:prstGeom>
          </p:spPr>
          <p:txBody>
            <a:bodyPr wrap="square">
              <a:spAutoFit/>
            </a:bodyPr>
            <a:lstStyle/>
            <a:p>
              <a:pPr>
                <a:defRPr/>
              </a:pPr>
              <a:r>
                <a:rPr lang="en-US" sz="700" b="1" dirty="0">
                  <a:latin typeface="+mj-lt"/>
                  <a:ea typeface="Lato" panose="020F0502020204030203" pitchFamily="34" charset="0"/>
                  <a:cs typeface="Lato" panose="020F0502020204030203" pitchFamily="34" charset="0"/>
                </a:rPr>
                <a:t>CHONGQING</a:t>
              </a:r>
            </a:p>
          </p:txBody>
        </p:sp>
      </p:grpSp>
      <p:grpSp>
        <p:nvGrpSpPr>
          <p:cNvPr id="34833" name="Group 48">
            <a:extLst>
              <a:ext uri="{FF2B5EF4-FFF2-40B4-BE49-F238E27FC236}">
                <a16:creationId xmlns:a16="http://schemas.microsoft.com/office/drawing/2014/main" id="{A8A34B06-8836-F747-B2DC-EAEDFC685A6B}"/>
              </a:ext>
            </a:extLst>
          </p:cNvPr>
          <p:cNvGrpSpPr>
            <a:grpSpLocks/>
          </p:cNvGrpSpPr>
          <p:nvPr/>
        </p:nvGrpSpPr>
        <p:grpSpPr bwMode="auto">
          <a:xfrm>
            <a:off x="7877721" y="2985482"/>
            <a:ext cx="1001163" cy="200025"/>
            <a:chOff x="7878294" y="2912385"/>
            <a:chExt cx="1001135" cy="200055"/>
          </a:xfrm>
        </p:grpSpPr>
        <p:sp>
          <p:nvSpPr>
            <p:cNvPr id="50" name="Oval 49">
              <a:extLst>
                <a:ext uri="{FF2B5EF4-FFF2-40B4-BE49-F238E27FC236}">
                  <a16:creationId xmlns:a16="http://schemas.microsoft.com/office/drawing/2014/main" id="{01F0E651-E863-374B-9980-75D729B7F158}"/>
                </a:ext>
              </a:extLst>
            </p:cNvPr>
            <p:cNvSpPr/>
            <p:nvPr/>
          </p:nvSpPr>
          <p:spPr>
            <a:xfrm>
              <a:off x="8814344" y="2981971"/>
              <a:ext cx="65085" cy="6351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51" name="Rectangle 50">
              <a:extLst>
                <a:ext uri="{FF2B5EF4-FFF2-40B4-BE49-F238E27FC236}">
                  <a16:creationId xmlns:a16="http://schemas.microsoft.com/office/drawing/2014/main" id="{AE0E85AE-F9E2-B647-B377-38FB4F0CD17F}"/>
                </a:ext>
              </a:extLst>
            </p:cNvPr>
            <p:cNvSpPr/>
            <p:nvPr/>
          </p:nvSpPr>
          <p:spPr>
            <a:xfrm>
              <a:off x="7878294" y="2912385"/>
              <a:ext cx="992159" cy="200055"/>
            </a:xfrm>
            <a:prstGeom prst="rect">
              <a:avLst/>
            </a:prstGeom>
          </p:spPr>
          <p:txBody>
            <a:bodyPr>
              <a:spAutoFit/>
            </a:bodyPr>
            <a:lstStyle/>
            <a:p>
              <a:pPr algn="r">
                <a:defRPr/>
              </a:pPr>
              <a:r>
                <a:rPr lang="en-US" sz="700" b="1" dirty="0">
                  <a:latin typeface="+mj-lt"/>
                  <a:ea typeface="Lato" panose="020F0502020204030203" pitchFamily="34" charset="0"/>
                  <a:cs typeface="Lato" panose="020F0502020204030203" pitchFamily="34" charset="0"/>
                </a:rPr>
                <a:t>BEIJING</a:t>
              </a:r>
            </a:p>
          </p:txBody>
        </p:sp>
      </p:grpSp>
      <p:sp>
        <p:nvSpPr>
          <p:cNvPr id="52" name="Rectangle 51">
            <a:extLst>
              <a:ext uri="{FF2B5EF4-FFF2-40B4-BE49-F238E27FC236}">
                <a16:creationId xmlns:a16="http://schemas.microsoft.com/office/drawing/2014/main" id="{0DDD537A-5DE7-B743-A6EA-D68A4F340B1D}"/>
              </a:ext>
            </a:extLst>
          </p:cNvPr>
          <p:cNvSpPr/>
          <p:nvPr/>
        </p:nvSpPr>
        <p:spPr>
          <a:xfrm>
            <a:off x="793750" y="2425700"/>
            <a:ext cx="1395413" cy="487363"/>
          </a:xfrm>
          <a:prstGeom prst="rect">
            <a:avLst/>
          </a:prstGeom>
        </p:spPr>
        <p:txBody>
          <a:bodyPr>
            <a:spAutoFit/>
          </a:bodyPr>
          <a:lstStyle/>
          <a:p>
            <a:pPr algn="r">
              <a:lnSpc>
                <a:spcPct val="110000"/>
              </a:lnSpc>
              <a:defRPr/>
            </a:pPr>
            <a:r>
              <a:rPr lang="en-CA" sz="800" dirty="0">
                <a:latin typeface="+mn-lt"/>
              </a:rPr>
              <a:t>1 200 km ( 750 milles )</a:t>
            </a:r>
          </a:p>
          <a:p>
            <a:pPr algn="r">
              <a:lnSpc>
                <a:spcPct val="110000"/>
              </a:lnSpc>
              <a:defRPr/>
            </a:pPr>
            <a:r>
              <a:rPr lang="en-CA" sz="800" dirty="0">
                <a:latin typeface="+mn-lt"/>
              </a:rPr>
              <a:t>800 km ( 500 milles )</a:t>
            </a:r>
          </a:p>
          <a:p>
            <a:pPr algn="r">
              <a:lnSpc>
                <a:spcPct val="110000"/>
              </a:lnSpc>
              <a:defRPr/>
            </a:pPr>
            <a:r>
              <a:rPr lang="en-CA" sz="800" dirty="0">
                <a:latin typeface="+mn-lt"/>
              </a:rPr>
              <a:t>400 km ( 250 milles )</a:t>
            </a:r>
          </a:p>
        </p:txBody>
      </p:sp>
      <p:cxnSp>
        <p:nvCxnSpPr>
          <p:cNvPr id="53" name="Straight Connector 52">
            <a:extLst>
              <a:ext uri="{FF2B5EF4-FFF2-40B4-BE49-F238E27FC236}">
                <a16:creationId xmlns:a16="http://schemas.microsoft.com/office/drawing/2014/main" id="{401BBCED-F6A1-CA41-9405-C675B86F4FE4}"/>
              </a:ext>
            </a:extLst>
          </p:cNvPr>
          <p:cNvCxnSpPr>
            <a:cxnSpLocks/>
          </p:cNvCxnSpPr>
          <p:nvPr/>
        </p:nvCxnSpPr>
        <p:spPr>
          <a:xfrm>
            <a:off x="2138363" y="2544763"/>
            <a:ext cx="869950" cy="0"/>
          </a:xfrm>
          <a:prstGeom prst="line">
            <a:avLst/>
          </a:prstGeom>
          <a:ln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142F53D-C81C-6A4C-A883-FC972AFD4835}"/>
              </a:ext>
            </a:extLst>
          </p:cNvPr>
          <p:cNvCxnSpPr>
            <a:cxnSpLocks/>
          </p:cNvCxnSpPr>
          <p:nvPr/>
        </p:nvCxnSpPr>
        <p:spPr>
          <a:xfrm>
            <a:off x="2138363" y="2686050"/>
            <a:ext cx="922337" cy="0"/>
          </a:xfrm>
          <a:prstGeom prst="line">
            <a:avLst/>
          </a:prstGeom>
          <a:ln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E513FAE-7EF5-2D4C-ACC8-E31C48728D9D}"/>
              </a:ext>
            </a:extLst>
          </p:cNvPr>
          <p:cNvCxnSpPr>
            <a:cxnSpLocks/>
          </p:cNvCxnSpPr>
          <p:nvPr/>
        </p:nvCxnSpPr>
        <p:spPr>
          <a:xfrm>
            <a:off x="2138363" y="2832100"/>
            <a:ext cx="1055687" cy="0"/>
          </a:xfrm>
          <a:prstGeom prst="line">
            <a:avLst/>
          </a:prstGeom>
          <a:ln cap="rnd">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34838" name="TextBox 55">
            <a:extLst>
              <a:ext uri="{FF2B5EF4-FFF2-40B4-BE49-F238E27FC236}">
                <a16:creationId xmlns:a16="http://schemas.microsoft.com/office/drawing/2014/main" id="{98E04674-FFC5-494D-A5BC-D32819115C46}"/>
              </a:ext>
            </a:extLst>
          </p:cNvPr>
          <p:cNvSpPr txBox="1">
            <a:spLocks noChangeArrowheads="1"/>
          </p:cNvSpPr>
          <p:nvPr/>
        </p:nvSpPr>
        <p:spPr bwMode="auto">
          <a:xfrm>
            <a:off x="4325938" y="34163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1" name="Text Placeholder 7">
            <a:extLst>
              <a:ext uri="{FF2B5EF4-FFF2-40B4-BE49-F238E27FC236}">
                <a16:creationId xmlns:a16="http://schemas.microsoft.com/office/drawing/2014/main" id="{2C864862-BE7B-424C-8D96-D9405756184E}"/>
              </a:ext>
            </a:extLst>
          </p:cNvPr>
          <p:cNvSpPr txBox="1">
            <a:spLocks/>
          </p:cNvSpPr>
          <p:nvPr/>
        </p:nvSpPr>
        <p:spPr bwMode="auto">
          <a:xfrm>
            <a:off x="5075076" y="5422823"/>
            <a:ext cx="2762250" cy="751399"/>
          </a:xfrm>
          <a:prstGeom prst="rect">
            <a:avLst/>
          </a:prstGeom>
        </p:spPr>
        <p:txBody>
          <a:bodyPr lIns="0" t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CA" dirty="0">
                <a:solidFill>
                  <a:srgbClr val="000000"/>
                </a:solidFill>
                <a:latin typeface="Lato Light" panose="020F0502020204030203" pitchFamily="34" charset="0"/>
                <a:ea typeface="ＭＳ Ｐゴシック" panose="020B0600070205080204" pitchFamily="34" charset="-128"/>
                <a:cs typeface="+mn-cs"/>
              </a:rPr>
              <a:t>Bureaux du </a:t>
            </a:r>
            <a:r>
              <a:rPr lang="en-CA" b="1" dirty="0">
                <a:latin typeface="Lato" panose="020F0502020204030203" pitchFamily="34" charset="0"/>
                <a:ea typeface="Lato" panose="020F0502020204030203" pitchFamily="34" charset="0"/>
                <a:cs typeface="Lato" panose="020F0502020204030203" pitchFamily="34" charset="0"/>
              </a:rPr>
              <a:t>commerce</a:t>
            </a:r>
            <a:r>
              <a:rPr lang="en-CA" dirty="0">
                <a:solidFill>
                  <a:srgbClr val="000000"/>
                </a:solidFill>
                <a:latin typeface="Lato Light" panose="020F0502020204030203" pitchFamily="34" charset="0"/>
                <a:ea typeface="ＭＳ Ｐゴシック" panose="020B0600070205080204" pitchFamily="34" charset="-128"/>
                <a:cs typeface="+mn-cs"/>
              </a:rPr>
              <a:t> et des </a:t>
            </a:r>
            <a:r>
              <a:rPr lang="en-CA" b="1" dirty="0">
                <a:latin typeface="Lato" panose="020F0502020204030203" pitchFamily="34" charset="0"/>
                <a:ea typeface="Lato" panose="020F0502020204030203" pitchFamily="34" charset="0"/>
                <a:cs typeface="Lato" panose="020F0502020204030203" pitchFamily="34" charset="0"/>
              </a:rPr>
              <a:t>investissements</a:t>
            </a:r>
            <a:r>
              <a:rPr lang="en-CA" dirty="0">
                <a:solidFill>
                  <a:srgbClr val="000000"/>
                </a:solidFill>
                <a:latin typeface="Lato Light" panose="020F0502020204030203" pitchFamily="34" charset="0"/>
                <a:ea typeface="ＭＳ Ｐゴシック" panose="020B0600070205080204" pitchFamily="34" charset="-128"/>
                <a:cs typeface="+mn-cs"/>
              </a:rPr>
              <a:t> partout dans le monde, avec siège social à Toronto</a:t>
            </a:r>
          </a:p>
        </p:txBody>
      </p:sp>
      <p:sp>
        <p:nvSpPr>
          <p:cNvPr id="34856" name="Text Placeholder 12">
            <a:extLst>
              <a:ext uri="{FF2B5EF4-FFF2-40B4-BE49-F238E27FC236}">
                <a16:creationId xmlns:a16="http://schemas.microsoft.com/office/drawing/2014/main" id="{A9E0E380-F898-D245-9191-7DB9AC31ECBF}"/>
              </a:ext>
            </a:extLst>
          </p:cNvPr>
          <p:cNvSpPr txBox="1">
            <a:spLocks noChangeArrowheads="1"/>
          </p:cNvSpPr>
          <p:nvPr/>
        </p:nvSpPr>
        <p:spPr bwMode="auto">
          <a:xfrm>
            <a:off x="5079071" y="5102507"/>
            <a:ext cx="2752036" cy="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b="1">
                <a:solidFill>
                  <a:srgbClr val="B01E59"/>
                </a:solidFill>
                <a:latin typeface="Lato Heavy" panose="020F0502020204030203" pitchFamily="34" charset="0"/>
                <a:ea typeface="Lato Heavy" panose="020F0502020204030203" pitchFamily="34" charset="0"/>
                <a:cs typeface="Lato Heavy" panose="020F0502020204030203" pitchFamily="34" charset="0"/>
              </a:rPr>
              <a:t>16</a:t>
            </a:r>
          </a:p>
        </p:txBody>
      </p:sp>
      <p:sp>
        <p:nvSpPr>
          <p:cNvPr id="34841" name="TextBox 3">
            <a:extLst>
              <a:ext uri="{FF2B5EF4-FFF2-40B4-BE49-F238E27FC236}">
                <a16:creationId xmlns:a16="http://schemas.microsoft.com/office/drawing/2014/main" id="{3425C567-04FD-FB42-803F-A42BDFFCCB50}"/>
              </a:ext>
            </a:extLst>
          </p:cNvPr>
          <p:cNvSpPr txBox="1">
            <a:spLocks noChangeArrowheads="1"/>
          </p:cNvSpPr>
          <p:nvPr/>
        </p:nvSpPr>
        <p:spPr bwMode="auto">
          <a:xfrm>
            <a:off x="6573838" y="55387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cxnSp>
        <p:nvCxnSpPr>
          <p:cNvPr id="66" name="Straight Connector 65">
            <a:extLst>
              <a:ext uri="{FF2B5EF4-FFF2-40B4-BE49-F238E27FC236}">
                <a16:creationId xmlns:a16="http://schemas.microsoft.com/office/drawing/2014/main" id="{AAC06600-C316-AD42-96E8-126C6A5852E1}"/>
              </a:ext>
            </a:extLst>
          </p:cNvPr>
          <p:cNvCxnSpPr>
            <a:cxnSpLocks/>
          </p:cNvCxnSpPr>
          <p:nvPr/>
        </p:nvCxnSpPr>
        <p:spPr>
          <a:xfrm>
            <a:off x="8255000" y="5146535"/>
            <a:ext cx="0" cy="10717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699F934-E397-5949-89E5-6B47058FD372}"/>
              </a:ext>
            </a:extLst>
          </p:cNvPr>
          <p:cNvCxnSpPr>
            <a:cxnSpLocks/>
          </p:cNvCxnSpPr>
          <p:nvPr/>
        </p:nvCxnSpPr>
        <p:spPr>
          <a:xfrm>
            <a:off x="4670425" y="5170811"/>
            <a:ext cx="0" cy="1047427"/>
          </a:xfrm>
          <a:prstGeom prst="line">
            <a:avLst/>
          </a:prstGeom>
        </p:spPr>
        <p:style>
          <a:lnRef idx="1">
            <a:schemeClr val="accent1"/>
          </a:lnRef>
          <a:fillRef idx="0">
            <a:schemeClr val="accent1"/>
          </a:fillRef>
          <a:effectRef idx="0">
            <a:schemeClr val="accent1"/>
          </a:effectRef>
          <a:fontRef idx="minor">
            <a:schemeClr val="tx1"/>
          </a:fontRef>
        </p:style>
      </p:cxnSp>
      <p:grpSp>
        <p:nvGrpSpPr>
          <p:cNvPr id="34844" name="Group 89">
            <a:extLst>
              <a:ext uri="{FF2B5EF4-FFF2-40B4-BE49-F238E27FC236}">
                <a16:creationId xmlns:a16="http://schemas.microsoft.com/office/drawing/2014/main" id="{946FA022-88FB-1A48-B065-F616E6AA5030}"/>
              </a:ext>
            </a:extLst>
          </p:cNvPr>
          <p:cNvGrpSpPr>
            <a:grpSpLocks/>
          </p:cNvGrpSpPr>
          <p:nvPr/>
        </p:nvGrpSpPr>
        <p:grpSpPr bwMode="auto">
          <a:xfrm>
            <a:off x="3241675" y="3098800"/>
            <a:ext cx="1109663" cy="257175"/>
            <a:chOff x="3241570" y="3026857"/>
            <a:chExt cx="1109877" cy="256793"/>
          </a:xfrm>
        </p:grpSpPr>
        <p:sp>
          <p:nvSpPr>
            <p:cNvPr id="91" name="Oval 90">
              <a:extLst>
                <a:ext uri="{FF2B5EF4-FFF2-40B4-BE49-F238E27FC236}">
                  <a16:creationId xmlns:a16="http://schemas.microsoft.com/office/drawing/2014/main" id="{00B0C6C0-DAB4-EB49-8AC2-B855A3C9D4E1}"/>
                </a:ext>
              </a:extLst>
            </p:cNvPr>
            <p:cNvSpPr/>
            <p:nvPr/>
          </p:nvSpPr>
          <p:spPr>
            <a:xfrm>
              <a:off x="3709973" y="3026857"/>
              <a:ext cx="63512" cy="64991"/>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92" name="Rectangle 91">
              <a:extLst>
                <a:ext uri="{FF2B5EF4-FFF2-40B4-BE49-F238E27FC236}">
                  <a16:creationId xmlns:a16="http://schemas.microsoft.com/office/drawing/2014/main" id="{F572ECCF-DED7-F840-834D-C0DEAF604034}"/>
                </a:ext>
              </a:extLst>
            </p:cNvPr>
            <p:cNvSpPr/>
            <p:nvPr/>
          </p:nvSpPr>
          <p:spPr>
            <a:xfrm>
              <a:off x="3241570" y="3083922"/>
              <a:ext cx="1109877" cy="199728"/>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WASHINGTON, D.C.</a:t>
              </a:r>
            </a:p>
          </p:txBody>
        </p:sp>
      </p:grpSp>
      <p:grpSp>
        <p:nvGrpSpPr>
          <p:cNvPr id="34845" name="Group 42">
            <a:extLst>
              <a:ext uri="{FF2B5EF4-FFF2-40B4-BE49-F238E27FC236}">
                <a16:creationId xmlns:a16="http://schemas.microsoft.com/office/drawing/2014/main" id="{B7632C58-4C3E-EA46-A378-526F85F76731}"/>
              </a:ext>
            </a:extLst>
          </p:cNvPr>
          <p:cNvGrpSpPr>
            <a:grpSpLocks/>
          </p:cNvGrpSpPr>
          <p:nvPr/>
        </p:nvGrpSpPr>
        <p:grpSpPr bwMode="auto">
          <a:xfrm>
            <a:off x="9533224" y="3145509"/>
            <a:ext cx="1002115" cy="200025"/>
            <a:chOff x="8893164" y="3289334"/>
            <a:chExt cx="1001772" cy="200055"/>
          </a:xfrm>
        </p:grpSpPr>
        <p:sp>
          <p:nvSpPr>
            <p:cNvPr id="65" name="Oval 64">
              <a:extLst>
                <a:ext uri="{FF2B5EF4-FFF2-40B4-BE49-F238E27FC236}">
                  <a16:creationId xmlns:a16="http://schemas.microsoft.com/office/drawing/2014/main" id="{99E29333-710F-9440-946D-1DC0F79C5289}"/>
                </a:ext>
              </a:extLst>
            </p:cNvPr>
            <p:cNvSpPr/>
            <p:nvPr/>
          </p:nvSpPr>
          <p:spPr>
            <a:xfrm>
              <a:off x="8893164" y="3359083"/>
              <a:ext cx="65066" cy="65098"/>
            </a:xfrm>
            <a:prstGeom prst="ellipse">
              <a:avLst/>
            </a:prstGeom>
            <a:solidFill>
              <a:schemeClr val="bg1"/>
            </a:solidFill>
            <a:ln w="19050">
              <a:solidFill>
                <a:srgbClr val="B01E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68" name="Rectangle 67">
              <a:extLst>
                <a:ext uri="{FF2B5EF4-FFF2-40B4-BE49-F238E27FC236}">
                  <a16:creationId xmlns:a16="http://schemas.microsoft.com/office/drawing/2014/main" id="{24131D1F-9341-AC40-846F-C1DED632E8E7}"/>
                </a:ext>
              </a:extLst>
            </p:cNvPr>
            <p:cNvSpPr/>
            <p:nvPr/>
          </p:nvSpPr>
          <p:spPr>
            <a:xfrm>
              <a:off x="8903087" y="3289334"/>
              <a:ext cx="991849"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TOKYO</a:t>
              </a:r>
            </a:p>
          </p:txBody>
        </p:sp>
      </p:grpSp>
      <p:grpSp>
        <p:nvGrpSpPr>
          <p:cNvPr id="34846" name="Group 42">
            <a:extLst>
              <a:ext uri="{FF2B5EF4-FFF2-40B4-BE49-F238E27FC236}">
                <a16:creationId xmlns:a16="http://schemas.microsoft.com/office/drawing/2014/main" id="{5A03B645-B097-214E-852C-893E0B0E3808}"/>
              </a:ext>
            </a:extLst>
          </p:cNvPr>
          <p:cNvGrpSpPr>
            <a:grpSpLocks/>
          </p:cNvGrpSpPr>
          <p:nvPr/>
        </p:nvGrpSpPr>
        <p:grpSpPr bwMode="auto">
          <a:xfrm>
            <a:off x="8681600" y="3126248"/>
            <a:ext cx="599938" cy="200025"/>
            <a:chOff x="8330335" y="3309253"/>
            <a:chExt cx="599388" cy="200055"/>
          </a:xfrm>
        </p:grpSpPr>
        <p:sp>
          <p:nvSpPr>
            <p:cNvPr id="70" name="Oval 69">
              <a:extLst>
                <a:ext uri="{FF2B5EF4-FFF2-40B4-BE49-F238E27FC236}">
                  <a16:creationId xmlns:a16="http://schemas.microsoft.com/office/drawing/2014/main" id="{FF7E7D4B-8E6C-FA4D-BDDD-CFD698E9D36D}"/>
                </a:ext>
              </a:extLst>
            </p:cNvPr>
            <p:cNvSpPr/>
            <p:nvPr/>
          </p:nvSpPr>
          <p:spPr>
            <a:xfrm>
              <a:off x="8864696" y="3374682"/>
              <a:ext cx="65027" cy="65098"/>
            </a:xfrm>
            <a:prstGeom prst="ellipse">
              <a:avLst/>
            </a:prstGeom>
            <a:solidFill>
              <a:schemeClr val="bg1"/>
            </a:solidFill>
            <a:ln w="19050">
              <a:solidFill>
                <a:srgbClr val="B01E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71" name="Rectangle 70">
              <a:extLst>
                <a:ext uri="{FF2B5EF4-FFF2-40B4-BE49-F238E27FC236}">
                  <a16:creationId xmlns:a16="http://schemas.microsoft.com/office/drawing/2014/main" id="{B89574D8-F4C1-4648-9258-B62E7CC6D862}"/>
                </a:ext>
              </a:extLst>
            </p:cNvPr>
            <p:cNvSpPr/>
            <p:nvPr/>
          </p:nvSpPr>
          <p:spPr>
            <a:xfrm>
              <a:off x="8330335" y="3309253"/>
              <a:ext cx="599388" cy="200055"/>
            </a:xfrm>
            <a:prstGeom prst="rect">
              <a:avLst/>
            </a:prstGeom>
          </p:spPr>
          <p:txBody>
            <a:bodyPr wrap="square">
              <a:spAutoFit/>
            </a:bodyPr>
            <a:lstStyle/>
            <a:p>
              <a:pPr algn="r">
                <a:defRPr/>
              </a:pPr>
              <a:r>
                <a:rPr lang="en-US" sz="700" b="1" dirty="0">
                  <a:latin typeface="+mj-lt"/>
                  <a:ea typeface="Lato" panose="020F0502020204030203" pitchFamily="34" charset="0"/>
                  <a:cs typeface="Lato" panose="020F0502020204030203" pitchFamily="34" charset="0"/>
                </a:rPr>
                <a:t>SEOUL</a:t>
              </a:r>
            </a:p>
          </p:txBody>
        </p:sp>
      </p:grpSp>
      <p:grpSp>
        <p:nvGrpSpPr>
          <p:cNvPr id="72" name="Group 71">
            <a:extLst>
              <a:ext uri="{FF2B5EF4-FFF2-40B4-BE49-F238E27FC236}">
                <a16:creationId xmlns:a16="http://schemas.microsoft.com/office/drawing/2014/main" id="{45A81023-A342-6349-80A2-1855CC7DF4F6}"/>
              </a:ext>
            </a:extLst>
          </p:cNvPr>
          <p:cNvGrpSpPr/>
          <p:nvPr/>
        </p:nvGrpSpPr>
        <p:grpSpPr>
          <a:xfrm>
            <a:off x="8718845" y="5711902"/>
            <a:ext cx="2695380" cy="271464"/>
            <a:chOff x="886103" y="5564188"/>
            <a:chExt cx="3713878" cy="374041"/>
          </a:xfrm>
        </p:grpSpPr>
        <p:pic>
          <p:nvPicPr>
            <p:cNvPr id="73" name="Picture 72" descr="Text&#10;&#10;Description automatically generated">
              <a:extLst>
                <a:ext uri="{FF2B5EF4-FFF2-40B4-BE49-F238E27FC236}">
                  <a16:creationId xmlns:a16="http://schemas.microsoft.com/office/drawing/2014/main" id="{6819FF2C-BC30-D44F-A854-7AA6AE26B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31286" y="5585877"/>
              <a:ext cx="1768695" cy="331479"/>
            </a:xfrm>
            <a:prstGeom prst="rect">
              <a:avLst/>
            </a:prstGeom>
          </p:spPr>
        </p:pic>
        <p:pic>
          <p:nvPicPr>
            <p:cNvPr id="74" name="Picture 73" descr="A picture containing indoor, plant, flower&#10;&#10;Description automatically generated">
              <a:extLst>
                <a:ext uri="{FF2B5EF4-FFF2-40B4-BE49-F238E27FC236}">
                  <a16:creationId xmlns:a16="http://schemas.microsoft.com/office/drawing/2014/main" id="{C5CB41B9-8782-5F48-9932-D429AC8DF2D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6103" y="5564188"/>
              <a:ext cx="1308100" cy="374041"/>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028D2E7-EC89-AB4F-82A9-F9FCC0A8FAA7}"/>
              </a:ext>
            </a:extLst>
          </p:cNvPr>
          <p:cNvPicPr>
            <a:picLocks noChangeAspect="1"/>
          </p:cNvPicPr>
          <p:nvPr/>
        </p:nvPicPr>
        <p:blipFill rotWithShape="1">
          <a:blip r:embed="rId3"/>
          <a:srcRect l="4147" t="26159" r="-1030" b="-5206"/>
          <a:stretch/>
        </p:blipFill>
        <p:spPr>
          <a:xfrm>
            <a:off x="0" y="0"/>
            <a:ext cx="7739063" cy="6388100"/>
          </a:xfrm>
          <a:prstGeom prst="rect">
            <a:avLst/>
          </a:prstGeom>
          <a:effectLst>
            <a:outerShdw blurRad="203200" dist="88900" dir="5400000" algn="ctr" rotWithShape="0">
              <a:srgbClr val="000000">
                <a:alpha val="24000"/>
              </a:srgbClr>
            </a:outerShdw>
          </a:effectLst>
        </p:spPr>
      </p:pic>
      <p:pic>
        <p:nvPicPr>
          <p:cNvPr id="36866" name="Picture 25">
            <a:extLst>
              <a:ext uri="{FF2B5EF4-FFF2-40B4-BE49-F238E27FC236}">
                <a16:creationId xmlns:a16="http://schemas.microsoft.com/office/drawing/2014/main" id="{F74F31F6-02D3-7E48-9494-CB9C88F9E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0" y="2822575"/>
            <a:ext cx="2633663"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a:ext uri="{FF2B5EF4-FFF2-40B4-BE49-F238E27FC236}">
                <a16:creationId xmlns:a16="http://schemas.microsoft.com/office/drawing/2014/main" id="{859FB0AC-9539-4E43-9F25-48B2D3430869}"/>
              </a:ext>
            </a:extLst>
          </p:cNvPr>
          <p:cNvSpPr txBox="1">
            <a:spLocks/>
          </p:cNvSpPr>
          <p:nvPr/>
        </p:nvSpPr>
        <p:spPr bwMode="auto">
          <a:xfrm>
            <a:off x="1100517" y="733425"/>
            <a:ext cx="9961295" cy="1057275"/>
          </a:xfrm>
          <a:prstGeom prst="rect">
            <a:avLst/>
          </a:prstGeom>
          <a:noFill/>
          <a:ln>
            <a:noFill/>
          </a:ln>
        </p:spPr>
        <p:txBody>
          <a:bodyPr lIns="0" rIns="9000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defRPr/>
            </a:pPr>
            <a:r>
              <a:rPr lang="en-US" sz="4400" dirty="0">
                <a:solidFill>
                  <a:srgbClr val="0F2D52"/>
                </a:solidFill>
                <a:latin typeface="Lato" panose="020F0502020204030203" pitchFamily="34" charset="0"/>
                <a:ea typeface="Lato" panose="020F0502020204030203" pitchFamily="34" charset="0"/>
                <a:cs typeface="Lato" panose="020F0502020204030203" pitchFamily="34" charset="0"/>
              </a:rPr>
              <a:t>POURQUOI CHOISIR L’ONTARIO </a:t>
            </a:r>
            <a:br>
              <a:rPr lang="en-US" sz="4400" dirty="0">
                <a:solidFill>
                  <a:srgbClr val="071D49"/>
                </a:solidFill>
                <a:ea typeface="Lato Heavy" panose="020F0502020204030203" pitchFamily="34" charset="0"/>
                <a:cs typeface="Lato Heavy" panose="020F0502020204030203" pitchFamily="34" charset="0"/>
              </a:rPr>
            </a:br>
            <a:r>
              <a:rPr lang="en-CA" sz="2000" dirty="0">
                <a:solidFill>
                  <a:schemeClr val="tx1"/>
                </a:solidFill>
                <a:ea typeface="Lato Heavy" panose="020F0502020204030203" pitchFamily="34" charset="0"/>
                <a:cs typeface="Lato Heavy" panose="020F0502020204030203" pitchFamily="34" charset="0"/>
              </a:rPr>
              <a:t>POUR LES TECHNOLOGIES DE L’INFORMATION?</a:t>
            </a:r>
          </a:p>
          <a:p>
            <a:pPr marL="144000" algn="ctr">
              <a:lnSpc>
                <a:spcPct val="100000"/>
              </a:lnSpc>
              <a:defRPr/>
            </a:pPr>
            <a:endParaRPr lang="en-CA" sz="2000" spc="300" dirty="0">
              <a:solidFill>
                <a:schemeClr val="tx1"/>
              </a:solidFill>
              <a:ea typeface="Lato Heavy" panose="020F0502020204030203" pitchFamily="34" charset="0"/>
              <a:cs typeface="Lato Heavy" panose="020F0502020204030203" pitchFamily="34" charset="0"/>
            </a:endParaRPr>
          </a:p>
        </p:txBody>
      </p:sp>
      <p:sp>
        <p:nvSpPr>
          <p:cNvPr id="36868" name="TextBox 80">
            <a:extLst>
              <a:ext uri="{FF2B5EF4-FFF2-40B4-BE49-F238E27FC236}">
                <a16:creationId xmlns:a16="http://schemas.microsoft.com/office/drawing/2014/main" id="{E95CB117-998D-5648-B059-0F9C0CCEDEB0}"/>
              </a:ext>
            </a:extLst>
          </p:cNvPr>
          <p:cNvSpPr txBox="1">
            <a:spLocks noChangeArrowheads="1"/>
          </p:cNvSpPr>
          <p:nvPr/>
        </p:nvSpPr>
        <p:spPr bwMode="auto">
          <a:xfrm>
            <a:off x="10799763" y="58435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82" name="Text Placeholder 7">
            <a:extLst>
              <a:ext uri="{FF2B5EF4-FFF2-40B4-BE49-F238E27FC236}">
                <a16:creationId xmlns:a16="http://schemas.microsoft.com/office/drawing/2014/main" id="{9D3B0499-CD15-4549-99B2-EF39E3C31A4A}"/>
              </a:ext>
            </a:extLst>
          </p:cNvPr>
          <p:cNvSpPr txBox="1">
            <a:spLocks/>
          </p:cNvSpPr>
          <p:nvPr/>
        </p:nvSpPr>
        <p:spPr>
          <a:xfrm>
            <a:off x="7415213" y="2149475"/>
            <a:ext cx="4172582" cy="1349375"/>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CA" sz="1800" b="1" dirty="0">
                <a:solidFill>
                  <a:srgbClr val="BD0069"/>
                </a:solidFill>
                <a:latin typeface="Lato Heavy" panose="020F0502020204030203" pitchFamily="34" charset="0"/>
                <a:ea typeface="Lato Heavy" panose="020F0502020204030203" pitchFamily="34" charset="0"/>
                <a:cs typeface="Lato Heavy" panose="020F0502020204030203" pitchFamily="34" charset="0"/>
              </a:rPr>
              <a:t>AUTOROUTE DE L’INNOVATION </a:t>
            </a:r>
            <a:br>
              <a:rPr lang="en-CA" sz="1800" b="1" dirty="0">
                <a:solidFill>
                  <a:srgbClr val="BD0069"/>
                </a:solidFill>
                <a:latin typeface="Lato Heavy" panose="020F0502020204030203" pitchFamily="34" charset="0"/>
                <a:ea typeface="Lato Heavy" panose="020F0502020204030203" pitchFamily="34" charset="0"/>
                <a:cs typeface="Lato Heavy" panose="020F0502020204030203" pitchFamily="34" charset="0"/>
              </a:rPr>
            </a:br>
            <a:r>
              <a:rPr lang="en-CA" sz="1600" b="1" dirty="0">
                <a:latin typeface="Lato" panose="020F0502020204030203" pitchFamily="34" charset="0"/>
                <a:ea typeface="Lato" panose="020F0502020204030203" pitchFamily="34" charset="0"/>
                <a:cs typeface="Lato" panose="020F0502020204030203" pitchFamily="34" charset="0"/>
              </a:rPr>
              <a:t>Faites partie de notre vaste couloir </a:t>
            </a:r>
            <a:br>
              <a:rPr lang="en-CA" sz="1600" b="1" dirty="0">
                <a:latin typeface="Lato" panose="020F0502020204030203" pitchFamily="34" charset="0"/>
                <a:ea typeface="Lato" panose="020F0502020204030203" pitchFamily="34" charset="0"/>
                <a:cs typeface="Lato" panose="020F0502020204030203" pitchFamily="34" charset="0"/>
              </a:rPr>
            </a:br>
            <a:r>
              <a:rPr lang="en-CA" sz="1600" b="1" dirty="0">
                <a:latin typeface="Lato" panose="020F0502020204030203" pitchFamily="34" charset="0"/>
                <a:ea typeface="Lato" panose="020F0502020204030203" pitchFamily="34" charset="0"/>
                <a:cs typeface="Lato" panose="020F0502020204030203" pitchFamily="34" charset="0"/>
              </a:rPr>
              <a:t>des TI </a:t>
            </a:r>
            <a:r>
              <a:rPr lang="en-CA" sz="1600" dirty="0">
                <a:solidFill>
                  <a:srgbClr val="000000"/>
                </a:solidFill>
                <a:latin typeface="Lato Light" panose="020F0502020204030203" pitchFamily="34" charset="0"/>
                <a:ea typeface="ＭＳ Ｐゴシック" panose="020B0600070205080204" pitchFamily="34" charset="-128"/>
                <a:cs typeface="+mn-cs"/>
              </a:rPr>
              <a:t>qui s’étend de Windsor et de Waterloo dans l’ouest jusqu’à Ottawa dans l’est, en passant par Toronto au centre.</a:t>
            </a:r>
          </a:p>
          <a:p>
            <a:pPr algn="ctr">
              <a:defRPr/>
            </a:pPr>
            <a:endParaRPr lang="en-CA" sz="1600" dirty="0">
              <a:solidFill>
                <a:srgbClr val="000000"/>
              </a:solidFill>
              <a:latin typeface="Lato Light" panose="020F0502020204030203" pitchFamily="34" charset="0"/>
              <a:ea typeface="ＭＳ Ｐゴシック" panose="020B0600070205080204" pitchFamily="34" charset="-128"/>
              <a:cs typeface="+mn-cs"/>
            </a:endParaRPr>
          </a:p>
        </p:txBody>
      </p:sp>
      <p:grpSp>
        <p:nvGrpSpPr>
          <p:cNvPr id="36870" name="Group 83">
            <a:extLst>
              <a:ext uri="{FF2B5EF4-FFF2-40B4-BE49-F238E27FC236}">
                <a16:creationId xmlns:a16="http://schemas.microsoft.com/office/drawing/2014/main" id="{FF465FCA-54B7-9046-AC5C-67642758137D}"/>
              </a:ext>
            </a:extLst>
          </p:cNvPr>
          <p:cNvGrpSpPr>
            <a:grpSpLocks/>
          </p:cNvGrpSpPr>
          <p:nvPr/>
        </p:nvGrpSpPr>
        <p:grpSpPr bwMode="auto">
          <a:xfrm>
            <a:off x="5125348" y="5404510"/>
            <a:ext cx="3722336" cy="815975"/>
            <a:chOff x="-218374" y="2176758"/>
            <a:chExt cx="3889686" cy="577018"/>
          </a:xfrm>
        </p:grpSpPr>
        <p:sp>
          <p:nvSpPr>
            <p:cNvPr id="85" name="Text Placeholder 7">
              <a:extLst>
                <a:ext uri="{FF2B5EF4-FFF2-40B4-BE49-F238E27FC236}">
                  <a16:creationId xmlns:a16="http://schemas.microsoft.com/office/drawing/2014/main" id="{56DA94B4-CE12-B542-9041-213A4C038472}"/>
                </a:ext>
              </a:extLst>
            </p:cNvPr>
            <p:cNvSpPr txBox="1">
              <a:spLocks/>
            </p:cNvSpPr>
            <p:nvPr/>
          </p:nvSpPr>
          <p:spPr>
            <a:xfrm>
              <a:off x="-218374" y="2430466"/>
              <a:ext cx="3889686" cy="323310"/>
            </a:xfrm>
            <a:prstGeom prst="rect">
              <a:avLst/>
            </a:prstGeom>
          </p:spPr>
          <p:txBody>
            <a:bodyPr l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a:latin typeface="Lato Light" panose="020F0502020204030203" pitchFamily="34" charset="0"/>
                  <a:ea typeface="Lato Light" panose="020F0502020204030203" pitchFamily="34" charset="0"/>
                  <a:cs typeface="Lato Light" panose="020F0502020204030203" pitchFamily="34" charset="0"/>
                </a:rPr>
                <a:t>d’établissements de recherche</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de </a:t>
              </a:r>
              <a:r>
                <a:rPr lang="en-US" b="1" dirty="0">
                  <a:latin typeface="Lato" panose="020F0502020204030203" pitchFamily="34" charset="0"/>
                  <a:ea typeface="Lato" panose="020F0502020204030203" pitchFamily="34" charset="0"/>
                  <a:cs typeface="Lato" panose="020F0502020204030203" pitchFamily="34" charset="0"/>
                </a:rPr>
                <a:t>renommée mondiale</a:t>
              </a:r>
            </a:p>
          </p:txBody>
        </p:sp>
        <p:sp>
          <p:nvSpPr>
            <p:cNvPr id="36880" name="Text Placeholder 12">
              <a:extLst>
                <a:ext uri="{FF2B5EF4-FFF2-40B4-BE49-F238E27FC236}">
                  <a16:creationId xmlns:a16="http://schemas.microsoft.com/office/drawing/2014/main" id="{FB7A054B-D0D0-6743-9064-20EFB339CDFE}"/>
                </a:ext>
              </a:extLst>
            </p:cNvPr>
            <p:cNvSpPr txBox="1">
              <a:spLocks noChangeArrowheads="1"/>
            </p:cNvSpPr>
            <p:nvPr/>
          </p:nvSpPr>
          <p:spPr bwMode="auto">
            <a:xfrm>
              <a:off x="636636" y="2176758"/>
              <a:ext cx="2315930" cy="28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b="1">
                  <a:solidFill>
                    <a:srgbClr val="B01E59"/>
                  </a:solidFill>
                  <a:latin typeface="Lato Heavy" panose="020F0502020204030203" pitchFamily="34" charset="0"/>
                  <a:ea typeface="Lato Heavy" panose="020F0502020204030203" pitchFamily="34" charset="0"/>
                  <a:cs typeface="Lato Heavy" panose="020F0502020204030203" pitchFamily="34" charset="0"/>
                </a:rPr>
                <a:t>DES DIZAINES</a:t>
              </a:r>
            </a:p>
          </p:txBody>
        </p:sp>
      </p:grpSp>
      <p:grpSp>
        <p:nvGrpSpPr>
          <p:cNvPr id="36871" name="Group 86">
            <a:extLst>
              <a:ext uri="{FF2B5EF4-FFF2-40B4-BE49-F238E27FC236}">
                <a16:creationId xmlns:a16="http://schemas.microsoft.com/office/drawing/2014/main" id="{4C8C59A1-A5A4-4845-965B-F99153A9D2EE}"/>
              </a:ext>
            </a:extLst>
          </p:cNvPr>
          <p:cNvGrpSpPr>
            <a:grpSpLocks/>
          </p:cNvGrpSpPr>
          <p:nvPr/>
        </p:nvGrpSpPr>
        <p:grpSpPr bwMode="auto">
          <a:xfrm>
            <a:off x="8856590" y="5404510"/>
            <a:ext cx="2718109" cy="815975"/>
            <a:chOff x="682542" y="2176758"/>
            <a:chExt cx="2897024" cy="577018"/>
          </a:xfrm>
        </p:grpSpPr>
        <p:sp>
          <p:nvSpPr>
            <p:cNvPr id="88" name="Text Placeholder 7">
              <a:extLst>
                <a:ext uri="{FF2B5EF4-FFF2-40B4-BE49-F238E27FC236}">
                  <a16:creationId xmlns:a16="http://schemas.microsoft.com/office/drawing/2014/main" id="{301BEEFE-FFEF-A641-977C-0D89D7895E3B}"/>
                </a:ext>
              </a:extLst>
            </p:cNvPr>
            <p:cNvSpPr txBox="1">
              <a:spLocks/>
            </p:cNvSpPr>
            <p:nvPr/>
          </p:nvSpPr>
          <p:spPr>
            <a:xfrm>
              <a:off x="692938" y="2430466"/>
              <a:ext cx="2886628" cy="323310"/>
            </a:xfrm>
            <a:prstGeom prst="rect">
              <a:avLst/>
            </a:prstGeom>
          </p:spPr>
          <p:txBody>
            <a:bodyPr l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CA" b="1" dirty="0">
                  <a:latin typeface="Lato" panose="020F0502020204030203" pitchFamily="34" charset="0"/>
                  <a:ea typeface="Lato" panose="020F0502020204030203" pitchFamily="34" charset="0"/>
                  <a:cs typeface="Lato" panose="020F0502020204030203" pitchFamily="34" charset="0"/>
                </a:rPr>
                <a:t>plus important pôle de TI </a:t>
              </a:r>
              <a:r>
                <a:rPr lang="en-CA" dirty="0">
                  <a:latin typeface="Lato Light" panose="020F0502020204030203" pitchFamily="34" charset="0"/>
                  <a:ea typeface="Lato Light" panose="020F0502020204030203" pitchFamily="34" charset="0"/>
                  <a:cs typeface="Lato Light" panose="020F0502020204030203" pitchFamily="34" charset="0"/>
                </a:rPr>
                <a:t>en Amérique du Nord</a:t>
              </a:r>
            </a:p>
          </p:txBody>
        </p:sp>
        <p:sp>
          <p:nvSpPr>
            <p:cNvPr id="36878" name="Text Placeholder 12">
              <a:extLst>
                <a:ext uri="{FF2B5EF4-FFF2-40B4-BE49-F238E27FC236}">
                  <a16:creationId xmlns:a16="http://schemas.microsoft.com/office/drawing/2014/main" id="{FE5E271B-39C9-7541-BECC-C453C41C7CCC}"/>
                </a:ext>
              </a:extLst>
            </p:cNvPr>
            <p:cNvSpPr txBox="1">
              <a:spLocks noChangeArrowheads="1"/>
            </p:cNvSpPr>
            <p:nvPr/>
          </p:nvSpPr>
          <p:spPr bwMode="auto">
            <a:xfrm>
              <a:off x="682542" y="2176758"/>
              <a:ext cx="2890306" cy="28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b="1">
                  <a:solidFill>
                    <a:srgbClr val="B01E59"/>
                  </a:solidFill>
                  <a:latin typeface="Lato Heavy" panose="020F0502020204030203" pitchFamily="34" charset="0"/>
                  <a:ea typeface="Lato Heavy" panose="020F0502020204030203" pitchFamily="34" charset="0"/>
                  <a:cs typeface="Lato Heavy" panose="020F0502020204030203" pitchFamily="34" charset="0"/>
                </a:rPr>
                <a:t>2</a:t>
              </a:r>
              <a:r>
                <a:rPr lang="en-CA" altLang="en-US" b="1" baseline="30000">
                  <a:solidFill>
                    <a:srgbClr val="B01E59"/>
                  </a:solidFill>
                  <a:latin typeface="Lato Heavy" panose="020F0502020204030203" pitchFamily="34" charset="0"/>
                  <a:ea typeface="Lato Heavy" panose="020F0502020204030203" pitchFamily="34" charset="0"/>
                  <a:cs typeface="Lato Heavy" panose="020F0502020204030203" pitchFamily="34" charset="0"/>
                </a:rPr>
                <a:t>e</a:t>
              </a:r>
              <a:endParaRPr lang="en-CA" altLang="en-US" b="1">
                <a:solidFill>
                  <a:srgbClr val="B01E59"/>
                </a:solidFill>
                <a:latin typeface="Lato Heavy" panose="020F0502020204030203" pitchFamily="34" charset="0"/>
                <a:ea typeface="Lato Heavy" panose="020F0502020204030203" pitchFamily="34" charset="0"/>
                <a:cs typeface="Lato Heavy" panose="020F0502020204030203" pitchFamily="34" charset="0"/>
              </a:endParaRPr>
            </a:p>
          </p:txBody>
        </p:sp>
      </p:grpSp>
      <p:cxnSp>
        <p:nvCxnSpPr>
          <p:cNvPr id="15" name="Straight Connector 14">
            <a:extLst>
              <a:ext uri="{FF2B5EF4-FFF2-40B4-BE49-F238E27FC236}">
                <a16:creationId xmlns:a16="http://schemas.microsoft.com/office/drawing/2014/main" id="{0DA18D8D-B053-DE4C-B9D2-CF9EC104BB41}"/>
              </a:ext>
            </a:extLst>
          </p:cNvPr>
          <p:cNvCxnSpPr>
            <a:cxnSpLocks/>
          </p:cNvCxnSpPr>
          <p:nvPr/>
        </p:nvCxnSpPr>
        <p:spPr>
          <a:xfrm>
            <a:off x="8752252" y="5453062"/>
            <a:ext cx="0" cy="744538"/>
          </a:xfrm>
          <a:prstGeom prst="line">
            <a:avLst/>
          </a:prstGeom>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5CEDA698-4D31-714A-B08C-AAF0FD3CF62F}"/>
              </a:ext>
            </a:extLst>
          </p:cNvPr>
          <p:cNvSpPr/>
          <p:nvPr/>
        </p:nvSpPr>
        <p:spPr>
          <a:xfrm>
            <a:off x="6067425" y="3482975"/>
            <a:ext cx="992188" cy="307975"/>
          </a:xfrm>
          <a:prstGeom prst="rect">
            <a:avLst/>
          </a:prstGeom>
        </p:spPr>
        <p:txBody>
          <a:bodyPr>
            <a:spAutoFit/>
          </a:bodyPr>
          <a:lstStyle/>
          <a:p>
            <a:pPr>
              <a:defRPr/>
            </a:pPr>
            <a:r>
              <a:rPr lang="en-US" sz="1400" b="1" dirty="0">
                <a:latin typeface="+mj-lt"/>
                <a:ea typeface="Lato" panose="020F0502020204030203" pitchFamily="34" charset="0"/>
                <a:cs typeface="Lato" panose="020F0502020204030203" pitchFamily="34" charset="0"/>
              </a:rPr>
              <a:t>OTTAWA</a:t>
            </a:r>
          </a:p>
        </p:txBody>
      </p:sp>
      <p:sp>
        <p:nvSpPr>
          <p:cNvPr id="91" name="Rectangle 90">
            <a:extLst>
              <a:ext uri="{FF2B5EF4-FFF2-40B4-BE49-F238E27FC236}">
                <a16:creationId xmlns:a16="http://schemas.microsoft.com/office/drawing/2014/main" id="{1893B96A-51E1-594B-944A-CFD2F1EE8D7B}"/>
              </a:ext>
            </a:extLst>
          </p:cNvPr>
          <p:cNvSpPr/>
          <p:nvPr/>
        </p:nvSpPr>
        <p:spPr>
          <a:xfrm>
            <a:off x="5748338" y="4683125"/>
            <a:ext cx="1133475" cy="306388"/>
          </a:xfrm>
          <a:prstGeom prst="rect">
            <a:avLst/>
          </a:prstGeom>
        </p:spPr>
        <p:txBody>
          <a:bodyPr>
            <a:spAutoFit/>
          </a:bodyPr>
          <a:lstStyle/>
          <a:p>
            <a:pPr>
              <a:defRPr/>
            </a:pPr>
            <a:r>
              <a:rPr lang="en-US" sz="1400" b="1" dirty="0">
                <a:latin typeface="+mj-lt"/>
                <a:ea typeface="Lato" panose="020F0502020204030203" pitchFamily="34" charset="0"/>
                <a:cs typeface="Lato" panose="020F0502020204030203" pitchFamily="34" charset="0"/>
              </a:rPr>
              <a:t>TORONTO</a:t>
            </a:r>
          </a:p>
        </p:txBody>
      </p:sp>
      <p:sp>
        <p:nvSpPr>
          <p:cNvPr id="92" name="Rectangle 91">
            <a:extLst>
              <a:ext uri="{FF2B5EF4-FFF2-40B4-BE49-F238E27FC236}">
                <a16:creationId xmlns:a16="http://schemas.microsoft.com/office/drawing/2014/main" id="{FC2785AA-640A-0644-82C1-2F1278A8C404}"/>
              </a:ext>
            </a:extLst>
          </p:cNvPr>
          <p:cNvSpPr/>
          <p:nvPr/>
        </p:nvSpPr>
        <p:spPr>
          <a:xfrm>
            <a:off x="3902075" y="4849813"/>
            <a:ext cx="1244600" cy="307975"/>
          </a:xfrm>
          <a:prstGeom prst="rect">
            <a:avLst/>
          </a:prstGeom>
        </p:spPr>
        <p:txBody>
          <a:bodyPr>
            <a:spAutoFit/>
          </a:bodyPr>
          <a:lstStyle/>
          <a:p>
            <a:pPr>
              <a:defRPr/>
            </a:pPr>
            <a:r>
              <a:rPr lang="en-US" sz="1400" b="1" dirty="0">
                <a:latin typeface="+mj-lt"/>
                <a:ea typeface="Lato" panose="020F0502020204030203" pitchFamily="34" charset="0"/>
                <a:cs typeface="Lato" panose="020F0502020204030203" pitchFamily="34" charset="0"/>
              </a:rPr>
              <a:t>WATERLOO</a:t>
            </a:r>
          </a:p>
        </p:txBody>
      </p:sp>
      <p:sp>
        <p:nvSpPr>
          <p:cNvPr id="93" name="Rectangle 92">
            <a:extLst>
              <a:ext uri="{FF2B5EF4-FFF2-40B4-BE49-F238E27FC236}">
                <a16:creationId xmlns:a16="http://schemas.microsoft.com/office/drawing/2014/main" id="{D6CA02D2-BB37-494C-94C4-578133428F8D}"/>
              </a:ext>
            </a:extLst>
          </p:cNvPr>
          <p:cNvSpPr/>
          <p:nvPr/>
        </p:nvSpPr>
        <p:spPr>
          <a:xfrm>
            <a:off x="3240088" y="5608638"/>
            <a:ext cx="1046162" cy="307975"/>
          </a:xfrm>
          <a:prstGeom prst="rect">
            <a:avLst/>
          </a:prstGeom>
        </p:spPr>
        <p:txBody>
          <a:bodyPr>
            <a:spAutoFit/>
          </a:bodyPr>
          <a:lstStyle/>
          <a:p>
            <a:pPr>
              <a:defRPr/>
            </a:pPr>
            <a:r>
              <a:rPr lang="en-US" sz="1400" b="1" dirty="0">
                <a:latin typeface="+mj-lt"/>
                <a:ea typeface="Lato" panose="020F0502020204030203" pitchFamily="34" charset="0"/>
                <a:cs typeface="Lato" panose="020F0502020204030203" pitchFamily="34" charset="0"/>
              </a:rPr>
              <a:t>WINDSOR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8">
            <a:extLst>
              <a:ext uri="{FF2B5EF4-FFF2-40B4-BE49-F238E27FC236}">
                <a16:creationId xmlns:a16="http://schemas.microsoft.com/office/drawing/2014/main" id="{0EA296EA-3D95-1A43-9FD8-4F8EA0DEFBAF}"/>
              </a:ext>
            </a:extLst>
          </p:cNvPr>
          <p:cNvGrpSpPr>
            <a:grpSpLocks/>
          </p:cNvGrpSpPr>
          <p:nvPr/>
        </p:nvGrpSpPr>
        <p:grpSpPr bwMode="auto">
          <a:xfrm>
            <a:off x="1757363" y="2172482"/>
            <a:ext cx="8677275" cy="3587750"/>
            <a:chOff x="1766778" y="2018465"/>
            <a:chExt cx="8676494" cy="3588525"/>
          </a:xfrm>
        </p:grpSpPr>
        <p:sp>
          <p:nvSpPr>
            <p:cNvPr id="38915" name="Text Placeholder 1">
              <a:extLst>
                <a:ext uri="{FF2B5EF4-FFF2-40B4-BE49-F238E27FC236}">
                  <a16:creationId xmlns:a16="http://schemas.microsoft.com/office/drawing/2014/main" id="{F1C0C4CA-60C4-FA49-B4C9-1B9185A1A382}"/>
                </a:ext>
              </a:extLst>
            </p:cNvPr>
            <p:cNvSpPr txBox="1">
              <a:spLocks/>
            </p:cNvSpPr>
            <p:nvPr/>
          </p:nvSpPr>
          <p:spPr bwMode="auto">
            <a:xfrm>
              <a:off x="1766778" y="2018465"/>
              <a:ext cx="8631935" cy="266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575"/>
                </a:lnSpc>
                <a:spcBef>
                  <a:spcPct val="0"/>
                </a:spcBef>
                <a:buClr>
                  <a:schemeClr val="tx1"/>
                </a:buClr>
                <a:buNone/>
              </a:pPr>
              <a:r>
                <a:rPr lang="en-US" altLang="en-US" sz="3200">
                  <a:solidFill>
                    <a:schemeClr val="bg1"/>
                  </a:solidFill>
                </a:rPr>
                <a:t>Notre nouveau bureau d’ingénierie à Toronto aidera Pinterest à accéder à des talents en génie et en apprentissage machine de calibre mondial tout en contribuant à la communauté technologique de l’[Ontario]. </a:t>
              </a:r>
            </a:p>
          </p:txBody>
        </p:sp>
        <p:sp>
          <p:nvSpPr>
            <p:cNvPr id="38916" name="Text Placeholder 1">
              <a:extLst>
                <a:ext uri="{FF2B5EF4-FFF2-40B4-BE49-F238E27FC236}">
                  <a16:creationId xmlns:a16="http://schemas.microsoft.com/office/drawing/2014/main" id="{9CB941D8-BCF6-3E44-B6E4-C01C8963BD89}"/>
                </a:ext>
              </a:extLst>
            </p:cNvPr>
            <p:cNvSpPr txBox="1">
              <a:spLocks/>
            </p:cNvSpPr>
            <p:nvPr/>
          </p:nvSpPr>
          <p:spPr bwMode="auto">
            <a:xfrm>
              <a:off x="1811337" y="4747098"/>
              <a:ext cx="8631935" cy="85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Clr>
                  <a:schemeClr val="tx1"/>
                </a:buClr>
                <a:buNone/>
              </a:pPr>
              <a:r>
                <a:rPr lang="en-CA" altLang="en-US" sz="2000" b="1">
                  <a:solidFill>
                    <a:schemeClr val="bg1"/>
                  </a:solidFill>
                  <a:latin typeface="Lato Heavy" panose="020F0502020204030203" pitchFamily="34" charset="0"/>
                  <a:ea typeface="Lato Heavy" panose="020F0502020204030203" pitchFamily="34" charset="0"/>
                  <a:cs typeface="Lato Heavy" panose="020F0502020204030203" pitchFamily="34" charset="0"/>
                </a:rPr>
                <a:t>RAHIM DAYA</a:t>
              </a:r>
              <a:br>
                <a:rPr lang="en-CA" altLang="en-US" sz="2000">
                  <a:solidFill>
                    <a:schemeClr val="bg1"/>
                  </a:solidFill>
                  <a:latin typeface="Lato" panose="020F0502020204030203" pitchFamily="34" charset="0"/>
                </a:rPr>
              </a:br>
              <a:r>
                <a:rPr lang="en-CA" altLang="en-US" sz="2000">
                  <a:solidFill>
                    <a:schemeClr val="bg1"/>
                  </a:solidFill>
                  <a:latin typeface="Lato Light" panose="020F0502020204030203" pitchFamily="34" charset="0"/>
                  <a:ea typeface="Lato Light" panose="020F0502020204030203" pitchFamily="34" charset="0"/>
                  <a:cs typeface="Lato Light" panose="020F0502020204030203" pitchFamily="34" charset="0"/>
                </a:rPr>
                <a:t>CHEF DE PRODUIT, PINTEREST </a:t>
              </a:r>
            </a:p>
            <a:p>
              <a:pPr algn="ctr" eaLnBrk="1" hangingPunct="1">
                <a:lnSpc>
                  <a:spcPct val="100000"/>
                </a:lnSpc>
                <a:spcBef>
                  <a:spcPct val="0"/>
                </a:spcBef>
                <a:buClr>
                  <a:schemeClr val="tx1"/>
                </a:buClr>
                <a:buNone/>
              </a:pPr>
              <a:endParaRPr lang="en-CA" altLang="en-US" sz="200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grpSp>
      <p:pic>
        <p:nvPicPr>
          <p:cNvPr id="38914" name="Picture 9">
            <a:extLst>
              <a:ext uri="{FF2B5EF4-FFF2-40B4-BE49-F238E27FC236}">
                <a16:creationId xmlns:a16="http://schemas.microsoft.com/office/drawing/2014/main" id="{1BB573A0-E966-304B-8EEF-24D5099EC556}"/>
              </a:ext>
            </a:extLst>
          </p:cNvPr>
          <p:cNvPicPr>
            <a:picLocks noChangeAspect="1" noChangeArrowheads="1"/>
          </p:cNvPicPr>
          <p:nvPr/>
        </p:nvPicPr>
        <p:blipFill>
          <a:blip r:embed="rId2">
            <a:biLevel thresh="75000"/>
            <a:extLst>
              <a:ext uri="{BEBA8EAE-BF5A-486C-A8C5-ECC9F3942E4B}">
                <a14:imgProps xmlns:a14="http://schemas.microsoft.com/office/drawing/2010/main">
                  <a14:imgLayer r:embed="rId3">
                    <a14:imgEffect>
                      <a14:saturation sat="143000"/>
                    </a14:imgEffect>
                  </a14:imgLayer>
                </a14:imgProps>
              </a:ext>
              <a:ext uri="{28A0092B-C50C-407E-A947-70E740481C1C}">
                <a14:useLocalDpi xmlns:a14="http://schemas.microsoft.com/office/drawing/2010/main" val="0"/>
              </a:ext>
            </a:extLst>
          </a:blip>
          <a:srcRect/>
          <a:stretch/>
        </p:blipFill>
        <p:spPr bwMode="auto">
          <a:xfrm>
            <a:off x="5224101" y="703068"/>
            <a:ext cx="1678491"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6C94B0-298C-DB4F-A06B-65D6310FD90A}"/>
              </a:ext>
            </a:extLst>
          </p:cNvPr>
          <p:cNvSpPr txBox="1"/>
          <p:nvPr/>
        </p:nvSpPr>
        <p:spPr bwMode="auto">
          <a:xfrm>
            <a:off x="735106" y="1855693"/>
            <a:ext cx="4742330" cy="3316942"/>
          </a:xfrm>
          <a:prstGeom prst="rect">
            <a:avLst/>
          </a:prstGeom>
          <a:noFill/>
          <a:ln>
            <a:noFill/>
          </a:ln>
        </p:spPr>
        <p:txBody>
          <a:bodyPr/>
          <a:lstStyle/>
          <a:p>
            <a:pPr>
              <a:defRPr/>
            </a:pPr>
            <a:r>
              <a:rPr lang="en-US" sz="5400" b="1" spc="-150" dirty="0">
                <a:solidFill>
                  <a:srgbClr val="FF0099"/>
                </a:solidFill>
                <a:latin typeface="Lato Heavy" panose="020F0502020204030203" pitchFamily="34" charset="0"/>
                <a:ea typeface="Lato Heavy" panose="020F0502020204030203" pitchFamily="34" charset="0"/>
                <a:cs typeface="Lato Heavy" panose="020F0502020204030203" pitchFamily="34" charset="0"/>
              </a:rPr>
              <a:t>DES GÉANTS DES TI SONT ÉTABLIS DANS LA PROVINCE</a:t>
            </a:r>
          </a:p>
        </p:txBody>
      </p:sp>
      <p:sp>
        <p:nvSpPr>
          <p:cNvPr id="4" name="TextBox 3">
            <a:extLst>
              <a:ext uri="{FF2B5EF4-FFF2-40B4-BE49-F238E27FC236}">
                <a16:creationId xmlns:a16="http://schemas.microsoft.com/office/drawing/2014/main" id="{B03457BF-798C-C74A-BF08-FF5D4616E366}"/>
              </a:ext>
            </a:extLst>
          </p:cNvPr>
          <p:cNvSpPr txBox="1"/>
          <p:nvPr/>
        </p:nvSpPr>
        <p:spPr bwMode="auto">
          <a:xfrm>
            <a:off x="5960440" y="1918706"/>
            <a:ext cx="5416552" cy="4412974"/>
          </a:xfrm>
          <a:prstGeom prst="rect">
            <a:avLst/>
          </a:prstGeom>
          <a:noFill/>
          <a:ln>
            <a:noFill/>
          </a:ln>
        </p:spPr>
        <p:txBody>
          <a:bodyPr bIns="0" numCol="2"/>
          <a:lstStyle/>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AMD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APPLE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BLACKBERRY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CISCO</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ERICSSON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FUJITSU</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GOOGLE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IBM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INTEL</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LG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MICROSOFT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NOKIA</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NVIDIA</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OPENTEXT</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ORACLE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QUALCOMM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SAMSUNG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SAP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SHOPIFY </a:t>
            </a:r>
          </a:p>
          <a:p>
            <a:pPr marL="342900" indent="-342900">
              <a:lnSpc>
                <a:spcPct val="110000"/>
              </a:lnSpc>
              <a:buClr>
                <a:srgbClr val="FF0099"/>
              </a:buClr>
              <a:buFont typeface="Arial" panose="020B0604020202020204" pitchFamily="34" charset="0"/>
              <a:buChar char="•"/>
              <a:defRPr/>
            </a:pPr>
            <a:r>
              <a:rPr lang="en-US" sz="2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XEROX</a:t>
            </a:r>
          </a:p>
          <a:p>
            <a:pPr>
              <a:defRPr/>
            </a:pPr>
            <a:endParaRPr lang="en-US" dirty="0">
              <a:solidFill>
                <a:schemeClr val="bg1"/>
              </a:solidFill>
            </a:endParaRPr>
          </a:p>
        </p:txBody>
      </p:sp>
      <p:sp>
        <p:nvSpPr>
          <p:cNvPr id="6" name="Title 1">
            <a:extLst>
              <a:ext uri="{FF2B5EF4-FFF2-40B4-BE49-F238E27FC236}">
                <a16:creationId xmlns:a16="http://schemas.microsoft.com/office/drawing/2014/main" id="{6BA2740F-EA4A-114E-AB7C-43001E5F2B5F}"/>
              </a:ext>
            </a:extLst>
          </p:cNvPr>
          <p:cNvSpPr txBox="1">
            <a:spLocks/>
          </p:cNvSpPr>
          <p:nvPr/>
        </p:nvSpPr>
        <p:spPr bwMode="auto">
          <a:xfrm>
            <a:off x="676275" y="742950"/>
            <a:ext cx="10841038" cy="577850"/>
          </a:xfrm>
          <a:prstGeom prst="rect">
            <a:avLst/>
          </a:prstGeom>
          <a:noFill/>
          <a:ln>
            <a:noFill/>
          </a:ln>
        </p:spPr>
        <p:txBody>
          <a:bodyPr lIns="0" tIns="0" rIns="9000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10000"/>
              </a:lnSpc>
              <a:defRPr/>
            </a:pPr>
            <a:r>
              <a:rPr lang="en-US" sz="2400" dirty="0">
                <a:solidFill>
                  <a:schemeClr val="bg1">
                    <a:lumMod val="85000"/>
                  </a:schemeClr>
                </a:solidFill>
                <a:ea typeface="Lato Heavy" panose="020F0502020204030203" pitchFamily="34" charset="0"/>
                <a:cs typeface="Lato Heavy" panose="020F0502020204030203" pitchFamily="34" charset="0"/>
              </a:rPr>
              <a:t>POURQUOI CHOISIR L’ONTARIO</a:t>
            </a:r>
          </a:p>
          <a:p>
            <a:pPr marL="144000" algn="ctr">
              <a:lnSpc>
                <a:spcPct val="110000"/>
              </a:lnSpc>
              <a:defRPr/>
            </a:pPr>
            <a:r>
              <a:rPr lang="en-CA" sz="11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POUR LES TECHNOLOGIES DE L’INFORMATION?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0962" name="Picture 24" descr="A picture containing text, clock&#10;&#10;Description automatically generated">
            <a:extLst>
              <a:ext uri="{FF2B5EF4-FFF2-40B4-BE49-F238E27FC236}">
                <a16:creationId xmlns:a16="http://schemas.microsoft.com/office/drawing/2014/main" id="{FC3FC2FE-C186-1D47-960E-786AC92B1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1077913"/>
            <a:ext cx="20415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13" descr="Background pattern&#10;&#10;Description automatically generated">
            <a:extLst>
              <a:ext uri="{FF2B5EF4-FFF2-40B4-BE49-F238E27FC236}">
                <a16:creationId xmlns:a16="http://schemas.microsoft.com/office/drawing/2014/main" id="{946AB6FC-7609-2346-8D4F-7B8BB7DDB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713" y="1555750"/>
            <a:ext cx="16002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Placeholder 22" descr="A person smiling with a city skyline in the background&#10;&#10;Description automatically generated with low confidence">
            <a:extLst>
              <a:ext uri="{FF2B5EF4-FFF2-40B4-BE49-F238E27FC236}">
                <a16:creationId xmlns:a16="http://schemas.microsoft.com/office/drawing/2014/main" id="{4174B7DA-FE31-9645-886D-7CCD227D5A66}"/>
              </a:ext>
            </a:extLst>
          </p:cNvPr>
          <p:cNvPicPr>
            <a:picLocks noGrp="1" noChangeAspect="1"/>
          </p:cNvPicPr>
          <p:nvPr>
            <p:ph type="pic" sz="quarter" idx="11"/>
          </p:nvPr>
        </p:nvPicPr>
        <p:blipFill rotWithShape="1">
          <a:blip r:embed="rId5" cstate="print"/>
          <a:srcRect/>
          <a:stretch/>
        </p:blipFill>
        <p:spPr>
          <a:xfrm>
            <a:off x="3488764" y="0"/>
            <a:ext cx="8416925" cy="6858000"/>
          </a:xfrm>
          <a:solidFill>
            <a:schemeClr val="bg1">
              <a:lumMod val="85000"/>
              <a:alpha val="0"/>
            </a:schemeClr>
          </a:solidFill>
        </p:spPr>
      </p:pic>
      <p:sp>
        <p:nvSpPr>
          <p:cNvPr id="40965" name="TextBox 5">
            <a:extLst>
              <a:ext uri="{FF2B5EF4-FFF2-40B4-BE49-F238E27FC236}">
                <a16:creationId xmlns:a16="http://schemas.microsoft.com/office/drawing/2014/main" id="{1FFE8057-1729-704F-96E7-445CBD974EE6}"/>
              </a:ext>
            </a:extLst>
          </p:cNvPr>
          <p:cNvSpPr txBox="1">
            <a:spLocks noChangeArrowheads="1"/>
          </p:cNvSpPr>
          <p:nvPr/>
        </p:nvSpPr>
        <p:spPr bwMode="auto">
          <a:xfrm>
            <a:off x="654042" y="2252713"/>
            <a:ext cx="3753972" cy="320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950" b="1">
                <a:latin typeface="Lato" panose="020F0502020204030203" pitchFamily="34" charset="0"/>
              </a:rPr>
              <a:t>L’intelligence artificielle (IA) a été lancée en Ontario il y a plus de </a:t>
            </a:r>
            <a:br>
              <a:rPr lang="en-CA" altLang="en-US" sz="950" b="1">
                <a:latin typeface="Lato" panose="020F0502020204030203" pitchFamily="34" charset="0"/>
              </a:rPr>
            </a:br>
            <a:r>
              <a:rPr lang="en-CA" altLang="en-US" sz="950" b="1">
                <a:latin typeface="Lato" panose="020F0502020204030203" pitchFamily="34" charset="0"/>
              </a:rPr>
              <a:t>30 ans  </a:t>
            </a:r>
            <a:r>
              <a:rPr lang="en-CA" altLang="en-US" sz="950">
                <a:latin typeface="Lato Light" panose="020F0502020204030203" pitchFamily="34" charset="0"/>
              </a:rPr>
              <a:t>lorsque Geoffrey Hinton, scientifique de renommée mondiale de l’Université de Toronto, a découvert les réseaux neuronaux. </a:t>
            </a:r>
          </a:p>
          <a:p>
            <a:pPr>
              <a:lnSpc>
                <a:spcPct val="110000"/>
              </a:lnSpc>
              <a:spcAft>
                <a:spcPts val="600"/>
              </a:spcAft>
            </a:pPr>
            <a:r>
              <a:rPr lang="en-CA" altLang="en-US" sz="950">
                <a:latin typeface="Lato Light" panose="020F0502020204030203" pitchFamily="34" charset="0"/>
              </a:rPr>
              <a:t>Aujourd’hui, l’Ontario est à l’épicentre d’un avenir fondé sur l’intelligence artificielle, avec plus de 400 entreprises et institutions d’intelligence artificielle qui pavent la voie vers un avenir meilleur. L’industrie connaît une croissance rapide grâce aux investissements importants des gouvernements provincial et fédéral et des entreprises privées qui perçoivent la valeur unique de l’écosystème d’IA de la province. En septembre 2018 seulement, le secteur de l’IA de l’Ontario a attiré plus de 1 milliard de dollars en investissements par des géants de la technologie, notamment Intel, Microsoft et Samsung. Vous serez donc bien entouré si vous choisissez de vous établir dans la province.</a:t>
            </a:r>
          </a:p>
          <a:p>
            <a:pPr>
              <a:lnSpc>
                <a:spcPct val="110000"/>
              </a:lnSpc>
              <a:spcAft>
                <a:spcPts val="600"/>
              </a:spcAft>
            </a:pPr>
            <a:r>
              <a:rPr lang="en-CA" altLang="en-US" sz="950">
                <a:latin typeface="Lato Light" panose="020F0502020204030203" pitchFamily="34" charset="0"/>
              </a:rPr>
              <a:t>Tout comme notre industrie des TI, notre secteur de l’IA englobe des technologies et des applications diverses pour assurer le succès de votre entreprise. Nous utilisons l’IA pour automatiser le développement de médicaments, arrêter la fraude en ligne, améliorer les interactions avec les clients et rendre le domaine juridique plus transparent et accessible. Nous l’utilisons dans le secteur de l’automobile, les services financiers, les sciences de la vie et les technologies propres. En Ontario, les possibilités sont infinies pour l’IA, et pour vous.</a:t>
            </a:r>
          </a:p>
        </p:txBody>
      </p:sp>
      <p:sp>
        <p:nvSpPr>
          <p:cNvPr id="5" name="Title 1">
            <a:extLst>
              <a:ext uri="{FF2B5EF4-FFF2-40B4-BE49-F238E27FC236}">
                <a16:creationId xmlns:a16="http://schemas.microsoft.com/office/drawing/2014/main" id="{F407E655-7B34-6C4F-B93A-7F37CD5B5D4B}"/>
              </a:ext>
            </a:extLst>
          </p:cNvPr>
          <p:cNvSpPr txBox="1">
            <a:spLocks/>
          </p:cNvSpPr>
          <p:nvPr/>
        </p:nvSpPr>
        <p:spPr bwMode="auto">
          <a:xfrm>
            <a:off x="647700" y="658813"/>
            <a:ext cx="3276600" cy="1562100"/>
          </a:xfrm>
          <a:prstGeom prst="rect">
            <a:avLst/>
          </a:prstGeom>
          <a:noFill/>
          <a:ln>
            <a:noFill/>
          </a:ln>
        </p:spPr>
        <p:txBody>
          <a:bodyPr lIns="0" tIns="18288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6350">
              <a:lnSpc>
                <a:spcPts val="2480"/>
              </a:lnSpc>
              <a:defRPr/>
            </a:pPr>
            <a:r>
              <a:rPr lang="en-US" sz="44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ONTARIO : </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24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L’INTELLIGENCE ARTIFICIELLE </a:t>
            </a:r>
            <a:br>
              <a:rPr lang="en-US" sz="2400" dirty="0">
                <a:solidFill>
                  <a:srgbClr val="B01E59"/>
                </a:solidFill>
                <a:latin typeface="Lato Heavy" panose="020F0502020204030203" pitchFamily="34" charset="0"/>
                <a:ea typeface="Lato Heavy" panose="020F0502020204030203" pitchFamily="34" charset="0"/>
                <a:cs typeface="Lato Heavy" panose="020F0502020204030203" pitchFamily="34" charset="0"/>
              </a:rPr>
            </a:br>
            <a:r>
              <a:rPr lang="en-US" sz="2400" b="0" dirty="0">
                <a:solidFill>
                  <a:srgbClr val="B01E59"/>
                </a:solidFill>
                <a:latin typeface="Lato" panose="020F0502020204030203" pitchFamily="34" charset="0"/>
                <a:ea typeface="Lato" panose="020F0502020204030203" pitchFamily="34" charset="0"/>
                <a:cs typeface="Lato" panose="020F0502020204030203" pitchFamily="34" charset="0"/>
              </a:rPr>
              <a:t>SE TROUVE IC</a:t>
            </a:r>
          </a:p>
          <a:p>
            <a:pPr marL="144000">
              <a:lnSpc>
                <a:spcPts val="2480"/>
              </a:lnSpc>
              <a:defRPr/>
            </a:pPr>
            <a:endParaRPr lang="en-US" sz="2400" b="0" dirty="0">
              <a:solidFill>
                <a:srgbClr val="7A9D4A"/>
              </a:solidFill>
              <a:latin typeface="Lato" panose="020F0502020204030203" pitchFamily="34" charset="0"/>
              <a:ea typeface="Lato" panose="020F0502020204030203" pitchFamily="34" charset="0"/>
              <a:cs typeface="Lato" panose="020F0502020204030203" pitchFamily="34" charset="0"/>
            </a:endParaRPr>
          </a:p>
        </p:txBody>
      </p:sp>
      <p:sp>
        <p:nvSpPr>
          <p:cNvPr id="40967" name="TextBox 10">
            <a:extLst>
              <a:ext uri="{FF2B5EF4-FFF2-40B4-BE49-F238E27FC236}">
                <a16:creationId xmlns:a16="http://schemas.microsoft.com/office/drawing/2014/main" id="{E01CBDC6-98E0-4F41-92A1-218F7CDDA6D9}"/>
              </a:ext>
            </a:extLst>
          </p:cNvPr>
          <p:cNvSpPr txBox="1">
            <a:spLocks noChangeArrowheads="1"/>
          </p:cNvSpPr>
          <p:nvPr/>
        </p:nvSpPr>
        <p:spPr bwMode="auto">
          <a:xfrm>
            <a:off x="11971338" y="492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0968" name="Picture 26" descr="Icon&#10;&#10;Description automatically generated with medium confidence">
            <a:extLst>
              <a:ext uri="{FF2B5EF4-FFF2-40B4-BE49-F238E27FC236}">
                <a16:creationId xmlns:a16="http://schemas.microsoft.com/office/drawing/2014/main" id="{609A99EE-FEB9-624F-8618-177D1273C4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306" y="5761523"/>
            <a:ext cx="8699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9" name="Group 27">
            <a:extLst>
              <a:ext uri="{FF2B5EF4-FFF2-40B4-BE49-F238E27FC236}">
                <a16:creationId xmlns:a16="http://schemas.microsoft.com/office/drawing/2014/main" id="{F9C070CB-34E5-E447-9660-31F8F16FA8E9}"/>
              </a:ext>
            </a:extLst>
          </p:cNvPr>
          <p:cNvGrpSpPr>
            <a:grpSpLocks/>
          </p:cNvGrpSpPr>
          <p:nvPr/>
        </p:nvGrpSpPr>
        <p:grpSpPr bwMode="auto">
          <a:xfrm>
            <a:off x="1194169" y="5846781"/>
            <a:ext cx="1943245" cy="718555"/>
            <a:chOff x="922236" y="2072493"/>
            <a:chExt cx="3318300" cy="480144"/>
          </a:xfrm>
        </p:grpSpPr>
        <p:sp>
          <p:nvSpPr>
            <p:cNvPr id="29" name="Text Placeholder 7">
              <a:extLst>
                <a:ext uri="{FF2B5EF4-FFF2-40B4-BE49-F238E27FC236}">
                  <a16:creationId xmlns:a16="http://schemas.microsoft.com/office/drawing/2014/main" id="{53CA64A4-EC52-5043-A004-B82DF316E80D}"/>
                </a:ext>
              </a:extLst>
            </p:cNvPr>
            <p:cNvSpPr txBox="1">
              <a:spLocks/>
            </p:cNvSpPr>
            <p:nvPr/>
          </p:nvSpPr>
          <p:spPr>
            <a:xfrm>
              <a:off x="922236" y="2363487"/>
              <a:ext cx="3318300" cy="189150"/>
            </a:xfrm>
            <a:prstGeom prst="rect">
              <a:avLst/>
            </a:prstGeom>
          </p:spPr>
          <p:txBody>
            <a:bodyPr lIns="0" r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CA" dirty="0">
                  <a:latin typeface="Lato Light" panose="020F0502020204030203" pitchFamily="34" charset="0"/>
                  <a:ea typeface="Lato Light" panose="020F0502020204030203" pitchFamily="34" charset="0"/>
                  <a:cs typeface="Lato Light" panose="020F0502020204030203" pitchFamily="34" charset="0"/>
                </a:rPr>
                <a:t>entreprises de TI </a:t>
              </a:r>
            </a:p>
            <a:p>
              <a:pPr>
                <a:defRPr/>
              </a:pPr>
              <a:endParaRPr dirty="0">
                <a:latin typeface="Lato Light" panose="020F0502020204030203" pitchFamily="34" charset="0"/>
                <a:ea typeface="Lato Light" panose="020F0502020204030203" pitchFamily="34" charset="0"/>
                <a:cs typeface="Lato Light" panose="020F0502020204030203" pitchFamily="34" charset="0"/>
              </a:endParaRPr>
            </a:p>
          </p:txBody>
        </p:sp>
        <p:sp>
          <p:nvSpPr>
            <p:cNvPr id="40973" name="Text Placeholder 12">
              <a:extLst>
                <a:ext uri="{FF2B5EF4-FFF2-40B4-BE49-F238E27FC236}">
                  <a16:creationId xmlns:a16="http://schemas.microsoft.com/office/drawing/2014/main" id="{67A2E03C-18DE-754B-98DF-F894BEE219B5}"/>
                </a:ext>
              </a:extLst>
            </p:cNvPr>
            <p:cNvSpPr txBox="1">
              <a:spLocks noChangeArrowheads="1"/>
            </p:cNvSpPr>
            <p:nvPr/>
          </p:nvSpPr>
          <p:spPr bwMode="auto">
            <a:xfrm>
              <a:off x="1349692" y="2072493"/>
              <a:ext cx="2743213" cy="328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7938">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buClr>
                  <a:schemeClr val="tx1"/>
                </a:buClr>
                <a:buFontTx/>
                <a:buNone/>
              </a:pPr>
              <a:r>
                <a:rPr lang="en-CA" altLang="en-US" sz="3600" b="1">
                  <a:solidFill>
                    <a:srgbClr val="BD0069"/>
                  </a:solidFill>
                  <a:latin typeface="Lato Heavy" panose="020F0502020204030203" pitchFamily="34" charset="0"/>
                  <a:ea typeface="Lato Heavy" panose="020F0502020204030203" pitchFamily="34" charset="0"/>
                  <a:cs typeface="Lato Heavy" panose="020F0502020204030203" pitchFamily="34" charset="0"/>
                </a:rPr>
                <a:t>400</a:t>
              </a:r>
              <a:r>
                <a:rPr lang="en-CA" altLang="en-US" sz="3600">
                  <a:solidFill>
                    <a:srgbClr val="BD0069"/>
                  </a:solidFill>
                  <a:latin typeface="Lato Light" panose="020F0502020204030203" pitchFamily="34" charset="0"/>
                  <a:ea typeface="Lato Light" panose="020F0502020204030203" pitchFamily="34" charset="0"/>
                  <a:cs typeface="Lato Light" panose="020F0502020204030203" pitchFamily="34" charset="0"/>
                </a:rPr>
                <a:t>+</a:t>
              </a:r>
            </a:p>
          </p:txBody>
        </p:sp>
      </p:grpSp>
      <p:sp>
        <p:nvSpPr>
          <p:cNvPr id="40970" name="TextBox 30">
            <a:extLst>
              <a:ext uri="{FF2B5EF4-FFF2-40B4-BE49-F238E27FC236}">
                <a16:creationId xmlns:a16="http://schemas.microsoft.com/office/drawing/2014/main" id="{732EEE27-FB5B-244D-98F8-DA1CA87CBE3D}"/>
              </a:ext>
            </a:extLst>
          </p:cNvPr>
          <p:cNvSpPr txBox="1">
            <a:spLocks noChangeArrowheads="1"/>
          </p:cNvSpPr>
          <p:nvPr/>
        </p:nvSpPr>
        <p:spPr bwMode="auto">
          <a:xfrm>
            <a:off x="2381250" y="60896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0971" name="Picture 31" descr="A picture containing night sky&#10;&#10;Description automatically generated">
            <a:extLst>
              <a:ext uri="{FF2B5EF4-FFF2-40B4-BE49-F238E27FC236}">
                <a16:creationId xmlns:a16="http://schemas.microsoft.com/office/drawing/2014/main" id="{2D4B9342-A4C8-A248-AE11-1DE5BEA22D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9239"/>
          <a:stretch>
            <a:fillRect/>
          </a:stretch>
        </p:blipFill>
        <p:spPr bwMode="auto">
          <a:xfrm>
            <a:off x="2366963" y="0"/>
            <a:ext cx="498792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24">
            <a:extLst>
              <a:ext uri="{FF2B5EF4-FFF2-40B4-BE49-F238E27FC236}">
                <a16:creationId xmlns:a16="http://schemas.microsoft.com/office/drawing/2014/main" id="{C964039E-53E0-A049-A040-92FED1B1D787}"/>
              </a:ext>
            </a:extLst>
          </p:cNvPr>
          <p:cNvSpPr txBox="1">
            <a:spLocks noChangeArrowheads="1"/>
          </p:cNvSpPr>
          <p:nvPr/>
        </p:nvSpPr>
        <p:spPr bwMode="auto">
          <a:xfrm>
            <a:off x="927194" y="2556457"/>
            <a:ext cx="5948736" cy="315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altLang="en-US" sz="1400">
                <a:latin typeface="Lato Light" panose="020F0502020204030203" pitchFamily="34" charset="0"/>
              </a:rPr>
              <a:t>L’ouverture de </a:t>
            </a:r>
            <a:r>
              <a:rPr lang="en-CA" altLang="en-US" sz="1400" b="1">
                <a:latin typeface="Lato" panose="020F0502020204030203" pitchFamily="34" charset="0"/>
              </a:rPr>
              <a:t>l’Institut Vecteur </a:t>
            </a:r>
            <a:r>
              <a:rPr lang="en-CA" altLang="en-US" sz="1400">
                <a:latin typeface="Lato Light" panose="020F0502020204030203" pitchFamily="34" charset="0"/>
              </a:rPr>
              <a:t>à Toronto en 2017 a renforcé la réputation du Canada en tant que centre d’excellence en recherche et développement en IA. Établi par un partenariat entre le gouvernement et l’industrie, l’institut soutient les entreprises en démarrage du secteur de l’IA tout en mettant au point leur technologie transformationnelle de prochaine génération. L’objectif est toujours le même : convaincre les entreprises novatrices de ne pas quitter le pays et inciter les multinationales à mettre en place leurs centres de R-D en IA en Ontario.</a:t>
            </a:r>
          </a:p>
          <a:p>
            <a:pPr>
              <a:lnSpc>
                <a:spcPct val="110000"/>
              </a:lnSpc>
              <a:spcAft>
                <a:spcPts val="600"/>
              </a:spcAft>
            </a:pPr>
            <a:r>
              <a:rPr lang="en-CA" altLang="en-US" sz="1400">
                <a:latin typeface="Lato Light" panose="020F0502020204030203" pitchFamily="34" charset="0"/>
              </a:rPr>
              <a:t>Ayant comme conseiller scientifique en chef le pionnier de l’IA Geoffrey Hinton, l’Institut Vecteur travaille de concert avec les établissements universitaires, l’industrie, les entreprises en démarrage, les incubateurs et les accélérateurs afin de faire progresser la recherche en IA et d’en stimuler l’application et la commercialisation partout au Canada.</a:t>
            </a:r>
          </a:p>
        </p:txBody>
      </p:sp>
      <p:sp>
        <p:nvSpPr>
          <p:cNvPr id="30" name="Title 1">
            <a:extLst>
              <a:ext uri="{FF2B5EF4-FFF2-40B4-BE49-F238E27FC236}">
                <a16:creationId xmlns:a16="http://schemas.microsoft.com/office/drawing/2014/main" id="{D70F1B48-B244-9044-A6B5-FB76F41BCDAB}"/>
              </a:ext>
            </a:extLst>
          </p:cNvPr>
          <p:cNvSpPr txBox="1">
            <a:spLocks/>
          </p:cNvSpPr>
          <p:nvPr/>
        </p:nvSpPr>
        <p:spPr bwMode="auto">
          <a:xfrm>
            <a:off x="909170" y="974934"/>
            <a:ext cx="7327463" cy="1504950"/>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100000"/>
              </a:lnSpc>
              <a:defRPr/>
            </a:pPr>
            <a:r>
              <a:rPr lang="en-US" sz="3200" dirty="0">
                <a:solidFill>
                  <a:srgbClr val="B01E59"/>
                </a:solidFill>
                <a:latin typeface="Lato Heavy" panose="020F0502020204030203" pitchFamily="34" charset="0"/>
                <a:ea typeface="Lato Heavy" panose="020F0502020204030203" pitchFamily="34" charset="0"/>
                <a:cs typeface="Lato Heavy" panose="020F0502020204030203" pitchFamily="34" charset="0"/>
              </a:rPr>
              <a:t>INSTITUT VECTEUR : </a:t>
            </a:r>
          </a:p>
          <a:p>
            <a:pPr>
              <a:lnSpc>
                <a:spcPct val="100000"/>
              </a:lnSpc>
              <a:defRPr/>
            </a:pPr>
            <a:r>
              <a:rPr lang="en-CA" sz="3200" b="0" dirty="0">
                <a:solidFill>
                  <a:srgbClr val="0F2D52"/>
                </a:solidFill>
                <a:latin typeface="Lato Medium" panose="020F0502020204030203" pitchFamily="34" charset="0"/>
              </a:rPr>
              <a:t>CHOISIR L’ONTARIO COMME CENTRE D’EXCELLENCE DE L’IA</a:t>
            </a:r>
          </a:p>
          <a:p>
            <a:pPr marL="7938" indent="-7938">
              <a:lnSpc>
                <a:spcPct val="90000"/>
              </a:lnSpc>
              <a:defRPr/>
            </a:pPr>
            <a:r>
              <a:rPr lang="en-US" sz="3600" b="0" dirty="0">
                <a:solidFill>
                  <a:srgbClr val="002E6E"/>
                </a:solidFill>
                <a:latin typeface="Lato Medium" panose="020F0502020204030203" pitchFamily="34" charset="0"/>
              </a:rPr>
              <a:t>  </a:t>
            </a:r>
          </a:p>
        </p:txBody>
      </p:sp>
      <p:pic>
        <p:nvPicPr>
          <p:cNvPr id="43011" name="Picture 3" descr="A picture containing dark, outdoor object, night, night sky&#10;&#10;Description automatically generated">
            <a:extLst>
              <a:ext uri="{FF2B5EF4-FFF2-40B4-BE49-F238E27FC236}">
                <a16:creationId xmlns:a16="http://schemas.microsoft.com/office/drawing/2014/main" id="{4EEBB1F8-C8D5-8647-A7BB-4E8B89B6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43" r="14877"/>
          <a:stretch>
            <a:fillRect/>
          </a:stretch>
        </p:blipFill>
        <p:spPr bwMode="auto">
          <a:xfrm>
            <a:off x="8718550" y="484188"/>
            <a:ext cx="30321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A picture containing text, clock&#10;&#10;Description automatically generated">
            <a:extLst>
              <a:ext uri="{FF2B5EF4-FFF2-40B4-BE49-F238E27FC236}">
                <a16:creationId xmlns:a16="http://schemas.microsoft.com/office/drawing/2014/main" id="{3CFC0070-8AFF-B942-A8B7-ADE47ABA6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210" y="6014384"/>
            <a:ext cx="735013"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3" descr="A picture containing night sky&#10;&#10;Description automatically generated">
            <a:extLst>
              <a:ext uri="{FF2B5EF4-FFF2-40B4-BE49-F238E27FC236}">
                <a16:creationId xmlns:a16="http://schemas.microsoft.com/office/drawing/2014/main" id="{17EF7A86-965D-A145-8A8C-9D9B8041EE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9239"/>
          <a:stretch>
            <a:fillRect/>
          </a:stretch>
        </p:blipFill>
        <p:spPr bwMode="auto">
          <a:xfrm>
            <a:off x="-538163" y="6400800"/>
            <a:ext cx="3260726"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4" name="Group 7">
            <a:extLst>
              <a:ext uri="{FF2B5EF4-FFF2-40B4-BE49-F238E27FC236}">
                <a16:creationId xmlns:a16="http://schemas.microsoft.com/office/drawing/2014/main" id="{43EA6E38-A37E-B840-B141-164519BDD2D9}"/>
              </a:ext>
            </a:extLst>
          </p:cNvPr>
          <p:cNvGrpSpPr>
            <a:grpSpLocks/>
          </p:cNvGrpSpPr>
          <p:nvPr/>
        </p:nvGrpSpPr>
        <p:grpSpPr bwMode="auto">
          <a:xfrm>
            <a:off x="7430297" y="2428824"/>
            <a:ext cx="4089400" cy="3400174"/>
            <a:chOff x="4504719" y="2340395"/>
            <a:chExt cx="4225536" cy="3312162"/>
          </a:xfrm>
        </p:grpSpPr>
        <p:sp>
          <p:nvSpPr>
            <p:cNvPr id="43016" name="Text Placeholder 1">
              <a:extLst>
                <a:ext uri="{FF2B5EF4-FFF2-40B4-BE49-F238E27FC236}">
                  <a16:creationId xmlns:a16="http://schemas.microsoft.com/office/drawing/2014/main" id="{DCE441E8-F462-834D-96DB-9CE614A31D4E}"/>
                </a:ext>
              </a:extLst>
            </p:cNvPr>
            <p:cNvSpPr txBox="1">
              <a:spLocks/>
            </p:cNvSpPr>
            <p:nvPr/>
          </p:nvSpPr>
          <p:spPr bwMode="auto">
            <a:xfrm>
              <a:off x="4504719" y="2340395"/>
              <a:ext cx="4225536" cy="268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nchor="ctr"/>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10000"/>
                </a:lnSpc>
                <a:spcBef>
                  <a:spcPct val="0"/>
                </a:spcBef>
                <a:buClr>
                  <a:schemeClr val="tx1"/>
                </a:buClr>
                <a:buNone/>
              </a:pPr>
              <a:r>
                <a:rPr lang="en-US" altLang="en-US" sz="1800">
                  <a:solidFill>
                    <a:srgbClr val="0F2D52"/>
                  </a:solidFill>
                </a:rPr>
                <a:t>NOUS VENDONS AUX ENTREPRISES AMÉRICAINES, ET NOUS SOMMES ÉTABLIS À TORONTO. […] ON NOUS DIT TOUJOURS : “OH, BIEN SÛR, VOUS ÊTES DE TORONTO, </a:t>
              </a:r>
              <a:br>
                <a:rPr lang="en-US" altLang="en-US" sz="1800">
                  <a:solidFill>
                    <a:srgbClr val="0F2D52"/>
                  </a:solidFill>
                </a:rPr>
              </a:br>
              <a:r>
                <a:rPr lang="en-US" altLang="en-US" sz="1800">
                  <a:solidFill>
                    <a:srgbClr val="0F2D52"/>
                  </a:solidFill>
                </a:rPr>
                <a:t>LÀ OÙ L’APPRENTISSAGE PROFOND A  ÉTÉ INVENTÉ.</a:t>
              </a:r>
              <a:r>
                <a:rPr lang="en-CA" sz="1800">
                  <a:solidFill>
                    <a:srgbClr val="0F2D52"/>
                  </a:solidFill>
                </a:rPr>
                <a:t>”</a:t>
              </a:r>
            </a:p>
            <a:p>
              <a:pPr algn="ctr" eaLnBrk="1" hangingPunct="1">
                <a:lnSpc>
                  <a:spcPct val="100000"/>
                </a:lnSpc>
                <a:spcBef>
                  <a:spcPct val="0"/>
                </a:spcBef>
                <a:buClr>
                  <a:schemeClr val="tx1"/>
                </a:buClr>
                <a:buNone/>
              </a:pPr>
              <a:r>
                <a:rPr lang="en-US" altLang="en-US" sz="2000">
                  <a:solidFill>
                    <a:srgbClr val="0F2D52"/>
                  </a:solidFill>
                </a:rPr>
                <a:t> </a:t>
              </a:r>
            </a:p>
          </p:txBody>
        </p:sp>
        <p:sp>
          <p:nvSpPr>
            <p:cNvPr id="43017" name="Text Placeholder 1">
              <a:extLst>
                <a:ext uri="{FF2B5EF4-FFF2-40B4-BE49-F238E27FC236}">
                  <a16:creationId xmlns:a16="http://schemas.microsoft.com/office/drawing/2014/main" id="{DA85D014-C18E-1040-BB5D-CB61B1CAEA23}"/>
                </a:ext>
              </a:extLst>
            </p:cNvPr>
            <p:cNvSpPr txBox="1">
              <a:spLocks/>
            </p:cNvSpPr>
            <p:nvPr/>
          </p:nvSpPr>
          <p:spPr bwMode="auto">
            <a:xfrm>
              <a:off x="4795963" y="4635645"/>
              <a:ext cx="3621814" cy="101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ts val="3000"/>
                </a:lnSpc>
                <a:spcBef>
                  <a:spcPts val="600"/>
                </a:spcBef>
                <a:buClr>
                  <a:srgbClr val="000000"/>
                </a:buClr>
                <a:buFont typeface="Arial" panose="020B0604020202020204" pitchFamily="34" charset="0"/>
                <a:buChar char="•"/>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ts val="2525"/>
                </a:lnSpc>
                <a:spcBef>
                  <a:spcPts val="500"/>
                </a:spcBef>
                <a:buClr>
                  <a:srgbClr val="B01E59"/>
                </a:buClr>
                <a:buFont typeface="Arial" panose="020B0604020202020204" pitchFamily="34" charset="0"/>
                <a:buChar char="•"/>
                <a:tabLst>
                  <a:tab pos="452438" algn="l"/>
                </a:tabLst>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ts val="2038"/>
                </a:lnSpc>
                <a:spcBef>
                  <a:spcPts val="500"/>
                </a:spcBef>
                <a:buClr>
                  <a:schemeClr val="tx1"/>
                </a:buClr>
                <a:buFont typeface="Arial" panose="020B0604020202020204" pitchFamily="34" charset="0"/>
                <a:buChar cha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chemeClr val="tx1"/>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5pPr>
              <a:lvl6pPr marL="14732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6pPr>
              <a:lvl7pPr marL="19304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7pPr>
              <a:lvl8pPr marL="23876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8pPr>
              <a:lvl9pPr marL="2844800" indent="-184150" fontAlgn="base">
                <a:lnSpc>
                  <a:spcPts val="2100"/>
                </a:lnSpc>
                <a:spcBef>
                  <a:spcPct val="0"/>
                </a:spcBef>
                <a:spcAft>
                  <a:spcPct val="0"/>
                </a:spcAft>
                <a:buClr>
                  <a:schemeClr val="tx1"/>
                </a:buClr>
                <a:buFont typeface="Arial" panose="020B0604020202020204" pitchFamily="34" charset="0"/>
                <a:buChar char="•"/>
                <a:tabLst>
                  <a:tab pos="1484313" algn="l"/>
                </a:tabLs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Clr>
                  <a:schemeClr val="tx1"/>
                </a:buClr>
                <a:buFont typeface="Arial" panose="020B0604020202020204" pitchFamily="34" charset="0"/>
                <a:buNone/>
              </a:pPr>
              <a:r>
                <a:rPr lang="en-CA" altLang="en-US" sz="1600" b="1">
                  <a:latin typeface="Lato" panose="020F0502020204030203" pitchFamily="34" charset="0"/>
                  <a:ea typeface="Lato" panose="020F0502020204030203" pitchFamily="34" charset="0"/>
                  <a:cs typeface="Lato" panose="020F0502020204030203" pitchFamily="34" charset="0"/>
                </a:rPr>
                <a:t>JORDAN JACOBS</a:t>
              </a:r>
            </a:p>
            <a:p>
              <a:pPr algn="ctr" eaLnBrk="1" hangingPunct="1">
                <a:lnSpc>
                  <a:spcPct val="100000"/>
                </a:lnSpc>
                <a:spcBef>
                  <a:spcPct val="0"/>
                </a:spcBef>
                <a:buClr>
                  <a:schemeClr val="tx1"/>
                </a:buClr>
                <a:buNone/>
              </a:pPr>
              <a:r>
                <a:rPr lang="en-CA" altLang="en-US" sz="1600">
                  <a:latin typeface="Lato" panose="020F0502020204030203" pitchFamily="34" charset="0"/>
                </a:rPr>
                <a:t>COFONDATEUR </a:t>
              </a:r>
            </a:p>
            <a:p>
              <a:pPr algn="ctr" eaLnBrk="1" hangingPunct="1">
                <a:lnSpc>
                  <a:spcPct val="100000"/>
                </a:lnSpc>
                <a:spcBef>
                  <a:spcPct val="0"/>
                </a:spcBef>
                <a:buClr>
                  <a:schemeClr val="tx1"/>
                </a:buClr>
                <a:buNone/>
              </a:pPr>
              <a:r>
                <a:rPr lang="en-CA" altLang="en-US" sz="1600" i="1"/>
                <a:t>DE L’INSTITUT VECTEUR</a:t>
              </a:r>
            </a:p>
          </p:txBody>
        </p:sp>
      </p:grpSp>
      <p:pic>
        <p:nvPicPr>
          <p:cNvPr id="14" name="Picture 12">
            <a:extLst>
              <a:ext uri="{FF2B5EF4-FFF2-40B4-BE49-F238E27FC236}">
                <a16:creationId xmlns:a16="http://schemas.microsoft.com/office/drawing/2014/main" id="{2D09C51E-5C2B-6842-A050-3BF9AEDDD74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0426"/>
                    </a14:imgEffect>
                    <a14:imgEffect>
                      <a14:saturation sat="400000"/>
                    </a14:imgEffect>
                    <a14:imgEffect>
                      <a14:brightnessContrast bright="-22000" contrast="-4000"/>
                    </a14:imgEffect>
                  </a14:imgLayer>
                </a14:imgProps>
              </a:ext>
              <a:ext uri="{28A0092B-C50C-407E-A947-70E740481C1C}">
                <a14:useLocalDpi xmlns:a14="http://schemas.microsoft.com/office/drawing/2010/main" val="0"/>
              </a:ext>
            </a:extLst>
          </a:blip>
          <a:srcRect/>
          <a:stretch/>
        </p:blipFill>
        <p:spPr bwMode="auto">
          <a:xfrm>
            <a:off x="9028170" y="1742366"/>
            <a:ext cx="849962" cy="71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IT_Theme">
  <a:themeElements>
    <a:clrScheme name="Custom 1">
      <a:dk1>
        <a:srgbClr val="000000"/>
      </a:dk1>
      <a:lt1>
        <a:srgbClr val="FFFFFF"/>
      </a:lt1>
      <a:dk2>
        <a:srgbClr val="002857"/>
      </a:dk2>
      <a:lt2>
        <a:srgbClr val="56B3AD"/>
      </a:lt2>
      <a:accent1>
        <a:srgbClr val="AF1557"/>
      </a:accent1>
      <a:accent2>
        <a:srgbClr val="C8D400"/>
      </a:accent2>
      <a:accent3>
        <a:srgbClr val="1F68BD"/>
      </a:accent3>
      <a:accent4>
        <a:srgbClr val="D5441C"/>
      </a:accent4>
      <a:accent5>
        <a:srgbClr val="FEBC0D"/>
      </a:accent5>
      <a:accent6>
        <a:srgbClr val="FFEE0A"/>
      </a:accent6>
      <a:hlink>
        <a:srgbClr val="878787"/>
      </a:hlink>
      <a:folHlink>
        <a:srgbClr val="6D207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0" rIns="91440" bIns="45720" rtlCol="0">
        <a:normAutofit/>
      </a:bodyPr>
      <a:lstStyle>
        <a:defPPr algn="l">
          <a:defRPr dirty="0" smtClean="0"/>
        </a:defPPr>
      </a:lstStyle>
    </a:txDef>
  </a:objectDefaults>
  <a:extraClrSchemeLst/>
  <a:extLst>
    <a:ext uri="{05A4C25C-085E-4340-85A3-A5531E510DB2}">
      <thm15:themeFamily xmlns:thm15="http://schemas.microsoft.com/office/thememl/2012/main" name="8058_MEDJCT_IT_PPT PitchBook_Master_01E" id="{24793BAF-9C97-CE44-B75B-D9A969FEBED7}" vid="{23B29A4F-851A-A74C-AD50-DCA77EFC9C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1818</TotalTime>
  <Words>4591</Words>
  <Application>Microsoft Office PowerPoint</Application>
  <PresentationFormat>Widescreen</PresentationFormat>
  <Paragraphs>324</Paragraphs>
  <Slides>39</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Lato</vt:lpstr>
      <vt:lpstr>Lato Black</vt:lpstr>
      <vt:lpstr>Lato Heavy</vt:lpstr>
      <vt:lpstr>Lato Light</vt:lpstr>
      <vt:lpstr>Lato Medium</vt:lpstr>
      <vt:lpstr>IT_Theme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BOLD Internet</dc:creator>
  <cp:lastModifiedBy>Pinto, Vanessa (MEDJCT)</cp:lastModifiedBy>
  <cp:revision>60</cp:revision>
  <dcterms:created xsi:type="dcterms:W3CDTF">2021-09-27T16:10:30Z</dcterms:created>
  <dcterms:modified xsi:type="dcterms:W3CDTF">2022-01-27T21:41:15Z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34a106e-6316-442c-ad35-738afd673d2b_Enabled">
    <vt:lpwstr>true</vt:lpwstr>
  </property>
  <property fmtid="{D5CDD505-2E9C-101B-9397-08002B2CF9AE}" pid="3" name="MSIP_Label_034a106e-6316-442c-ad35-738afd673d2b_SetDate">
    <vt:lpwstr>2021-09-22T15:28:08Z</vt:lpwstr>
  </property>
  <property fmtid="{D5CDD505-2E9C-101B-9397-08002B2CF9AE}" pid="4" name="MSIP_Label_034a106e-6316-442c-ad35-738afd673d2b_Method">
    <vt:lpwstr>Standard</vt:lpwstr>
  </property>
  <property fmtid="{D5CDD505-2E9C-101B-9397-08002B2CF9AE}" pid="5" name="MSIP_Label_034a106e-6316-442c-ad35-738afd673d2b_Name">
    <vt:lpwstr>034a106e-6316-442c-ad35-738afd673d2b</vt:lpwstr>
  </property>
  <property fmtid="{D5CDD505-2E9C-101B-9397-08002B2CF9AE}" pid="6" name="MSIP_Label_034a106e-6316-442c-ad35-738afd673d2b_SiteId">
    <vt:lpwstr>cddc1229-ac2a-4b97-b78a-0e5cacb5865c</vt:lpwstr>
  </property>
  <property fmtid="{D5CDD505-2E9C-101B-9397-08002B2CF9AE}" pid="7" name="MSIP_Label_034a106e-6316-442c-ad35-738afd673d2b_ActionId">
    <vt:lpwstr>5568c410-8cd3-4c2e-9b40-a774b48b8a22</vt:lpwstr>
  </property>
  <property fmtid="{D5CDD505-2E9C-101B-9397-08002B2CF9AE}" pid="8" name="MSIP_Label_034a106e-6316-442c-ad35-738afd673d2b_ContentBits">
    <vt:lpwstr>0</vt:lpwstr>
  </property>
</Properties>
</file>