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4" r:id="rId1"/>
  </p:sldMasterIdLst>
  <p:notesMasterIdLst>
    <p:notesMasterId r:id="rId44"/>
  </p:notesMasterIdLst>
  <p:handoutMasterIdLst>
    <p:handoutMasterId r:id="rId45"/>
  </p:handoutMasterIdLst>
  <p:sldIdLst>
    <p:sldId id="288" r:id="rId2"/>
    <p:sldId id="289" r:id="rId3"/>
    <p:sldId id="294" r:id="rId4"/>
    <p:sldId id="258" r:id="rId5"/>
    <p:sldId id="327" r:id="rId6"/>
    <p:sldId id="257" r:id="rId7"/>
    <p:sldId id="261" r:id="rId8"/>
    <p:sldId id="309" r:id="rId9"/>
    <p:sldId id="311" r:id="rId10"/>
    <p:sldId id="310" r:id="rId11"/>
    <p:sldId id="263" r:id="rId12"/>
    <p:sldId id="285" r:id="rId13"/>
    <p:sldId id="262" r:id="rId14"/>
    <p:sldId id="312" r:id="rId15"/>
    <p:sldId id="313" r:id="rId16"/>
    <p:sldId id="296" r:id="rId17"/>
    <p:sldId id="300" r:id="rId18"/>
    <p:sldId id="315" r:id="rId19"/>
    <p:sldId id="314" r:id="rId20"/>
    <p:sldId id="316" r:id="rId21"/>
    <p:sldId id="317" r:id="rId22"/>
    <p:sldId id="318" r:id="rId23"/>
    <p:sldId id="319" r:id="rId24"/>
    <p:sldId id="320" r:id="rId25"/>
    <p:sldId id="306" r:id="rId26"/>
    <p:sldId id="321" r:id="rId27"/>
    <p:sldId id="322" r:id="rId28"/>
    <p:sldId id="307" r:id="rId29"/>
    <p:sldId id="326" r:id="rId30"/>
    <p:sldId id="323" r:id="rId31"/>
    <p:sldId id="325" r:id="rId32"/>
    <p:sldId id="280" r:id="rId33"/>
    <p:sldId id="337" r:id="rId34"/>
    <p:sldId id="338" r:id="rId35"/>
    <p:sldId id="339" r:id="rId36"/>
    <p:sldId id="340" r:id="rId37"/>
    <p:sldId id="341" r:id="rId38"/>
    <p:sldId id="342" r:id="rId39"/>
    <p:sldId id="343" r:id="rId40"/>
    <p:sldId id="344" r:id="rId41"/>
    <p:sldId id="345" r:id="rId42"/>
    <p:sldId id="336" r:id="rId4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4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Vanessa (MEDJCT)" initials="PV(" lastIdx="14" clrIdx="0">
    <p:extLst>
      <p:ext uri="{19B8F6BF-5375-455C-9EA6-DF929625EA0E}">
        <p15:presenceInfo xmlns:p15="http://schemas.microsoft.com/office/powerpoint/2012/main" userId="S::Vanessa.Pinto@ontario.ca::12bfa997-c1c4-40cf-ad58-69b7ed26a67f" providerId="AD"/>
      </p:ext>
    </p:extLst>
  </p:cmAuthor>
  <p:cmAuthor id="2" name="BOLD Internet" initials="BI" lastIdx="7" clrIdx="1">
    <p:extLst>
      <p:ext uri="{19B8F6BF-5375-455C-9EA6-DF929625EA0E}">
        <p15:presenceInfo xmlns:p15="http://schemas.microsoft.com/office/powerpoint/2012/main" userId="S::mario@vt220bold.onmicrosoft.com::670039eb-0dbf-4542-82da-d50ca9d64c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41C"/>
    <a:srgbClr val="E4A358"/>
    <a:srgbClr val="0F2D52"/>
    <a:srgbClr val="002E6E"/>
    <a:srgbClr val="F7F7F9"/>
    <a:srgbClr val="CCCCCC"/>
    <a:srgbClr val="C2CBCD"/>
    <a:srgbClr val="B01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3"/>
    <p:restoredTop sz="87619"/>
  </p:normalViewPr>
  <p:slideViewPr>
    <p:cSldViewPr snapToGrid="0" snapToObjects="1">
      <p:cViewPr varScale="1">
        <p:scale>
          <a:sx n="96" d="100"/>
          <a:sy n="96" d="100"/>
        </p:scale>
        <p:origin x="1260" y="90"/>
      </p:cViewPr>
      <p:guideLst>
        <p:guide orient="horz" pos="1440"/>
        <p:guide pos="3840"/>
      </p:guideLst>
    </p:cSldViewPr>
  </p:slideViewPr>
  <p:outlineViewPr>
    <p:cViewPr>
      <p:scale>
        <a:sx n="33" d="100"/>
        <a:sy n="33" d="100"/>
      </p:scale>
      <p:origin x="0" y="0"/>
    </p:cViewPr>
    <p:sldLst>
      <p:sld r:id="rId1" collapse="1"/>
    </p:sldLst>
  </p:outlineViewPr>
  <p:notesTextViewPr>
    <p:cViewPr>
      <p:scale>
        <a:sx n="25" d="100"/>
        <a:sy n="25" d="100"/>
      </p:scale>
      <p:origin x="0" y="0"/>
    </p:cViewPr>
  </p:notesTextViewPr>
  <p:sorterViewPr>
    <p:cViewPr>
      <p:scale>
        <a:sx n="80" d="100"/>
        <a:sy n="80" d="100"/>
      </p:scale>
      <p:origin x="0" y="0"/>
    </p:cViewPr>
  </p:sorterViewPr>
  <p:notesViewPr>
    <p:cSldViewPr snapToGrid="0" snapToObjects="1">
      <p:cViewPr varScale="1">
        <p:scale>
          <a:sx n="156" d="100"/>
          <a:sy n="156" d="100"/>
        </p:scale>
        <p:origin x="546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710D-0640-840B-4BB683B8521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710D-0640-840B-4BB683B85215}"/>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710D-0640-840B-4BB683B85215}"/>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710D-0640-840B-4BB683B85215}"/>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710D-0640-840B-4BB683B85215}"/>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Item 1</c:v>
                </c:pt>
                <c:pt idx="1">
                  <c:v>Item 2</c:v>
                </c:pt>
                <c:pt idx="2">
                  <c:v>Item 3</c:v>
                </c:pt>
                <c:pt idx="3">
                  <c:v>Item 4</c:v>
                </c:pt>
                <c:pt idx="4">
                  <c:v>Item 5</c:v>
                </c:pt>
              </c:strCache>
            </c:strRef>
          </c:cat>
          <c:val>
            <c:numRef>
              <c:f>Sheet1!$B$2:$B$6</c:f>
              <c:numCache>
                <c:formatCode>General</c:formatCode>
                <c:ptCount val="5"/>
                <c:pt idx="0">
                  <c:v>2.5</c:v>
                </c:pt>
                <c:pt idx="1">
                  <c:v>3.5</c:v>
                </c:pt>
                <c:pt idx="2">
                  <c:v>4.5</c:v>
                </c:pt>
                <c:pt idx="3">
                  <c:v>2.7</c:v>
                </c:pt>
                <c:pt idx="4">
                  <c:v>3</c:v>
                </c:pt>
              </c:numCache>
            </c:numRef>
          </c:val>
          <c:extLst>
            <c:ext xmlns:c16="http://schemas.microsoft.com/office/drawing/2014/chart" uri="{C3380CC4-5D6E-409C-BE32-E72D297353CC}">
              <c16:uniqueId val="{0000000A-710D-0640-840B-4BB683B85215}"/>
            </c:ext>
          </c:extLst>
        </c:ser>
        <c:dLbls>
          <c:showLegendKey val="0"/>
          <c:showVal val="0"/>
          <c:showCatName val="0"/>
          <c:showSerName val="0"/>
          <c:showPercent val="0"/>
          <c:showBubbleSize val="0"/>
        </c:dLbls>
        <c:gapWidth val="50"/>
        <c:axId val="35865600"/>
        <c:axId val="70828608"/>
      </c:barChart>
      <c:catAx>
        <c:axId val="358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28608"/>
        <c:crosses val="autoZero"/>
        <c:auto val="1"/>
        <c:lblAlgn val="ctr"/>
        <c:lblOffset val="100"/>
        <c:noMultiLvlLbl val="0"/>
      </c:catAx>
      <c:valAx>
        <c:axId val="7082860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8656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52B62-D522-5A41-B062-7109731E63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2F5D674B-09EC-254E-81BB-CA6E3A09B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33C882E-188E-6349-9AB5-64CBFE5B5F63}" type="datetimeFigureOut">
              <a:rPr lang="en-US"/>
              <a:pPr>
                <a:defRPr/>
              </a:pPr>
              <a:t>1/27/2022</a:t>
            </a:fld>
            <a:endParaRPr lang="en-US"/>
          </a:p>
        </p:txBody>
      </p:sp>
      <p:sp>
        <p:nvSpPr>
          <p:cNvPr id="4" name="Footer Placeholder 3">
            <a:extLst>
              <a:ext uri="{FF2B5EF4-FFF2-40B4-BE49-F238E27FC236}">
                <a16:creationId xmlns:a16="http://schemas.microsoft.com/office/drawing/2014/main" id="{48CFB4C6-F0A2-164D-9C1F-8A755CD2C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EA874B47-34BF-0E41-8618-D4195EE9D5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BA92FC0-2DAB-4F4E-97D9-3E7E6BDD561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576B2A-F671-CB46-8292-861BE3F685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A3F6287-7A4E-114C-99EC-3C49A07EBD9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5E5E822-A374-DB4F-B21D-904A344AC9DC}" type="datetimeFigureOut">
              <a:rPr lang="en-US"/>
              <a:pPr>
                <a:defRPr/>
              </a:pPr>
              <a:t>1/27/2022</a:t>
            </a:fld>
            <a:endParaRPr lang="en-US"/>
          </a:p>
        </p:txBody>
      </p:sp>
      <p:sp>
        <p:nvSpPr>
          <p:cNvPr id="4" name="Slide Image Placeholder 3">
            <a:extLst>
              <a:ext uri="{FF2B5EF4-FFF2-40B4-BE49-F238E27FC236}">
                <a16:creationId xmlns:a16="http://schemas.microsoft.com/office/drawing/2014/main" id="{41180BFB-25EB-DE4B-AAC7-50A2386198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E160C23-8510-894F-8133-EEE740BA634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78CDD87-14D4-484F-B1CF-0664BAF5C53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53E5331-BF4F-AD49-A9BD-576E3449B0D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3109BB0-BFDE-D740-B0F6-524ECD93844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79C08B4-C18F-DB41-9E56-562300004F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048FD753-3023-0141-8758-36C171515D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188D661A-F2C0-194B-8EFA-A9922B4402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D640CE-3A1E-0645-B904-C45A8F5B8DE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11</a:t>
            </a:fld>
            <a:endParaRPr lang="en-US"/>
          </a:p>
        </p:txBody>
      </p:sp>
    </p:spTree>
    <p:extLst>
      <p:ext uri="{BB962C8B-B14F-4D97-AF65-F5344CB8AC3E}">
        <p14:creationId xmlns:p14="http://schemas.microsoft.com/office/powerpoint/2010/main" val="168723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AD182373-06F3-4A4E-86D5-6BD624F54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C1BC0EEC-A711-FC46-BE31-250108DC81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1" name="Slide Number Placeholder 3">
            <a:extLst>
              <a:ext uri="{FF2B5EF4-FFF2-40B4-BE49-F238E27FC236}">
                <a16:creationId xmlns:a16="http://schemas.microsoft.com/office/drawing/2014/main" id="{E50B0FBA-9888-B444-AB65-553E03EB2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8D71A47-BC32-D242-BF71-DE45EE5C2A60}" type="slidenum">
              <a:rPr lang="en-US" altLang="en-US" smtClean="0"/>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3AA027CF-7997-C147-879B-BAA7CB3A05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6ED0487E-0A15-9149-82D8-F548672F5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D2EFA369-C515-E841-8608-799038223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AB1CB7-5E18-8044-B8EA-DAC046B9E685}" type="slidenum">
              <a:rPr lang="en-US" altLang="en-US" smtClean="0"/>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14</a:t>
            </a:fld>
            <a:endParaRPr lang="en-US"/>
          </a:p>
        </p:txBody>
      </p:sp>
    </p:spTree>
    <p:extLst>
      <p:ext uri="{BB962C8B-B14F-4D97-AF65-F5344CB8AC3E}">
        <p14:creationId xmlns:p14="http://schemas.microsoft.com/office/powerpoint/2010/main" val="1035297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EC43F78-2CD7-2840-B2D6-FED988237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9A5FDB-02D4-F64D-9CED-668892795E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7" name="Slide Number Placeholder 3">
            <a:extLst>
              <a:ext uri="{FF2B5EF4-FFF2-40B4-BE49-F238E27FC236}">
                <a16:creationId xmlns:a16="http://schemas.microsoft.com/office/drawing/2014/main" id="{D6EF6D2E-B064-8C4A-ACF8-EB422598BF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C31063-1964-1D4F-96A7-3486D3C25C23}"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F25093D-2CFD-8D4D-9E0E-BA442F8C5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C68976DF-1469-EF40-9DD8-90F1EE07DB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8131" name="Slide Number Placeholder 3">
            <a:extLst>
              <a:ext uri="{FF2B5EF4-FFF2-40B4-BE49-F238E27FC236}">
                <a16:creationId xmlns:a16="http://schemas.microsoft.com/office/drawing/2014/main" id="{CE270C38-C6A4-534F-B44D-198E4D42F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AACDFCB-5115-0442-9005-58E4447FB76D}" type="slidenum">
              <a:rPr lang="en-US" altLang="en-US" smtClean="0"/>
              <a:pPr/>
              <a:t>17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defRPr/>
            </a:pPr>
            <a:fld id="{63109BB0-BFDE-D740-B0F6-524ECD938448}" type="slidenum">
              <a:rPr lang="en-US"/>
              <a:pPr>
                <a:defRPr/>
              </a:pPr>
              <a:t>18</a:t>
            </a:fld>
            <a:endParaRPr lang="en-US"/>
          </a:p>
        </p:txBody>
      </p:sp>
    </p:spTree>
    <p:extLst>
      <p:ext uri="{BB962C8B-B14F-4D97-AF65-F5344CB8AC3E}">
        <p14:creationId xmlns:p14="http://schemas.microsoft.com/office/powerpoint/2010/main" val="126123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defRPr/>
            </a:pPr>
            <a:fld id="{63109BB0-BFDE-D740-B0F6-524ECD938448}" type="slidenum">
              <a:rPr lang="en-US"/>
              <a:pPr>
                <a:defRPr/>
              </a:pPr>
              <a:t>19</a:t>
            </a:fld>
            <a:endParaRPr lang="en-US"/>
          </a:p>
        </p:txBody>
      </p:sp>
    </p:spTree>
    <p:extLst>
      <p:ext uri="{BB962C8B-B14F-4D97-AF65-F5344CB8AC3E}">
        <p14:creationId xmlns:p14="http://schemas.microsoft.com/office/powerpoint/2010/main" val="388148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D228BFB5-29FE-684B-A053-9BFD682FE6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DAA5CAD0-C44D-ED4B-9185-3FDD0CB45A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0179" name="Slide Number Placeholder 3">
            <a:extLst>
              <a:ext uri="{FF2B5EF4-FFF2-40B4-BE49-F238E27FC236}">
                <a16:creationId xmlns:a16="http://schemas.microsoft.com/office/drawing/2014/main" id="{D585701D-8C58-0545-A3F8-36FE9E0F6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B3EE41-72DF-6A4A-A67A-EE141732D639}" type="slidenum">
              <a:rPr lang="en-US" altLang="en-US" smtClean="0"/>
              <a:pPr/>
              <a:t>21</a:t>
            </a:fld>
            <a:endParaRPr lang="en-US" altLang="en-US"/>
          </a:p>
        </p:txBody>
      </p:sp>
    </p:spTree>
    <p:extLst>
      <p:ext uri="{BB962C8B-B14F-4D97-AF65-F5344CB8AC3E}">
        <p14:creationId xmlns:p14="http://schemas.microsoft.com/office/powerpoint/2010/main" val="1463269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22</a:t>
            </a:fld>
            <a:endParaRPr lang="en-US"/>
          </a:p>
        </p:txBody>
      </p:sp>
    </p:spTree>
    <p:extLst>
      <p:ext uri="{BB962C8B-B14F-4D97-AF65-F5344CB8AC3E}">
        <p14:creationId xmlns:p14="http://schemas.microsoft.com/office/powerpoint/2010/main" val="148812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16AE56AC-F604-5546-BAA4-5D885C6572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13C310F9-1E0B-D44E-A9C8-66F8013813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3" name="Slide Number Placeholder 3">
            <a:extLst>
              <a:ext uri="{FF2B5EF4-FFF2-40B4-BE49-F238E27FC236}">
                <a16:creationId xmlns:a16="http://schemas.microsoft.com/office/drawing/2014/main" id="{37320FD6-4AC6-4A40-A922-1E5A426CE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A97F19-7294-B04B-A910-E0EFA23C9C31}"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23</a:t>
            </a:fld>
            <a:endParaRPr lang="en-US"/>
          </a:p>
        </p:txBody>
      </p:sp>
    </p:spTree>
    <p:extLst>
      <p:ext uri="{BB962C8B-B14F-4D97-AF65-F5344CB8AC3E}">
        <p14:creationId xmlns:p14="http://schemas.microsoft.com/office/powerpoint/2010/main" val="3354510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24</a:t>
            </a:fld>
            <a:endParaRPr lang="en-US"/>
          </a:p>
        </p:txBody>
      </p:sp>
    </p:spTree>
    <p:extLst>
      <p:ext uri="{BB962C8B-B14F-4D97-AF65-F5344CB8AC3E}">
        <p14:creationId xmlns:p14="http://schemas.microsoft.com/office/powerpoint/2010/main" val="2993743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CA88FD4-2F82-8647-9A4A-B53CEBD37A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272D663A-FFD2-2D49-A99F-06B5EE1577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7347" name="Slide Number Placeholder 3">
            <a:extLst>
              <a:ext uri="{FF2B5EF4-FFF2-40B4-BE49-F238E27FC236}">
                <a16:creationId xmlns:a16="http://schemas.microsoft.com/office/drawing/2014/main" id="{BED406C0-8A32-B740-BE50-E39ECE0071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716013-C72A-7A44-91C1-255E3938C0A7}" type="slidenum">
              <a:rPr lang="en-US" altLang="en-US" smtClean="0"/>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EC43F78-2CD7-2840-B2D6-FED988237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B39A5FDB-02D4-F64D-9CED-668892795E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7" name="Slide Number Placeholder 3">
            <a:extLst>
              <a:ext uri="{FF2B5EF4-FFF2-40B4-BE49-F238E27FC236}">
                <a16:creationId xmlns:a16="http://schemas.microsoft.com/office/drawing/2014/main" id="{D6EF6D2E-B064-8C4A-ACF8-EB422598BF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C31063-1964-1D4F-96A7-3486D3C25C23}" type="slidenum">
              <a:rPr lang="en-US" altLang="en-US" smtClean="0"/>
              <a:pPr/>
              <a:t>29</a:t>
            </a:fld>
            <a:endParaRPr lang="en-US" altLang="en-US"/>
          </a:p>
        </p:txBody>
      </p:sp>
    </p:spTree>
    <p:extLst>
      <p:ext uri="{BB962C8B-B14F-4D97-AF65-F5344CB8AC3E}">
        <p14:creationId xmlns:p14="http://schemas.microsoft.com/office/powerpoint/2010/main" val="1759756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30</a:t>
            </a:fld>
            <a:endParaRPr lang="en-US"/>
          </a:p>
        </p:txBody>
      </p:sp>
    </p:spTree>
    <p:extLst>
      <p:ext uri="{BB962C8B-B14F-4D97-AF65-F5344CB8AC3E}">
        <p14:creationId xmlns:p14="http://schemas.microsoft.com/office/powerpoint/2010/main" val="3485497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3511E9D-392E-8342-B9F3-AEFBF7ACC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55C88BA1-D3EB-D845-8CE9-E0156AF4E8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1" name="Slide Number Placeholder 3">
            <a:extLst>
              <a:ext uri="{FF2B5EF4-FFF2-40B4-BE49-F238E27FC236}">
                <a16:creationId xmlns:a16="http://schemas.microsoft.com/office/drawing/2014/main" id="{964FF220-79C5-AA41-B395-4A317FB0A6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91ACFD-4326-3A4C-A1F9-134D05C3B707}" type="slidenum">
              <a:rPr lang="en-US" altLang="en-US" smtClean="0"/>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08779506-71B1-E040-A112-E22FBF0ECF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472D7D0-B394-F64B-A71E-360E2BEC1B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1" name="Slide Number Placeholder 3">
            <a:extLst>
              <a:ext uri="{FF2B5EF4-FFF2-40B4-BE49-F238E27FC236}">
                <a16:creationId xmlns:a16="http://schemas.microsoft.com/office/drawing/2014/main" id="{1F641D85-9C80-434A-9651-06C0D7E622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8BD614-6A0B-BE42-8B6C-9043735CA2A5}" type="slidenum">
              <a:rPr lang="en-US" altLang="en-US" smtClean="0"/>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defRPr/>
            </a:pPr>
            <a:fld id="{63109BB0-BFDE-D740-B0F6-524ECD938448}" type="slidenum">
              <a:rPr lang="en-US"/>
              <a:pPr>
                <a:defRPr/>
              </a:pPr>
              <a:t>4</a:t>
            </a:fld>
            <a:endParaRPr lang="en-US"/>
          </a:p>
        </p:txBody>
      </p:sp>
    </p:spTree>
    <p:extLst>
      <p:ext uri="{BB962C8B-B14F-4D97-AF65-F5344CB8AC3E}">
        <p14:creationId xmlns:p14="http://schemas.microsoft.com/office/powerpoint/2010/main" val="57442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109BB0-BFDE-D740-B0F6-524ECD938448}" type="slidenum">
              <a:rPr lang="en-US" smtClean="0"/>
              <a:pPr>
                <a:defRPr/>
              </a:pPr>
              <a:t>5</a:t>
            </a:fld>
            <a:endParaRPr lang="en-US"/>
          </a:p>
        </p:txBody>
      </p:sp>
    </p:spTree>
    <p:extLst>
      <p:ext uri="{BB962C8B-B14F-4D97-AF65-F5344CB8AC3E}">
        <p14:creationId xmlns:p14="http://schemas.microsoft.com/office/powerpoint/2010/main" val="39649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57AF7D3F-E3FF-E249-89D1-C204C034D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A5FCE09F-09F0-2245-99CB-0E4D95C53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7" name="Slide Number Placeholder 3">
            <a:extLst>
              <a:ext uri="{FF2B5EF4-FFF2-40B4-BE49-F238E27FC236}">
                <a16:creationId xmlns:a16="http://schemas.microsoft.com/office/drawing/2014/main" id="{30A0F321-90C8-9649-A98F-CE9175FF7B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29759C-650F-4A44-AD5E-A437A73525C0}"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E3D06EF1-C333-7344-8329-BCC4902FD7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FCDA4905-FC28-674F-8073-1FE7669A0A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79" name="Slide Number Placeholder 3">
            <a:extLst>
              <a:ext uri="{FF2B5EF4-FFF2-40B4-BE49-F238E27FC236}">
                <a16:creationId xmlns:a16="http://schemas.microsoft.com/office/drawing/2014/main" id="{8EA46DAA-41E9-CD48-B1C1-B81DE24C6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D59C38-FEE5-E54A-BACC-14F69F2AFE60}"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3AA027CF-7997-C147-879B-BAA7CB3A05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6ED0487E-0A15-9149-82D8-F548672F5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3" name="Slide Number Placeholder 3">
            <a:extLst>
              <a:ext uri="{FF2B5EF4-FFF2-40B4-BE49-F238E27FC236}">
                <a16:creationId xmlns:a16="http://schemas.microsoft.com/office/drawing/2014/main" id="{D2EFA369-C515-E841-8608-799038223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AB1CB7-5E18-8044-B8EA-DAC046B9E685}" type="slidenum">
              <a:rPr lang="en-US" altLang="en-US" smtClean="0"/>
              <a:pPr/>
              <a:t>9</a:t>
            </a:fld>
            <a:endParaRPr lang="en-US" altLang="en-US"/>
          </a:p>
        </p:txBody>
      </p:sp>
    </p:spTree>
    <p:extLst>
      <p:ext uri="{BB962C8B-B14F-4D97-AF65-F5344CB8AC3E}">
        <p14:creationId xmlns:p14="http://schemas.microsoft.com/office/powerpoint/2010/main" val="14242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a:defRPr/>
            </a:pPr>
            <a:fld id="{63109BB0-BFDE-D740-B0F6-524ECD938448}" type="slidenum">
              <a:rPr lang="en-US"/>
              <a:pPr>
                <a:defRPr/>
              </a:pPr>
              <a:t>10</a:t>
            </a:fld>
            <a:endParaRPr lang="en-US"/>
          </a:p>
        </p:txBody>
      </p:sp>
    </p:spTree>
    <p:extLst>
      <p:ext uri="{BB962C8B-B14F-4D97-AF65-F5344CB8AC3E}">
        <p14:creationId xmlns:p14="http://schemas.microsoft.com/office/powerpoint/2010/main" val="538851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199EA83F-F9A1-504F-8C7F-C235B01D012D}"/>
              </a:ext>
            </a:extLst>
          </p:cNvPr>
          <p:cNvSpPr txBox="1">
            <a:spLocks noChangeArrowheads="1"/>
          </p:cNvSpPr>
          <p:nvPr userDrawn="1"/>
        </p:nvSpPr>
        <p:spPr bwMode="auto">
          <a:xfrm>
            <a:off x="2549525" y="1882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hasCustomPrompt="1"/>
          </p:nvPr>
        </p:nvSpPr>
        <p:spPr>
          <a:xfrm>
            <a:off x="639763" y="639763"/>
            <a:ext cx="10901362" cy="927098"/>
          </a:xfrm>
          <a:prstGeom prst="rect">
            <a:avLst/>
          </a:prstGeom>
        </p:spPr>
        <p:txBody>
          <a:bodyPr/>
          <a:lstStyle>
            <a:lvl1pPr>
              <a:defRPr b="1" i="0">
                <a:latin typeface="Lato" panose="020F0502020204030203" pitchFamily="34" charset="0"/>
                <a:ea typeface="Lato" panose="020F0502020204030203" pitchFamily="34" charset="0"/>
                <a:cs typeface="Lato" panose="020F0502020204030203" pitchFamily="34" charset="0"/>
              </a:defRPr>
            </a:lvl1pPr>
          </a:lstStyle>
          <a:p>
            <a:r>
              <a:rPr lang="en-US" altLang="en-US" dirty="0"/>
              <a:t>Click to add Title</a:t>
            </a:r>
            <a:endParaRPr lang="en-US" dirty="0"/>
          </a:p>
        </p:txBody>
      </p:sp>
      <p:sp>
        <p:nvSpPr>
          <p:cNvPr id="7" name="Content Placeholder 6"/>
          <p:cNvSpPr>
            <a:spLocks noGrp="1"/>
          </p:cNvSpPr>
          <p:nvPr>
            <p:ph sz="quarter" idx="10"/>
          </p:nvPr>
        </p:nvSpPr>
        <p:spPr>
          <a:xfrm>
            <a:off x="647699" y="1683103"/>
            <a:ext cx="10893425" cy="4402165"/>
          </a:xfrm>
          <a:prstGeom prst="rect">
            <a:avLst/>
          </a:prstGeom>
        </p:spPr>
        <p:txBody>
          <a:bodyPr lIns="0"/>
          <a:lstStyle>
            <a:lvl1pPr>
              <a:defRPr b="0" i="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descr="A picture containing water, outdoor, orange&#10;&#10;Description automatically generated">
            <a:extLst>
              <a:ext uri="{FF2B5EF4-FFF2-40B4-BE49-F238E27FC236}">
                <a16:creationId xmlns:a16="http://schemas.microsoft.com/office/drawing/2014/main" id="{9F86AAC6-2A55-DB4F-9131-8EA397A795F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11" name="Footer Placeholder 3">
            <a:extLst>
              <a:ext uri="{FF2B5EF4-FFF2-40B4-BE49-F238E27FC236}">
                <a16:creationId xmlns:a16="http://schemas.microsoft.com/office/drawing/2014/main" id="{019A4476-E72F-7E44-8531-1452FD553BF6}"/>
              </a:ext>
            </a:extLst>
          </p:cNvPr>
          <p:cNvSpPr>
            <a:spLocks noGrp="1"/>
          </p:cNvSpPr>
          <p:nvPr>
            <p:ph type="ftr" sz="quarter" idx="3"/>
          </p:nvPr>
        </p:nvSpPr>
        <p:spPr>
          <a:xfrm>
            <a:off x="11734800" y="6400800"/>
            <a:ext cx="457200" cy="457200"/>
          </a:xfrm>
          <a:prstGeom prst="rect">
            <a:avLst/>
          </a:prstGeom>
        </p:spPr>
        <p:txBody>
          <a:bodyPr vert="horz" lIns="91440" tIns="45720" rIns="91440" bIns="45720" rtlCol="0" anchor="ctr"/>
          <a:lstStyle>
            <a:lvl1pPr algn="ctr">
              <a:defRPr sz="800">
                <a:solidFill>
                  <a:schemeClr val="bg1"/>
                </a:solidFill>
              </a:defRPr>
            </a:lvl1pPr>
          </a:lstStyle>
          <a:p>
            <a:fld id="{D494F35B-11C7-3B45-BFD2-B52BADCC6DAF}" type="slidenum">
              <a:rPr lang="en-US" smtClean="0"/>
              <a:pPr/>
              <a:t>‹#›</a:t>
            </a:fld>
            <a:endParaRPr lang="en-US" dirty="0"/>
          </a:p>
        </p:txBody>
      </p:sp>
      <p:grpSp>
        <p:nvGrpSpPr>
          <p:cNvPr id="12" name="Group 11">
            <a:extLst>
              <a:ext uri="{FF2B5EF4-FFF2-40B4-BE49-F238E27FC236}">
                <a16:creationId xmlns:a16="http://schemas.microsoft.com/office/drawing/2014/main" id="{B9016543-13F6-544A-93C7-EB4EC778DC62}"/>
              </a:ext>
            </a:extLst>
          </p:cNvPr>
          <p:cNvGrpSpPr/>
          <p:nvPr userDrawn="1"/>
        </p:nvGrpSpPr>
        <p:grpSpPr>
          <a:xfrm>
            <a:off x="626810" y="6165056"/>
            <a:ext cx="2695380" cy="271464"/>
            <a:chOff x="886103" y="5564188"/>
            <a:chExt cx="3713878" cy="374041"/>
          </a:xfrm>
        </p:grpSpPr>
        <p:pic>
          <p:nvPicPr>
            <p:cNvPr id="13" name="Picture 12" descr="Text&#10;&#10;Description automatically generated">
              <a:extLst>
                <a:ext uri="{FF2B5EF4-FFF2-40B4-BE49-F238E27FC236}">
                  <a16:creationId xmlns:a16="http://schemas.microsoft.com/office/drawing/2014/main" id="{46F4481B-51C7-A64A-A6CC-B79BB69BC4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4" name="Picture 13" descr="A picture containing indoor, plant, flower&#10;&#10;Description automatically generated">
              <a:extLst>
                <a:ext uri="{FF2B5EF4-FFF2-40B4-BE49-F238E27FC236}">
                  <a16:creationId xmlns:a16="http://schemas.microsoft.com/office/drawing/2014/main" id="{FD0C3A14-8754-204D-99C6-3D58FD41E1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377274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Layout_Grey">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a:prstGeom prst="rect">
            <a:avLst/>
          </a:prstGeom>
        </p:spPr>
        <p:txBody>
          <a:bodyPr anchor="ctr"/>
          <a:lstStyle>
            <a:lvl1pPr marL="6350" indent="-6350" algn="ctr">
              <a:lnSpc>
                <a:spcPct val="100000"/>
              </a:lnSpc>
              <a:spcBef>
                <a:spcPts val="0"/>
              </a:spcBef>
              <a:buNone/>
              <a:tabLst/>
              <a:defRPr lang="en-CA" sz="3200" kern="12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a:prstGeom prst="rect">
            <a:avLst/>
          </a:prstGeo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pic>
        <p:nvPicPr>
          <p:cNvPr id="10" name="Picture 15">
            <a:extLst>
              <a:ext uri="{FF2B5EF4-FFF2-40B4-BE49-F238E27FC236}">
                <a16:creationId xmlns:a16="http://schemas.microsoft.com/office/drawing/2014/main" id="{C2C10EA9-DD62-DB4F-BF76-82E887271D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5222513" y="530581"/>
            <a:ext cx="1680319" cy="1393753"/>
          </a:xfrm>
          <a:prstGeom prst="rect">
            <a:avLst/>
          </a:prstGeom>
          <a:noFill/>
          <a:ln>
            <a:noFill/>
          </a:ln>
        </p:spPr>
      </p:pic>
      <p:sp>
        <p:nvSpPr>
          <p:cNvPr id="3" name="Footer Placeholder 2">
            <a:extLst>
              <a:ext uri="{FF2B5EF4-FFF2-40B4-BE49-F238E27FC236}">
                <a16:creationId xmlns:a16="http://schemas.microsoft.com/office/drawing/2014/main" id="{B25DC6A4-3C55-704C-92E1-500DECFFEA86}"/>
              </a:ext>
            </a:extLst>
          </p:cNvPr>
          <p:cNvSpPr>
            <a:spLocks noGrp="1"/>
          </p:cNvSpPr>
          <p:nvPr>
            <p:ph type="ftr" sz="quarter" idx="12"/>
          </p:nvPr>
        </p:nvSpPr>
        <p:spPr/>
        <p:txBody>
          <a:bodyPr/>
          <a:lstStyle>
            <a:lvl1pPr>
              <a:defRPr>
                <a:solidFill>
                  <a:schemeClr val="tx1">
                    <a:lumMod val="50000"/>
                    <a:lumOff val="50000"/>
                  </a:schemeClr>
                </a:solidFill>
              </a:defRPr>
            </a:lvl1pPr>
          </a:lstStyle>
          <a:p>
            <a:fld id="{A376ECAE-C37F-DC47-9F07-7943702AAC1F}" type="slidenum">
              <a:rPr lang="en-US" smtClean="0"/>
              <a:pPr/>
              <a:t>‹#›</a:t>
            </a:fld>
            <a:endParaRPr lang="en-US" dirty="0"/>
          </a:p>
        </p:txBody>
      </p:sp>
    </p:spTree>
    <p:extLst>
      <p:ext uri="{BB962C8B-B14F-4D97-AF65-F5344CB8AC3E}">
        <p14:creationId xmlns:p14="http://schemas.microsoft.com/office/powerpoint/2010/main" val="596735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Layout_BurntOran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 Placeholder 18"/>
          <p:cNvSpPr>
            <a:spLocks noGrp="1"/>
          </p:cNvSpPr>
          <p:nvPr>
            <p:ph type="body" sz="quarter" idx="11" hasCustomPrompt="1"/>
          </p:nvPr>
        </p:nvSpPr>
        <p:spPr>
          <a:xfrm>
            <a:off x="1955012" y="5351657"/>
            <a:ext cx="8642968" cy="602451"/>
          </a:xfrm>
          <a:prstGeom prst="rect">
            <a:avLst/>
          </a:prstGeom>
        </p:spPr>
        <p:txBody>
          <a:bodyPr/>
          <a:lstStyle>
            <a:lvl1pPr marL="6350" indent="0" algn="ctr">
              <a:lnSpc>
                <a:spcPct val="100000"/>
              </a:lnSpc>
              <a:spcBef>
                <a:spcPts val="0"/>
              </a:spcBef>
              <a:buNone/>
              <a:tabLst/>
              <a:defRPr lang="en-US" sz="1600" b="1" i="0" kern="1200" dirty="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ADD NAME</a:t>
            </a:r>
          </a:p>
        </p:txBody>
      </p:sp>
      <p:sp>
        <p:nvSpPr>
          <p:cNvPr id="5" name="Text Placeholder 2"/>
          <p:cNvSpPr>
            <a:spLocks noGrp="1"/>
          </p:cNvSpPr>
          <p:nvPr>
            <p:ph type="body" sz="quarter" idx="10" hasCustomPrompt="1"/>
          </p:nvPr>
        </p:nvSpPr>
        <p:spPr>
          <a:xfrm>
            <a:off x="1955012" y="2282221"/>
            <a:ext cx="8631935" cy="2967837"/>
          </a:xfrm>
          <a:prstGeom prst="rect">
            <a:avLst/>
          </a:prstGeom>
        </p:spPr>
        <p:txBody>
          <a:bodyPr anchor="ctr"/>
          <a:lstStyle>
            <a:lvl1pPr marL="6350" indent="-6350" algn="ctr">
              <a:lnSpc>
                <a:spcPct val="100000"/>
              </a:lnSpc>
              <a:spcBef>
                <a:spcPts val="0"/>
              </a:spcBef>
              <a:buNone/>
              <a:tabLst/>
              <a:defRPr lang="en-CA" sz="3200" kern="1200" baseline="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3" name="Footer Placeholder 2">
            <a:extLst>
              <a:ext uri="{FF2B5EF4-FFF2-40B4-BE49-F238E27FC236}">
                <a16:creationId xmlns:a16="http://schemas.microsoft.com/office/drawing/2014/main" id="{78A3D48C-7594-D14C-835B-DE19DBD33D6F}"/>
              </a:ext>
            </a:extLst>
          </p:cNvPr>
          <p:cNvSpPr>
            <a:spLocks noGrp="1"/>
          </p:cNvSpPr>
          <p:nvPr>
            <p:ph type="ftr" sz="quarter" idx="12"/>
          </p:nvPr>
        </p:nvSpPr>
        <p:spPr/>
        <p:txBody>
          <a:bodyPr/>
          <a:lstStyle>
            <a:lvl1pPr>
              <a:defRPr>
                <a:solidFill>
                  <a:schemeClr val="bg1"/>
                </a:solidFill>
              </a:defRPr>
            </a:lvl1pPr>
          </a:lstStyle>
          <a:p>
            <a:fld id="{A6BCE47B-425C-734E-97A3-0297FE7DC39B}" type="slidenum">
              <a:rPr lang="en-US" smtClean="0"/>
              <a:pPr/>
              <a:t>‹#›</a:t>
            </a:fld>
            <a:endParaRPr lang="en-US" dirty="0"/>
          </a:p>
        </p:txBody>
      </p:sp>
      <p:pic>
        <p:nvPicPr>
          <p:cNvPr id="6" name="Picture 5">
            <a:extLst>
              <a:ext uri="{FF2B5EF4-FFF2-40B4-BE49-F238E27FC236}">
                <a16:creationId xmlns:a16="http://schemas.microsoft.com/office/drawing/2014/main" id="{8D4F91EC-F766-5149-888D-1F17AA615449}"/>
              </a:ext>
            </a:extLst>
          </p:cNvPr>
          <p:cNvPicPr>
            <a:picLocks noChangeAspect="1" noChangeArrowheads="1"/>
          </p:cNvPicPr>
          <p:nvPr userDrawn="1"/>
        </p:nvPicPr>
        <p:blipFill>
          <a:blip r:embed="rId3">
            <a:biLevel thresh="75000"/>
            <a:extLst>
              <a:ext uri="{BEBA8EAE-BF5A-486C-A8C5-ECC9F3942E4B}">
                <a14:imgProps xmlns:a14="http://schemas.microsoft.com/office/drawing/2010/main">
                  <a14:imgLayer r:embed="rId4">
                    <a14:imgEffect>
                      <a14:saturation sat="143000"/>
                    </a14:imgEffect>
                  </a14:imgLayer>
                </a14:imgProps>
              </a:ext>
              <a:ext uri="{28A0092B-C50C-407E-A947-70E740481C1C}">
                <a14:useLocalDpi xmlns:a14="http://schemas.microsoft.com/office/drawing/2010/main" val="0"/>
              </a:ext>
            </a:extLst>
          </a:blip>
          <a:srcRect/>
          <a:stretch/>
        </p:blipFill>
        <p:spPr bwMode="auto">
          <a:xfrm>
            <a:off x="5250734" y="543270"/>
            <a:ext cx="1678491"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569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47699" y="2143760"/>
            <a:ext cx="10904539" cy="2970108"/>
          </a:xfrm>
        </p:spPr>
        <p:txBody>
          <a:bodyPr>
            <a:noAutofit/>
          </a:bodyPr>
          <a:lstStyle>
            <a:lvl1pPr indent="0" algn="l">
              <a:lnSpc>
                <a:spcPts val="5100"/>
              </a:lnSpc>
              <a:spcAft>
                <a:spcPts val="0"/>
              </a:spcAft>
              <a:defRPr sz="4800" b="1" cap="none" spc="0" baseline="0">
                <a:solidFill>
                  <a:schemeClr val="bg1"/>
                </a:solidFill>
              </a:defRPr>
            </a:lvl1pPr>
          </a:lstStyle>
          <a:p>
            <a:r>
              <a:rPr lang="en-US" dirty="0"/>
              <a:t>CLICK TO ADD </a:t>
            </a:r>
            <a:br>
              <a:rPr lang="en-US" dirty="0"/>
            </a:br>
            <a:r>
              <a:rPr lang="en-US" dirty="0"/>
              <a:t>CLOSING MESSAGE</a:t>
            </a:r>
            <a:endParaRPr lang="en-CA" dirty="0"/>
          </a:p>
        </p:txBody>
      </p:sp>
      <p:grpSp>
        <p:nvGrpSpPr>
          <p:cNvPr id="5" name="Group 4">
            <a:extLst>
              <a:ext uri="{FF2B5EF4-FFF2-40B4-BE49-F238E27FC236}">
                <a16:creationId xmlns:a16="http://schemas.microsoft.com/office/drawing/2014/main" id="{24184A2A-75A6-EC40-A4CA-3B9E3B38193F}"/>
              </a:ext>
            </a:extLst>
          </p:cNvPr>
          <p:cNvGrpSpPr/>
          <p:nvPr userDrawn="1"/>
        </p:nvGrpSpPr>
        <p:grpSpPr>
          <a:xfrm>
            <a:off x="650082" y="6011324"/>
            <a:ext cx="3882531" cy="405349"/>
            <a:chOff x="650082" y="6011324"/>
            <a:chExt cx="3882531" cy="405349"/>
          </a:xfrm>
        </p:grpSpPr>
        <p:pic>
          <p:nvPicPr>
            <p:cNvPr id="6" name="Picture 5" descr="Text&#10;&#10;Description automatically generated">
              <a:extLst>
                <a:ext uri="{FF2B5EF4-FFF2-40B4-BE49-F238E27FC236}">
                  <a16:creationId xmlns:a16="http://schemas.microsoft.com/office/drawing/2014/main" id="{69BDC74F-4B5F-E845-8D3E-DECA50414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59E1926F-2B61-3748-ACF8-6AB351CD6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278226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0D74409D-3EDA-B044-BE69-6D16A780E4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199" y="454818"/>
            <a:ext cx="11277600" cy="5943600"/>
          </a:xfrm>
          <a:prstGeom prst="rect">
            <a:avLst/>
          </a:prstGeom>
          <a:blipFill>
            <a:blip r:embed="rId3" cstate="print">
              <a:extLst>
                <a:ext uri="{28A0092B-C50C-407E-A947-70E740481C1C}">
                  <a14:useLocalDpi xmlns:a14="http://schemas.microsoft.com/office/drawing/2010/main"/>
                </a:ext>
              </a:extLst>
            </a:blip>
            <a:stretch>
              <a:fillRect/>
            </a:stretch>
          </a:blipFill>
          <a:ln>
            <a:noFill/>
          </a:ln>
        </p:spPr>
      </p:pic>
    </p:spTree>
    <p:extLst>
      <p:ext uri="{BB962C8B-B14F-4D97-AF65-F5344CB8AC3E}">
        <p14:creationId xmlns:p14="http://schemas.microsoft.com/office/powerpoint/2010/main" val="2087926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p">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98FF48-3618-D545-A329-B9DDBDCB60E8}"/>
              </a:ext>
            </a:extLst>
          </p:cNvPr>
          <p:cNvSpPr/>
          <p:nvPr/>
        </p:nvSpPr>
        <p:spPr>
          <a:xfrm>
            <a:off x="457200" y="449263"/>
            <a:ext cx="11277600" cy="59515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2">
            <a:extLst>
              <a:ext uri="{FF2B5EF4-FFF2-40B4-BE49-F238E27FC236}">
                <a16:creationId xmlns:a16="http://schemas.microsoft.com/office/drawing/2014/main" id="{EE491035-D336-524F-BE1A-24F4C4666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2822575"/>
            <a:ext cx="2633663"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F8550A-52CA-4B4C-8982-F740BF4AC3E1}"/>
              </a:ext>
            </a:extLst>
          </p:cNvPr>
          <p:cNvSpPr/>
          <p:nvPr userDrawn="1"/>
        </p:nvSpPr>
        <p:spPr>
          <a:xfrm>
            <a:off x="457200" y="449263"/>
            <a:ext cx="11277600" cy="5951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586035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y-the-Numbers">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BA7DFC5-7A3E-3446-B5BD-E073305960F4}"/>
              </a:ext>
            </a:extLst>
          </p:cNvPr>
          <p:cNvSpPr txBox="1"/>
          <p:nvPr/>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18" name="TextBox 117">
            <a:extLst>
              <a:ext uri="{FF2B5EF4-FFF2-40B4-BE49-F238E27FC236}">
                <a16:creationId xmlns:a16="http://schemas.microsoft.com/office/drawing/2014/main" id="{78ABA7F9-59F5-E044-968C-B43E48A3DA8E}"/>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6" name="TextBox 55">
            <a:extLst>
              <a:ext uri="{FF2B5EF4-FFF2-40B4-BE49-F238E27FC236}">
                <a16:creationId xmlns:a16="http://schemas.microsoft.com/office/drawing/2014/main" id="{B63977ED-4983-D84D-997B-575AB73B4AE3}"/>
              </a:ext>
            </a:extLst>
          </p:cNvPr>
          <p:cNvSpPr txBox="1"/>
          <p:nvPr/>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7" name="TextBox 6">
            <a:extLst>
              <a:ext uri="{FF2B5EF4-FFF2-40B4-BE49-F238E27FC236}">
                <a16:creationId xmlns:a16="http://schemas.microsoft.com/office/drawing/2014/main" id="{84ADE1B8-4FD4-264E-8A69-CB0CE8B861B0}"/>
              </a:ext>
            </a:extLst>
          </p:cNvPr>
          <p:cNvSpPr txBox="1"/>
          <p:nvPr userDrawn="1"/>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8" name="TextBox 7">
            <a:extLst>
              <a:ext uri="{FF2B5EF4-FFF2-40B4-BE49-F238E27FC236}">
                <a16:creationId xmlns:a16="http://schemas.microsoft.com/office/drawing/2014/main" id="{76A6D233-9F96-C943-B054-FB08DB08DCD0}"/>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3F4E0DF1-A0A3-8C49-9DAB-3FFCA68061FF}"/>
              </a:ext>
            </a:extLst>
          </p:cNvPr>
          <p:cNvSpPr txBox="1"/>
          <p:nvPr userDrawn="1"/>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Rectangle 1">
            <a:extLst>
              <a:ext uri="{FF2B5EF4-FFF2-40B4-BE49-F238E27FC236}">
                <a16:creationId xmlns:a16="http://schemas.microsoft.com/office/drawing/2014/main" id="{01385559-D3C3-E546-BBF3-84C179A75A85}"/>
              </a:ext>
            </a:extLst>
          </p:cNvPr>
          <p:cNvSpPr/>
          <p:nvPr userDrawn="1"/>
        </p:nvSpPr>
        <p:spPr>
          <a:xfrm>
            <a:off x="457200" y="454025"/>
            <a:ext cx="11277600" cy="594677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430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Grey_BG">
    <p:bg>
      <p:bgPr>
        <a:solidFill>
          <a:srgbClr val="F7F7F9"/>
        </a:solid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034BFA4F-495D-C842-BF65-7050B11A99E9}"/>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B19FE226-7547-4F4A-88AA-153014785A13}"/>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20A90E1B-22B2-284B-9811-B05AE9CC3D6C}"/>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1E069A6E-9A9B-AE47-8A59-EE4BA4D3C54E}"/>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Box 24">
            <a:extLst>
              <a:ext uri="{FF2B5EF4-FFF2-40B4-BE49-F238E27FC236}">
                <a16:creationId xmlns:a16="http://schemas.microsoft.com/office/drawing/2014/main" id="{CF93F577-FECC-194B-A7BD-92E5B5C38B60}"/>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EC0C9F33-167B-7747-9DD2-A5FC3CDA4CA7}"/>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4C0C2DC2-728D-A44A-95DD-249810F2BD09}"/>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64B2E2F8-71D2-6947-9244-48087B1DD371}"/>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F40A101E-CBA4-8649-8297-53AC924E514C}"/>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Box 29">
            <a:extLst>
              <a:ext uri="{FF2B5EF4-FFF2-40B4-BE49-F238E27FC236}">
                <a16:creationId xmlns:a16="http://schemas.microsoft.com/office/drawing/2014/main" id="{81471A09-6149-0244-8AD0-A5A002F86B96}"/>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2" name="TextBox 30">
            <a:extLst>
              <a:ext uri="{FF2B5EF4-FFF2-40B4-BE49-F238E27FC236}">
                <a16:creationId xmlns:a16="http://schemas.microsoft.com/office/drawing/2014/main" id="{42D5B8C9-EB14-9544-90A7-8D04B542A745}"/>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84DA3940-0DB0-F145-A122-CC7074CE019D}"/>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Tree>
    <p:extLst>
      <p:ext uri="{BB962C8B-B14F-4D97-AF65-F5344CB8AC3E}">
        <p14:creationId xmlns:p14="http://schemas.microsoft.com/office/powerpoint/2010/main" val="130688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llars Layout">
    <p:bg>
      <p:bgPr>
        <a:solidFill>
          <a:schemeClr val="bg1"/>
        </a:solidFill>
        <a:effectLst/>
      </p:bgPr>
    </p:bg>
    <p:spTree>
      <p:nvGrpSpPr>
        <p:cNvPr id="1" name=""/>
        <p:cNvGrpSpPr/>
        <p:nvPr/>
      </p:nvGrpSpPr>
      <p:grpSpPr>
        <a:xfrm>
          <a:off x="0" y="0"/>
          <a:ext cx="0" cy="0"/>
          <a:chOff x="0" y="0"/>
          <a:chExt cx="0" cy="0"/>
        </a:xfrm>
      </p:grpSpPr>
      <p:pic>
        <p:nvPicPr>
          <p:cNvPr id="2" name="Picture 20" descr="Shape&#10;&#10;Description automatically generated with low confidence">
            <a:extLst>
              <a:ext uri="{FF2B5EF4-FFF2-40B4-BE49-F238E27FC236}">
                <a16:creationId xmlns:a16="http://schemas.microsoft.com/office/drawing/2014/main" id="{D08921CE-FA3D-E84F-AA01-86E62B4CE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550" y="4968875"/>
            <a:ext cx="711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Icon&#10;&#10;Description automatically generated">
            <a:extLst>
              <a:ext uri="{FF2B5EF4-FFF2-40B4-BE49-F238E27FC236}">
                <a16:creationId xmlns:a16="http://schemas.microsoft.com/office/drawing/2014/main" id="{7FF60605-3EF3-DA4A-8D79-80550D8E1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14" r="51579"/>
          <a:stretch>
            <a:fillRect/>
          </a:stretch>
        </p:blipFill>
        <p:spPr bwMode="auto">
          <a:xfrm>
            <a:off x="11026775" y="3892550"/>
            <a:ext cx="6794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4F0F024-BA13-2F4D-8D51-0462A42E9329}"/>
              </a:ext>
            </a:extLst>
          </p:cNvPr>
          <p:cNvSpPr/>
          <p:nvPr/>
        </p:nvSpPr>
        <p:spPr>
          <a:xfrm>
            <a:off x="463550" y="496888"/>
            <a:ext cx="11271250" cy="5407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23" descr="Icon&#10;&#10;Description automatically generated">
            <a:extLst>
              <a:ext uri="{FF2B5EF4-FFF2-40B4-BE49-F238E27FC236}">
                <a16:creationId xmlns:a16="http://schemas.microsoft.com/office/drawing/2014/main" id="{12C25DDD-A350-5649-B3A9-9102DCBF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80"/>
          <a:stretch>
            <a:fillRect/>
          </a:stretch>
        </p:blipFill>
        <p:spPr bwMode="auto">
          <a:xfrm>
            <a:off x="457200" y="447675"/>
            <a:ext cx="25320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6">
            <a:extLst>
              <a:ext uri="{FF2B5EF4-FFF2-40B4-BE49-F238E27FC236}">
                <a16:creationId xmlns:a16="http://schemas.microsoft.com/office/drawing/2014/main" id="{9F3AE568-794C-6F4C-BFF7-17AEDE20CCE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3425" b="6087"/>
          <a:stretch/>
        </p:blipFill>
        <p:spPr bwMode="auto">
          <a:xfrm>
            <a:off x="457200" y="173719"/>
            <a:ext cx="11277600" cy="133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4">
            <a:extLst>
              <a:ext uri="{FF2B5EF4-FFF2-40B4-BE49-F238E27FC236}">
                <a16:creationId xmlns:a16="http://schemas.microsoft.com/office/drawing/2014/main" id="{AA10250D-32C4-024C-9B47-372B49E6A173}"/>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7" name="TextBox 25">
            <a:extLst>
              <a:ext uri="{FF2B5EF4-FFF2-40B4-BE49-F238E27FC236}">
                <a16:creationId xmlns:a16="http://schemas.microsoft.com/office/drawing/2014/main" id="{101121AA-A734-EE49-A9A9-20AE988E2B94}"/>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3" name="Rectangle 52">
            <a:extLst>
              <a:ext uri="{FF2B5EF4-FFF2-40B4-BE49-F238E27FC236}">
                <a16:creationId xmlns:a16="http://schemas.microsoft.com/office/drawing/2014/main" id="{79CCB8BD-7AB2-DE48-92D0-2B843391BFEB}"/>
              </a:ext>
            </a:extLst>
          </p:cNvPr>
          <p:cNvSpPr/>
          <p:nvPr userDrawn="1"/>
        </p:nvSpPr>
        <p:spPr>
          <a:xfrm>
            <a:off x="457200" y="5904411"/>
            <a:ext cx="11277600" cy="49638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5842D5D9-C852-9241-8BDD-F0A44DBFE107}"/>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20EEEC7F-9ACC-9A4D-AC74-B4FAA734330C}"/>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1" name="TextBox 59">
            <a:extLst>
              <a:ext uri="{FF2B5EF4-FFF2-40B4-BE49-F238E27FC236}">
                <a16:creationId xmlns:a16="http://schemas.microsoft.com/office/drawing/2014/main" id="{C3A6189D-3FF8-CD41-9A19-0FA667198EAB}"/>
              </a:ext>
            </a:extLst>
          </p:cNvPr>
          <p:cNvSpPr txBox="1">
            <a:spLocks noChangeArrowheads="1"/>
          </p:cNvSpPr>
          <p:nvPr userDrawn="1"/>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9" name="TextBox 37">
            <a:extLst>
              <a:ext uri="{FF2B5EF4-FFF2-40B4-BE49-F238E27FC236}">
                <a16:creationId xmlns:a16="http://schemas.microsoft.com/office/drawing/2014/main" id="{7B345FA1-1758-2A4B-AEF2-35FD2785817B}"/>
              </a:ext>
            </a:extLst>
          </p:cNvPr>
          <p:cNvSpPr txBox="1">
            <a:spLocks noChangeArrowheads="1"/>
          </p:cNvSpPr>
          <p:nvPr/>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0" name="TextBox 38">
            <a:extLst>
              <a:ext uri="{FF2B5EF4-FFF2-40B4-BE49-F238E27FC236}">
                <a16:creationId xmlns:a16="http://schemas.microsoft.com/office/drawing/2014/main" id="{9F1353C9-F076-BC45-A566-BEFF6A1871AC}"/>
              </a:ext>
            </a:extLst>
          </p:cNvPr>
          <p:cNvSpPr txBox="1">
            <a:spLocks noChangeArrowheads="1"/>
          </p:cNvSpPr>
          <p:nvPr/>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1" name="TextBox 39">
            <a:extLst>
              <a:ext uri="{FF2B5EF4-FFF2-40B4-BE49-F238E27FC236}">
                <a16:creationId xmlns:a16="http://schemas.microsoft.com/office/drawing/2014/main" id="{59E1E2CB-AF80-384F-A5FD-B936AC69C1D7}"/>
              </a:ext>
            </a:extLst>
          </p:cNvPr>
          <p:cNvSpPr txBox="1">
            <a:spLocks noChangeArrowheads="1"/>
          </p:cNvSpPr>
          <p:nvPr/>
        </p:nvSpPr>
        <p:spPr bwMode="auto">
          <a:xfrm>
            <a:off x="-2022475" y="5508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23" name="TextBox 41">
            <a:extLst>
              <a:ext uri="{FF2B5EF4-FFF2-40B4-BE49-F238E27FC236}">
                <a16:creationId xmlns:a16="http://schemas.microsoft.com/office/drawing/2014/main" id="{FF47D95D-9A7C-BF45-88D2-5699CC9CF5C9}"/>
              </a:ext>
            </a:extLst>
          </p:cNvPr>
          <p:cNvSpPr txBox="1">
            <a:spLocks noChangeArrowheads="1"/>
          </p:cNvSpPr>
          <p:nvPr/>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3" name="TextBox 61">
            <a:extLst>
              <a:ext uri="{FF2B5EF4-FFF2-40B4-BE49-F238E27FC236}">
                <a16:creationId xmlns:a16="http://schemas.microsoft.com/office/drawing/2014/main" id="{AC456478-76F8-C24F-AD8B-154D66D2DAE9}"/>
              </a:ext>
            </a:extLst>
          </p:cNvPr>
          <p:cNvSpPr txBox="1">
            <a:spLocks noChangeArrowheads="1"/>
          </p:cNvSpPr>
          <p:nvPr userDrawn="1"/>
        </p:nvSpPr>
        <p:spPr bwMode="auto">
          <a:xfrm>
            <a:off x="12596813" y="12287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55" name="Picture 54" descr="Icon&#10;&#10;Description automatically generated">
            <a:extLst>
              <a:ext uri="{FF2B5EF4-FFF2-40B4-BE49-F238E27FC236}">
                <a16:creationId xmlns:a16="http://schemas.microsoft.com/office/drawing/2014/main" id="{6D78748B-6295-F042-A179-8B0FAAE216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2549" y="3655424"/>
            <a:ext cx="1436914" cy="1436914"/>
          </a:xfrm>
          <a:prstGeom prst="rect">
            <a:avLst/>
          </a:prstGeom>
        </p:spPr>
      </p:pic>
      <p:pic>
        <p:nvPicPr>
          <p:cNvPr id="56" name="Picture 55" descr="Icon&#10;&#10;Description automatically generated">
            <a:extLst>
              <a:ext uri="{FF2B5EF4-FFF2-40B4-BE49-F238E27FC236}">
                <a16:creationId xmlns:a16="http://schemas.microsoft.com/office/drawing/2014/main" id="{0F0F338C-8513-0941-9A36-7C95B31395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6360" y="3111138"/>
            <a:ext cx="2061754" cy="2061754"/>
          </a:xfrm>
          <a:prstGeom prst="rect">
            <a:avLst/>
          </a:prstGeom>
        </p:spPr>
      </p:pic>
      <p:sp>
        <p:nvSpPr>
          <p:cNvPr id="39" name="TextBox 57">
            <a:extLst>
              <a:ext uri="{FF2B5EF4-FFF2-40B4-BE49-F238E27FC236}">
                <a16:creationId xmlns:a16="http://schemas.microsoft.com/office/drawing/2014/main" id="{E9D4970A-D6E1-1740-A4DD-FB9C2D12E3CA}"/>
              </a:ext>
            </a:extLst>
          </p:cNvPr>
          <p:cNvSpPr txBox="1">
            <a:spLocks noChangeArrowheads="1"/>
          </p:cNvSpPr>
          <p:nvPr userDrawn="1"/>
        </p:nvSpPr>
        <p:spPr bwMode="auto">
          <a:xfrm>
            <a:off x="7294563" y="70310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pic>
        <p:nvPicPr>
          <p:cNvPr id="57" name="Picture 56" descr="Icon&#10;&#10;Description automatically generated">
            <a:extLst>
              <a:ext uri="{FF2B5EF4-FFF2-40B4-BE49-F238E27FC236}">
                <a16:creationId xmlns:a16="http://schemas.microsoft.com/office/drawing/2014/main" id="{92AAF013-5DA9-C742-BEA4-26B1AD6530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93334" y="1714500"/>
            <a:ext cx="3428999" cy="3428999"/>
          </a:xfrm>
          <a:prstGeom prst="rect">
            <a:avLst/>
          </a:prstGeom>
        </p:spPr>
      </p:pic>
      <p:sp>
        <p:nvSpPr>
          <p:cNvPr id="40" name="TextBox 58">
            <a:extLst>
              <a:ext uri="{FF2B5EF4-FFF2-40B4-BE49-F238E27FC236}">
                <a16:creationId xmlns:a16="http://schemas.microsoft.com/office/drawing/2014/main" id="{F9AD2CF6-BA72-AD4C-9348-4BDDDD73977C}"/>
              </a:ext>
            </a:extLst>
          </p:cNvPr>
          <p:cNvSpPr txBox="1">
            <a:spLocks noChangeArrowheads="1"/>
          </p:cNvSpPr>
          <p:nvPr userDrawn="1"/>
        </p:nvSpPr>
        <p:spPr bwMode="auto">
          <a:xfrm>
            <a:off x="14162088" y="56927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grpSp>
        <p:nvGrpSpPr>
          <p:cNvPr id="28" name="Group 27">
            <a:extLst>
              <a:ext uri="{FF2B5EF4-FFF2-40B4-BE49-F238E27FC236}">
                <a16:creationId xmlns:a16="http://schemas.microsoft.com/office/drawing/2014/main" id="{751AC93F-D23E-FA40-9DA6-A23E27C966B2}"/>
              </a:ext>
            </a:extLst>
          </p:cNvPr>
          <p:cNvGrpSpPr/>
          <p:nvPr userDrawn="1"/>
        </p:nvGrpSpPr>
        <p:grpSpPr>
          <a:xfrm>
            <a:off x="8799781" y="5983550"/>
            <a:ext cx="2658953" cy="277603"/>
            <a:chOff x="650082" y="6011324"/>
            <a:chExt cx="3882531" cy="405349"/>
          </a:xfrm>
        </p:grpSpPr>
        <p:pic>
          <p:nvPicPr>
            <p:cNvPr id="29" name="Picture 28" descr="Text&#10;&#10;Description automatically generated">
              <a:extLst>
                <a:ext uri="{FF2B5EF4-FFF2-40B4-BE49-F238E27FC236}">
                  <a16:creationId xmlns:a16="http://schemas.microsoft.com/office/drawing/2014/main" id="{B656711A-2C56-024D-8DD3-ADCCD1AEA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CD25D156-3F29-0847-B209-E93032D72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283524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_Image 1 w/Sidebar">
    <p:bg>
      <p:bgPr>
        <a:solidFill>
          <a:schemeClr val="bg1"/>
        </a:solidFill>
        <a:effectLst/>
      </p:bgPr>
    </p:bg>
    <p:spTree>
      <p:nvGrpSpPr>
        <p:cNvPr id="1" name=""/>
        <p:cNvGrpSpPr/>
        <p:nvPr/>
      </p:nvGrpSpPr>
      <p:grpSpPr>
        <a:xfrm>
          <a:off x="0" y="0"/>
          <a:ext cx="0" cy="0"/>
          <a:chOff x="0" y="0"/>
          <a:chExt cx="0" cy="0"/>
        </a:xfrm>
      </p:grpSpPr>
      <p:sp>
        <p:nvSpPr>
          <p:cNvPr id="14" name="Picture Placeholder 5"/>
          <p:cNvSpPr>
            <a:spLocks noGrp="1"/>
          </p:cNvSpPr>
          <p:nvPr>
            <p:ph type="pic" sz="quarter" idx="11"/>
          </p:nvPr>
        </p:nvSpPr>
        <p:spPr>
          <a:xfrm>
            <a:off x="4659681" y="0"/>
            <a:ext cx="7075119" cy="6858001"/>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pic>
        <p:nvPicPr>
          <p:cNvPr id="7" name="Picture 6" descr="A picture containing water, outdoor, orange&#10;&#10;Description automatically generated">
            <a:extLst>
              <a:ext uri="{FF2B5EF4-FFF2-40B4-BE49-F238E27FC236}">
                <a16:creationId xmlns:a16="http://schemas.microsoft.com/office/drawing/2014/main" id="{6AD62855-7256-1A4A-BA73-230E66DACE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Tree>
    <p:extLst>
      <p:ext uri="{BB962C8B-B14F-4D97-AF65-F5344CB8AC3E}">
        <p14:creationId xmlns:p14="http://schemas.microsoft.com/office/powerpoint/2010/main" val="323980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Sideba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water, outdoor, orange&#10;&#10;Description automatically generated">
            <a:extLst>
              <a:ext uri="{FF2B5EF4-FFF2-40B4-BE49-F238E27FC236}">
                <a16:creationId xmlns:a16="http://schemas.microsoft.com/office/drawing/2014/main" id="{DBAD9C1C-5274-3942-B1D4-6CEE70D72CF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Tree>
    <p:extLst>
      <p:ext uri="{BB962C8B-B14F-4D97-AF65-F5344CB8AC3E}">
        <p14:creationId xmlns:p14="http://schemas.microsoft.com/office/powerpoint/2010/main" val="121254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639764" y="639763"/>
            <a:ext cx="10886440" cy="957262"/>
          </a:xfrm>
          <a:prstGeom prst="rect">
            <a:avLst/>
          </a:prstGeom>
          <a:noFill/>
          <a:ln>
            <a:noFill/>
          </a:ln>
        </p:spPr>
        <p:txBody>
          <a:bodyPr/>
          <a:lstStyle/>
          <a:p>
            <a:pPr lvl="0"/>
            <a:r>
              <a:rPr lang="en-US" altLang="en-US" dirty="0"/>
              <a:t>Click to add Title</a:t>
            </a:r>
            <a:endParaRPr lang="en-CA" altLang="en-US" dirty="0"/>
          </a:p>
        </p:txBody>
      </p:sp>
      <p:sp>
        <p:nvSpPr>
          <p:cNvPr id="12" name="Content Placeholder 11"/>
          <p:cNvSpPr>
            <a:spLocks noGrp="1"/>
          </p:cNvSpPr>
          <p:nvPr>
            <p:ph sz="quarter" idx="10"/>
          </p:nvPr>
        </p:nvSpPr>
        <p:spPr>
          <a:xfrm>
            <a:off x="639764" y="1793415"/>
            <a:ext cx="5295524" cy="3990975"/>
          </a:xfrm>
          <a:prstGeom prst="rect">
            <a:avLst/>
          </a:prstGeo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1"/>
          </p:nvPr>
        </p:nvSpPr>
        <p:spPr>
          <a:xfrm>
            <a:off x="6256714" y="1793415"/>
            <a:ext cx="5284411" cy="3990975"/>
          </a:xfrm>
          <a:prstGeom prst="rect">
            <a:avLst/>
          </a:prstGeom>
        </p:spPr>
        <p:txBody>
          <a:bodyPr/>
          <a:lstStyle>
            <a:lvl1pPr>
              <a:buFont typeface="Arial" panose="020B0604020202020204" pitchFamily="34" charset="0"/>
              <a:buChar char="•"/>
              <a:defRPr/>
            </a:lvl1pPr>
            <a:lvl4pPr marL="1384300" indent="-180975">
              <a:tabLst/>
              <a:defRPr/>
            </a:lvl4pPr>
            <a:lvl5pPr marL="1665288" indent="-214313">
              <a:tabLst/>
              <a:defRPr/>
            </a:lvl5pPr>
          </a:lstStyle>
          <a:p>
            <a:pPr lvl="0"/>
            <a:r>
              <a:rPr lang="en-US"/>
              <a:t>Click to edit Master text styles</a:t>
            </a:r>
          </a:p>
          <a:p>
            <a:pPr lvl="1"/>
            <a:r>
              <a:rPr lang="en-US"/>
              <a:t>Second level</a:t>
            </a:r>
          </a:p>
          <a:p>
            <a:pPr lvl="2"/>
            <a:r>
              <a:rPr lang="en-US"/>
              <a:t>Third level</a:t>
            </a:r>
          </a:p>
        </p:txBody>
      </p:sp>
      <p:pic>
        <p:nvPicPr>
          <p:cNvPr id="10" name="Picture 9" descr="A picture containing water, outdoor, orange&#10;&#10;Description automatically generated">
            <a:extLst>
              <a:ext uri="{FF2B5EF4-FFF2-40B4-BE49-F238E27FC236}">
                <a16:creationId xmlns:a16="http://schemas.microsoft.com/office/drawing/2014/main" id="{FA08FFD2-CEC5-7B4F-864E-459113458C4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CE5E1F4F-E687-9640-855F-02BAA1C77C36}"/>
              </a:ext>
            </a:extLst>
          </p:cNvPr>
          <p:cNvSpPr>
            <a:spLocks noGrp="1"/>
          </p:cNvSpPr>
          <p:nvPr>
            <p:ph type="ftr" sz="quarter" idx="12"/>
          </p:nvPr>
        </p:nvSpPr>
        <p:spPr/>
        <p:txBody>
          <a:bodyPr/>
          <a:lstStyle>
            <a:lvl1pPr>
              <a:defRPr>
                <a:solidFill>
                  <a:schemeClr val="bg1"/>
                </a:solidFill>
              </a:defRPr>
            </a:lvl1pPr>
          </a:lstStyle>
          <a:p>
            <a:fld id="{5986AB25-95E6-4B48-A5D4-62C843640EC9}" type="slidenum">
              <a:rPr lang="en-US" smtClean="0"/>
              <a:pPr/>
              <a:t>‹#›</a:t>
            </a:fld>
            <a:endParaRPr lang="en-US" dirty="0"/>
          </a:p>
        </p:txBody>
      </p:sp>
      <p:grpSp>
        <p:nvGrpSpPr>
          <p:cNvPr id="11" name="Group 10">
            <a:extLst>
              <a:ext uri="{FF2B5EF4-FFF2-40B4-BE49-F238E27FC236}">
                <a16:creationId xmlns:a16="http://schemas.microsoft.com/office/drawing/2014/main" id="{26075899-5507-5442-BEF6-E92106A9810B}"/>
              </a:ext>
            </a:extLst>
          </p:cNvPr>
          <p:cNvGrpSpPr/>
          <p:nvPr userDrawn="1"/>
        </p:nvGrpSpPr>
        <p:grpSpPr>
          <a:xfrm>
            <a:off x="626810" y="6165056"/>
            <a:ext cx="2695380" cy="271464"/>
            <a:chOff x="886103" y="5564188"/>
            <a:chExt cx="3713878" cy="374041"/>
          </a:xfrm>
        </p:grpSpPr>
        <p:pic>
          <p:nvPicPr>
            <p:cNvPr id="13" name="Picture 12" descr="Text&#10;&#10;Description automatically generated">
              <a:extLst>
                <a:ext uri="{FF2B5EF4-FFF2-40B4-BE49-F238E27FC236}">
                  <a16:creationId xmlns:a16="http://schemas.microsoft.com/office/drawing/2014/main" id="{CFB92B53-77BA-754B-86A2-9B9F79FAEB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5" name="Picture 14" descr="A picture containing indoor, plant, flower&#10;&#10;Description automatically generated">
              <a:extLst>
                <a:ext uri="{FF2B5EF4-FFF2-40B4-BE49-F238E27FC236}">
                  <a16:creationId xmlns:a16="http://schemas.microsoft.com/office/drawing/2014/main" id="{A7E6B0C2-0BD3-2549-B1C8-542C63BB63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273021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Image_Lef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57200" y="1"/>
            <a:ext cx="7305675" cy="6857999"/>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978004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Image_Right_NoSidebar">
    <p:bg>
      <p:bgPr>
        <a:solidFill>
          <a:schemeClr val="bg1"/>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1"/>
          </p:nvPr>
        </p:nvSpPr>
        <p:spPr>
          <a:xfrm>
            <a:off x="4429125" y="1"/>
            <a:ext cx="7305675" cy="6857999"/>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53551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potlight">
    <p:bg>
      <p:bgPr>
        <a:solidFill>
          <a:srgbClr val="F2F2F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B93FAD-5285-264C-8C18-27DDBC87CD12}"/>
              </a:ext>
            </a:extLst>
          </p:cNvPr>
          <p:cNvCxnSpPr>
            <a:cxnSpLocks/>
          </p:cNvCxnSpPr>
          <p:nvPr/>
        </p:nvCxnSpPr>
        <p:spPr>
          <a:xfrm>
            <a:off x="461963" y="6400800"/>
            <a:ext cx="1127760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B5D969D9-00D4-424E-B7CF-5ED9C090A9B6}"/>
              </a:ext>
            </a:extLst>
          </p:cNvPr>
          <p:cNvCxnSpPr/>
          <p:nvPr/>
        </p:nvCxnSpPr>
        <p:spPr>
          <a:xfrm flipV="1">
            <a:off x="468313" y="4572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BA1D1902-D769-E045-ADD7-0C543BF043E0}"/>
              </a:ext>
            </a:extLst>
          </p:cNvPr>
          <p:cNvCxnSpPr>
            <a:cxnSpLocks/>
          </p:cNvCxnSpPr>
          <p:nvPr/>
        </p:nvCxnSpPr>
        <p:spPr>
          <a:xfrm>
            <a:off x="461963" y="469900"/>
            <a:ext cx="374650" cy="0"/>
          </a:xfrm>
          <a:prstGeom prst="line">
            <a:avLst/>
          </a:prstGeom>
          <a:ln w="22225">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99E0C0C6-F579-8D40-B20B-76DDCFDFA500}"/>
              </a:ext>
            </a:extLst>
          </p:cNvPr>
          <p:cNvCxnSpPr>
            <a:cxnSpLocks/>
          </p:cNvCxnSpPr>
          <p:nvPr/>
        </p:nvCxnSpPr>
        <p:spPr>
          <a:xfrm flipV="1">
            <a:off x="11734800" y="469900"/>
            <a:ext cx="0" cy="5943600"/>
          </a:xfrm>
          <a:prstGeom prst="line">
            <a:avLst/>
          </a:prstGeom>
          <a:ln w="25400">
            <a:solidFill>
              <a:srgbClr val="91C6C6"/>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B6D06680-51F2-5347-B7D1-5F69828D9988}"/>
              </a:ext>
            </a:extLst>
          </p:cNvPr>
          <p:cNvCxnSpPr>
            <a:cxnSpLocks/>
          </p:cNvCxnSpPr>
          <p:nvPr userDrawn="1"/>
        </p:nvCxnSpPr>
        <p:spPr>
          <a:xfrm>
            <a:off x="461963" y="6400800"/>
            <a:ext cx="11277600" cy="0"/>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1AACDF3C-A016-B44A-B700-3CA8C03C5966}"/>
              </a:ext>
            </a:extLst>
          </p:cNvPr>
          <p:cNvCxnSpPr/>
          <p:nvPr userDrawn="1"/>
        </p:nvCxnSpPr>
        <p:spPr>
          <a:xfrm flipV="1">
            <a:off x="468313" y="457200"/>
            <a:ext cx="0" cy="5943600"/>
          </a:xfrm>
          <a:prstGeom prst="line">
            <a:avLst/>
          </a:prstGeom>
          <a:ln w="25400">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0C31CDCE-4DAB-9E4E-AD6E-AD29F5C94D87}"/>
              </a:ext>
            </a:extLst>
          </p:cNvPr>
          <p:cNvCxnSpPr>
            <a:cxnSpLocks/>
          </p:cNvCxnSpPr>
          <p:nvPr userDrawn="1"/>
        </p:nvCxnSpPr>
        <p:spPr>
          <a:xfrm>
            <a:off x="461963" y="469900"/>
            <a:ext cx="374650" cy="0"/>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5E964FE1-4458-A645-96B7-7DA7142AF806}"/>
              </a:ext>
            </a:extLst>
          </p:cNvPr>
          <p:cNvCxnSpPr>
            <a:cxnSpLocks/>
            <a:stCxn id="13" idx="6"/>
          </p:cNvCxnSpPr>
          <p:nvPr userDrawn="1"/>
        </p:nvCxnSpPr>
        <p:spPr>
          <a:xfrm>
            <a:off x="2539146" y="469900"/>
            <a:ext cx="9206767" cy="1"/>
          </a:xfrm>
          <a:prstGeom prst="line">
            <a:avLst/>
          </a:prstGeom>
          <a:ln w="22225">
            <a:solidFill>
              <a:srgbClr val="E4A358"/>
            </a:solidFill>
          </a:ln>
        </p:spPr>
        <p:style>
          <a:lnRef idx="1">
            <a:schemeClr val="accent6"/>
          </a:lnRef>
          <a:fillRef idx="0">
            <a:schemeClr val="accent6"/>
          </a:fillRef>
          <a:effectRef idx="0">
            <a:schemeClr val="accent6"/>
          </a:effectRef>
          <a:fontRef idx="minor">
            <a:schemeClr val="tx1"/>
          </a:fontRef>
        </p:style>
      </p:cxnSp>
      <p:sp>
        <p:nvSpPr>
          <p:cNvPr id="13" name="Connector 12">
            <a:extLst>
              <a:ext uri="{FF2B5EF4-FFF2-40B4-BE49-F238E27FC236}">
                <a16:creationId xmlns:a16="http://schemas.microsoft.com/office/drawing/2014/main" id="{A1FB0667-5311-5C44-8496-7E3C6BEF63B7}"/>
              </a:ext>
            </a:extLst>
          </p:cNvPr>
          <p:cNvSpPr/>
          <p:nvPr userDrawn="1"/>
        </p:nvSpPr>
        <p:spPr>
          <a:xfrm>
            <a:off x="2393096" y="396875"/>
            <a:ext cx="146050" cy="146050"/>
          </a:xfrm>
          <a:prstGeom prst="flowChartConnector">
            <a:avLst/>
          </a:prstGeom>
          <a:solidFill>
            <a:schemeClr val="bg1"/>
          </a:solidFill>
          <a:ln>
            <a:solidFill>
              <a:srgbClr val="E4A3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37B7CD16-DD06-8A47-B0E6-D9131B96E0B8}"/>
              </a:ext>
            </a:extLst>
          </p:cNvPr>
          <p:cNvCxnSpPr>
            <a:cxnSpLocks/>
          </p:cNvCxnSpPr>
          <p:nvPr userDrawn="1"/>
        </p:nvCxnSpPr>
        <p:spPr>
          <a:xfrm flipV="1">
            <a:off x="11734800" y="469900"/>
            <a:ext cx="0" cy="5943600"/>
          </a:xfrm>
          <a:prstGeom prst="line">
            <a:avLst/>
          </a:prstGeom>
          <a:ln w="25400">
            <a:solidFill>
              <a:srgbClr val="E4A358"/>
            </a:solidFill>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880E1C23-417D-EB49-84B0-FB0DD14FDD8B}"/>
              </a:ext>
            </a:extLst>
          </p:cNvPr>
          <p:cNvSpPr txBox="1"/>
          <p:nvPr userDrawn="1"/>
        </p:nvSpPr>
        <p:spPr bwMode="auto">
          <a:xfrm>
            <a:off x="859377" y="333637"/>
            <a:ext cx="1587955" cy="339044"/>
          </a:xfrm>
          <a:prstGeom prst="rect">
            <a:avLst/>
          </a:prstGeom>
          <a:noFill/>
          <a:ln>
            <a:noFill/>
          </a:ln>
        </p:spPr>
        <p:txBody>
          <a:bodyPr/>
          <a:lstStyle/>
          <a:p>
            <a:pPr>
              <a:defRPr/>
            </a:pPr>
            <a:r>
              <a:rPr lang="en-US" sz="1200" b="1" spc="300" dirty="0">
                <a:solidFill>
                  <a:schemeClr val="tx2"/>
                </a:solidFill>
                <a:latin typeface="Lato" panose="020F0502020204030203" pitchFamily="34" charset="0"/>
                <a:ea typeface="Lato" panose="020F0502020204030203" pitchFamily="34" charset="0"/>
                <a:cs typeface="Lato" panose="020F0502020204030203" pitchFamily="34" charset="0"/>
              </a:rPr>
              <a:t>PLEINS FEUX</a:t>
            </a:r>
          </a:p>
        </p:txBody>
      </p:sp>
    </p:spTree>
    <p:extLst>
      <p:ext uri="{BB962C8B-B14F-4D97-AF65-F5344CB8AC3E}">
        <p14:creationId xmlns:p14="http://schemas.microsoft.com/office/powerpoint/2010/main" val="2223692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ll-Out">
    <p:bg>
      <p:bgPr>
        <a:solidFill>
          <a:srgbClr val="F7F7F9"/>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9994F570-FF0E-C740-A527-D37CB5374A70}"/>
              </a:ext>
            </a:extLst>
          </p:cNvPr>
          <p:cNvPicPr>
            <a:picLocks noChangeAspect="1"/>
          </p:cNvPicPr>
          <p:nvPr userDrawn="1"/>
        </p:nvPicPr>
        <p:blipFill rotWithShape="1">
          <a:blip r:embed="rId2">
            <a:alphaModFix/>
            <a:lum bright="70000" contrast="-70000"/>
            <a:extLst>
              <a:ext uri="{BEBA8EAE-BF5A-486C-A8C5-ECC9F3942E4B}">
                <a14:imgProps xmlns:a14="http://schemas.microsoft.com/office/drawing/2010/main">
                  <a14:imgLayer r:embed="rId3">
                    <a14:imgEffect>
                      <a14:colorTemperature colorTemp="6325"/>
                    </a14:imgEffect>
                    <a14:imgEffect>
                      <a14:saturation sat="83000"/>
                    </a14:imgEffect>
                    <a14:imgEffect>
                      <a14:brightnessContrast bright="-11000" contrast="18000"/>
                    </a14:imgEffect>
                  </a14:imgLayer>
                </a14:imgProps>
              </a:ext>
              <a:ext uri="{28A0092B-C50C-407E-A947-70E740481C1C}">
                <a14:useLocalDpi xmlns:a14="http://schemas.microsoft.com/office/drawing/2010/main" val="0"/>
              </a:ext>
            </a:extLst>
          </a:blip>
          <a:srcRect l="-2047" t="8319" r="-1088" b="7922"/>
          <a:stretch/>
        </p:blipFill>
        <p:spPr>
          <a:xfrm>
            <a:off x="1949170" y="0"/>
            <a:ext cx="8444510" cy="6858000"/>
          </a:xfrm>
          <a:prstGeom prst="rect">
            <a:avLst/>
          </a:prstGeom>
        </p:spPr>
      </p:pic>
    </p:spTree>
    <p:extLst>
      <p:ext uri="{BB962C8B-B14F-4D97-AF65-F5344CB8AC3E}">
        <p14:creationId xmlns:p14="http://schemas.microsoft.com/office/powerpoint/2010/main" val="1301818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0" y="1"/>
            <a:ext cx="12192000" cy="6858000"/>
          </a:xfrm>
          <a:prstGeom prst="rect">
            <a:avLst/>
          </a:prstGeom>
          <a:solidFill>
            <a:schemeClr val="bg1">
              <a:lumMod val="85000"/>
            </a:schemeClr>
          </a:solidFill>
        </p:spPr>
        <p:txBody>
          <a:bodyPr anchor="ctr" anchorCtr="1"/>
          <a:lstStyle>
            <a:lvl1pPr marL="0" indent="0" algn="ctr">
              <a:buNone/>
              <a:defRPr sz="1600"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3480343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rnt Orange Patterm_BG">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FFF0515C-06BF-D941-BFAB-28786200EC3A}"/>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Box 21">
            <a:extLst>
              <a:ext uri="{FF2B5EF4-FFF2-40B4-BE49-F238E27FC236}">
                <a16:creationId xmlns:a16="http://schemas.microsoft.com/office/drawing/2014/main" id="{E81114CD-A486-1149-919A-3707828F5C0C}"/>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4" name="TextBox 22">
            <a:extLst>
              <a:ext uri="{FF2B5EF4-FFF2-40B4-BE49-F238E27FC236}">
                <a16:creationId xmlns:a16="http://schemas.microsoft.com/office/drawing/2014/main" id="{FF205F16-929C-594E-AE3A-B0DA18526586}"/>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5" name="TextBox 23">
            <a:extLst>
              <a:ext uri="{FF2B5EF4-FFF2-40B4-BE49-F238E27FC236}">
                <a16:creationId xmlns:a16="http://schemas.microsoft.com/office/drawing/2014/main" id="{07905E46-4785-D64B-B049-AE59422DF6AB}"/>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6" name="Text Placeholder 18">
            <a:extLst>
              <a:ext uri="{FF2B5EF4-FFF2-40B4-BE49-F238E27FC236}">
                <a16:creationId xmlns:a16="http://schemas.microsoft.com/office/drawing/2014/main" id="{6142B1AB-24FB-9C49-B0A3-D1E053DAC73C}"/>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7" name="TextBox 25">
            <a:extLst>
              <a:ext uri="{FF2B5EF4-FFF2-40B4-BE49-F238E27FC236}">
                <a16:creationId xmlns:a16="http://schemas.microsoft.com/office/drawing/2014/main" id="{D8F4E8D7-341D-5948-988D-96617DC258C6}"/>
              </a:ext>
            </a:extLst>
          </p:cNvPr>
          <p:cNvSpPr txBox="1">
            <a:spLocks noChangeArrowheads="1"/>
          </p:cNvSpPr>
          <p:nvPr/>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8" name="TextBox 26">
            <a:extLst>
              <a:ext uri="{FF2B5EF4-FFF2-40B4-BE49-F238E27FC236}">
                <a16:creationId xmlns:a16="http://schemas.microsoft.com/office/drawing/2014/main" id="{C3B82EF9-C00A-504D-99B0-E2393FD4CCEC}"/>
              </a:ext>
            </a:extLst>
          </p:cNvPr>
          <p:cNvSpPr txBox="1">
            <a:spLocks noChangeArrowheads="1"/>
          </p:cNvSpPr>
          <p:nvPr/>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9" name="TextBox 27">
            <a:extLst>
              <a:ext uri="{FF2B5EF4-FFF2-40B4-BE49-F238E27FC236}">
                <a16:creationId xmlns:a16="http://schemas.microsoft.com/office/drawing/2014/main" id="{34F6DC30-5C5E-AC45-B62F-8A3FD3E11064}"/>
              </a:ext>
            </a:extLst>
          </p:cNvPr>
          <p:cNvSpPr txBox="1">
            <a:spLocks noChangeArrowheads="1"/>
          </p:cNvSpPr>
          <p:nvPr/>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 name="TextBox 28">
            <a:extLst>
              <a:ext uri="{FF2B5EF4-FFF2-40B4-BE49-F238E27FC236}">
                <a16:creationId xmlns:a16="http://schemas.microsoft.com/office/drawing/2014/main" id="{926DA3D7-DA25-AF43-93C6-16E7A8F05F7F}"/>
              </a:ext>
            </a:extLst>
          </p:cNvPr>
          <p:cNvSpPr txBox="1">
            <a:spLocks noChangeArrowheads="1"/>
          </p:cNvSpPr>
          <p:nvPr/>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1" name="Text Placeholder 18">
            <a:extLst>
              <a:ext uri="{FF2B5EF4-FFF2-40B4-BE49-F238E27FC236}">
                <a16:creationId xmlns:a16="http://schemas.microsoft.com/office/drawing/2014/main" id="{5F796548-1344-DE44-9000-E3037673F031}"/>
              </a:ext>
            </a:extLst>
          </p:cNvPr>
          <p:cNvSpPr txBox="1">
            <a:spLocks/>
          </p:cNvSpPr>
          <p:nvPr/>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12" name="TextBox 30">
            <a:extLst>
              <a:ext uri="{FF2B5EF4-FFF2-40B4-BE49-F238E27FC236}">
                <a16:creationId xmlns:a16="http://schemas.microsoft.com/office/drawing/2014/main" id="{923B1744-95BB-2244-9479-9E894790279A}"/>
              </a:ext>
            </a:extLst>
          </p:cNvPr>
          <p:cNvSpPr txBox="1">
            <a:spLocks noChangeArrowheads="1"/>
          </p:cNvSpPr>
          <p:nvPr userDrawn="1"/>
        </p:nvSpPr>
        <p:spPr bwMode="auto">
          <a:xfrm>
            <a:off x="5695950" y="2833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3" name="TextBox 31">
            <a:extLst>
              <a:ext uri="{FF2B5EF4-FFF2-40B4-BE49-F238E27FC236}">
                <a16:creationId xmlns:a16="http://schemas.microsoft.com/office/drawing/2014/main" id="{C3A07325-13C3-7A40-B612-3EE79B417094}"/>
              </a:ext>
            </a:extLst>
          </p:cNvPr>
          <p:cNvSpPr txBox="1">
            <a:spLocks noChangeArrowheads="1"/>
          </p:cNvSpPr>
          <p:nvPr userDrawn="1"/>
        </p:nvSpPr>
        <p:spPr bwMode="auto">
          <a:xfrm>
            <a:off x="5026025" y="267811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4" name="TextBox 32">
            <a:extLst>
              <a:ext uri="{FF2B5EF4-FFF2-40B4-BE49-F238E27FC236}">
                <a16:creationId xmlns:a16="http://schemas.microsoft.com/office/drawing/2014/main" id="{835C075E-5AD7-3846-80DF-62E43A8F5A15}"/>
              </a:ext>
            </a:extLst>
          </p:cNvPr>
          <p:cNvSpPr txBox="1">
            <a:spLocks noChangeArrowheads="1"/>
          </p:cNvSpPr>
          <p:nvPr userDrawn="1"/>
        </p:nvSpPr>
        <p:spPr bwMode="auto">
          <a:xfrm>
            <a:off x="6846888" y="483552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5" name="TextBox 33">
            <a:extLst>
              <a:ext uri="{FF2B5EF4-FFF2-40B4-BE49-F238E27FC236}">
                <a16:creationId xmlns:a16="http://schemas.microsoft.com/office/drawing/2014/main" id="{769AB4A3-3F37-3340-ACAD-CA38AC1B66D2}"/>
              </a:ext>
            </a:extLst>
          </p:cNvPr>
          <p:cNvSpPr txBox="1">
            <a:spLocks noChangeArrowheads="1"/>
          </p:cNvSpPr>
          <p:nvPr userDrawn="1"/>
        </p:nvSpPr>
        <p:spPr bwMode="auto">
          <a:xfrm>
            <a:off x="7834313" y="334168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6" name="Text Placeholder 18">
            <a:extLst>
              <a:ext uri="{FF2B5EF4-FFF2-40B4-BE49-F238E27FC236}">
                <a16:creationId xmlns:a16="http://schemas.microsoft.com/office/drawing/2014/main" id="{5E24D48C-CB04-0F41-975D-87C562CB6C84}"/>
              </a:ext>
            </a:extLst>
          </p:cNvPr>
          <p:cNvSpPr txBox="1">
            <a:spLocks/>
          </p:cNvSpPr>
          <p:nvPr userDrawn="1"/>
        </p:nvSpPr>
        <p:spPr>
          <a:xfrm>
            <a:off x="4152900" y="4813300"/>
            <a:ext cx="3886200" cy="727075"/>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491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Yellow Pattern_BG">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65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scale Pattern_BG">
    <p:bg>
      <p:bgPr>
        <a:blipFill dpi="0" rotWithShape="1">
          <a:blip r:embed="rId2">
            <a:extLst>
              <a:ext uri="{BEBA8EAE-BF5A-486C-A8C5-ECC9F3942E4B}">
                <a14:imgProps xmlns:a14="http://schemas.microsoft.com/office/drawing/2010/main">
                  <a14:imgLayer r:embed="rId3">
                    <a14:imgEffect>
                      <a14:brightnessContrast bright="-3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844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08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bg>
      <p:bgPr>
        <a:blipFill dpi="0" rotWithShape="0">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30855" y="2014996"/>
            <a:ext cx="10896600" cy="1979612"/>
          </a:xfrm>
        </p:spPr>
        <p:txBody>
          <a:bodyPr>
            <a:noAutofit/>
          </a:bodyPr>
          <a:lstStyle>
            <a:lvl1pPr indent="0">
              <a:lnSpc>
                <a:spcPts val="6000"/>
              </a:lnSpc>
              <a:defRPr sz="5400" cap="all" baseline="0">
                <a:solidFill>
                  <a:schemeClr val="bg1"/>
                </a:solidFill>
              </a:defRPr>
            </a:lvl1pPr>
          </a:lstStyle>
          <a:p>
            <a:r>
              <a:rPr lang="en-US" dirty="0"/>
              <a:t>Click TO ADD SECTION STARTER</a:t>
            </a:r>
            <a:endParaRPr lang="en-CA" dirty="0"/>
          </a:p>
        </p:txBody>
      </p:sp>
      <p:sp>
        <p:nvSpPr>
          <p:cNvPr id="2" name="Footer Placeholder 1">
            <a:extLst>
              <a:ext uri="{FF2B5EF4-FFF2-40B4-BE49-F238E27FC236}">
                <a16:creationId xmlns:a16="http://schemas.microsoft.com/office/drawing/2014/main" id="{3EF8DD6E-FDA7-3040-92FA-53650C2909E2}"/>
              </a:ext>
            </a:extLst>
          </p:cNvPr>
          <p:cNvSpPr>
            <a:spLocks noGrp="1"/>
          </p:cNvSpPr>
          <p:nvPr>
            <p:ph type="ftr" sz="quarter" idx="10"/>
          </p:nvPr>
        </p:nvSpPr>
        <p:spPr/>
        <p:txBody>
          <a:bodyPr/>
          <a:lstStyle>
            <a:lvl1pPr>
              <a:defRPr>
                <a:solidFill>
                  <a:schemeClr val="bg1"/>
                </a:solidFill>
              </a:defRPr>
            </a:lvl1pPr>
          </a:lstStyle>
          <a:p>
            <a:fld id="{0DBAD59A-2AF2-4944-9114-771EC3482AA0}" type="slidenum">
              <a:rPr lang="en-US" smtClean="0"/>
              <a:pPr/>
              <a:t>‹#›</a:t>
            </a:fld>
            <a:endParaRPr lang="en-US" dirty="0">
              <a:solidFill>
                <a:schemeClr val="bg1"/>
              </a:solidFill>
            </a:endParaRPr>
          </a:p>
        </p:txBody>
      </p:sp>
      <p:grpSp>
        <p:nvGrpSpPr>
          <p:cNvPr id="5" name="Group 4">
            <a:extLst>
              <a:ext uri="{FF2B5EF4-FFF2-40B4-BE49-F238E27FC236}">
                <a16:creationId xmlns:a16="http://schemas.microsoft.com/office/drawing/2014/main" id="{5EAE6A61-989C-364F-999E-725AC16514A3}"/>
              </a:ext>
            </a:extLst>
          </p:cNvPr>
          <p:cNvGrpSpPr/>
          <p:nvPr userDrawn="1"/>
        </p:nvGrpSpPr>
        <p:grpSpPr>
          <a:xfrm>
            <a:off x="650082" y="6011324"/>
            <a:ext cx="3882531" cy="405349"/>
            <a:chOff x="650082" y="6011324"/>
            <a:chExt cx="3882531" cy="405349"/>
          </a:xfrm>
        </p:grpSpPr>
        <p:pic>
          <p:nvPicPr>
            <p:cNvPr id="6" name="Picture 5" descr="Text&#10;&#10;Description automatically generated">
              <a:extLst>
                <a:ext uri="{FF2B5EF4-FFF2-40B4-BE49-F238E27FC236}">
                  <a16:creationId xmlns:a16="http://schemas.microsoft.com/office/drawing/2014/main" id="{DFDAADC3-1D61-8749-946D-149FBE1D9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F1DACE8B-21F8-C34A-B93E-11C62FAE6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extLst>
      <p:ext uri="{BB962C8B-B14F-4D97-AF65-F5344CB8AC3E}">
        <p14:creationId xmlns:p14="http://schemas.microsoft.com/office/powerpoint/2010/main" val="173748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mage">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639762" y="1691933"/>
            <a:ext cx="4628923" cy="4356786"/>
          </a:xfrm>
          <a:prstGeom prst="rect">
            <a:avLst/>
          </a:prstGeom>
          <a:noFill/>
          <a:ln>
            <a:noFill/>
          </a:ln>
        </p:spPr>
        <p:txBody>
          <a:bodyPr lIns="0" tIns="46800"/>
          <a:lstStyle/>
          <a:p>
            <a:pPr lvl="0"/>
            <a:r>
              <a:rPr lang="en-US" noProof="0"/>
              <a:t>Click to edit Master text styles</a:t>
            </a:r>
          </a:p>
          <a:p>
            <a:pPr lvl="1"/>
            <a:r>
              <a:rPr lang="en-US" noProof="0"/>
              <a:t>Second level</a:t>
            </a:r>
          </a:p>
          <a:p>
            <a:pPr lvl="2"/>
            <a:r>
              <a:rPr lang="en-US" noProof="0"/>
              <a:t>Third level</a:t>
            </a:r>
          </a:p>
        </p:txBody>
      </p:sp>
      <p:sp>
        <p:nvSpPr>
          <p:cNvPr id="5" name="Title 1"/>
          <p:cNvSpPr>
            <a:spLocks noGrp="1"/>
          </p:cNvSpPr>
          <p:nvPr>
            <p:ph type="title" hasCustomPrompt="1"/>
          </p:nvPr>
        </p:nvSpPr>
        <p:spPr>
          <a:xfrm>
            <a:off x="647700" y="639762"/>
            <a:ext cx="4620986" cy="927099"/>
          </a:xfrm>
          <a:prstGeom prst="rect">
            <a:avLst/>
          </a:prstGeom>
        </p:spPr>
        <p:txBody>
          <a:bodyPr/>
          <a:lstStyle/>
          <a:p>
            <a:r>
              <a:rPr lang="en-US" altLang="en-US" dirty="0"/>
              <a:t>CLICK To ADD title</a:t>
            </a:r>
            <a:endParaRPr lang="en-US" dirty="0"/>
          </a:p>
        </p:txBody>
      </p:sp>
      <p:sp>
        <p:nvSpPr>
          <p:cNvPr id="6" name="Picture Placeholder 5"/>
          <p:cNvSpPr>
            <a:spLocks noGrp="1"/>
          </p:cNvSpPr>
          <p:nvPr>
            <p:ph type="pic" sz="quarter" idx="19"/>
          </p:nvPr>
        </p:nvSpPr>
        <p:spPr>
          <a:xfrm>
            <a:off x="5475642" y="0"/>
            <a:ext cx="6259158" cy="6858000"/>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1" name="Picture 10" descr="A picture containing water, outdoor, orange&#10;&#10;Description automatically generated">
            <a:extLst>
              <a:ext uri="{FF2B5EF4-FFF2-40B4-BE49-F238E27FC236}">
                <a16:creationId xmlns:a16="http://schemas.microsoft.com/office/drawing/2014/main" id="{6229994A-260B-3846-9F69-2FA739A9314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E87F895D-51B7-1B4E-8629-9455BC343BA6}"/>
              </a:ext>
            </a:extLst>
          </p:cNvPr>
          <p:cNvSpPr>
            <a:spLocks noGrp="1"/>
          </p:cNvSpPr>
          <p:nvPr>
            <p:ph type="ftr" sz="quarter" idx="20"/>
          </p:nvPr>
        </p:nvSpPr>
        <p:spPr/>
        <p:txBody>
          <a:bodyPr/>
          <a:lstStyle>
            <a:lvl1pPr>
              <a:defRPr>
                <a:solidFill>
                  <a:schemeClr val="bg1"/>
                </a:solidFill>
              </a:defRPr>
            </a:lvl1pPr>
          </a:lstStyle>
          <a:p>
            <a:fld id="{CC653949-7FE2-8A44-87AD-E6DBC67F73A2}" type="slidenum">
              <a:rPr lang="en-US" smtClean="0"/>
              <a:pPr/>
              <a:t>‹#›</a:t>
            </a:fld>
            <a:endParaRPr lang="en-US" dirty="0"/>
          </a:p>
        </p:txBody>
      </p:sp>
      <p:grpSp>
        <p:nvGrpSpPr>
          <p:cNvPr id="12" name="Group 11">
            <a:extLst>
              <a:ext uri="{FF2B5EF4-FFF2-40B4-BE49-F238E27FC236}">
                <a16:creationId xmlns:a16="http://schemas.microsoft.com/office/drawing/2014/main" id="{D70DA3C9-8807-4949-B89C-FA608BFD8B59}"/>
              </a:ext>
            </a:extLst>
          </p:cNvPr>
          <p:cNvGrpSpPr/>
          <p:nvPr userDrawn="1"/>
        </p:nvGrpSpPr>
        <p:grpSpPr>
          <a:xfrm>
            <a:off x="626810" y="6165056"/>
            <a:ext cx="2695380" cy="271464"/>
            <a:chOff x="886103" y="5564188"/>
            <a:chExt cx="3713878" cy="374041"/>
          </a:xfrm>
        </p:grpSpPr>
        <p:pic>
          <p:nvPicPr>
            <p:cNvPr id="13" name="Picture 12" descr="Text&#10;&#10;Description automatically generated">
              <a:extLst>
                <a:ext uri="{FF2B5EF4-FFF2-40B4-BE49-F238E27FC236}">
                  <a16:creationId xmlns:a16="http://schemas.microsoft.com/office/drawing/2014/main" id="{A9132443-BC72-6642-96C2-5D11947A67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4" name="Picture 13" descr="A picture containing indoor, plant, flower&#10;&#10;Description automatically generated">
              <a:extLst>
                <a:ext uri="{FF2B5EF4-FFF2-40B4-BE49-F238E27FC236}">
                  <a16:creationId xmlns:a16="http://schemas.microsoft.com/office/drawing/2014/main" id="{81210792-C937-0B41-B8ED-A32913982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3130881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39763" y="639763"/>
            <a:ext cx="7308850" cy="957261"/>
          </a:xfrm>
          <a:prstGeom prst="rect">
            <a:avLst/>
          </a:prstGeom>
        </p:spPr>
        <p:txBody>
          <a:bodyPr/>
          <a:lstStyle/>
          <a:p>
            <a:r>
              <a:rPr lang="en-US" altLang="en-US" dirty="0"/>
              <a:t>CLICK TO ADD TITLE</a:t>
            </a:r>
            <a:endParaRPr lang="en-US" dirty="0"/>
          </a:p>
        </p:txBody>
      </p:sp>
      <p:sp>
        <p:nvSpPr>
          <p:cNvPr id="6" name="Text Placeholder 2"/>
          <p:cNvSpPr>
            <a:spLocks noGrp="1"/>
          </p:cNvSpPr>
          <p:nvPr>
            <p:ph idx="1"/>
          </p:nvPr>
        </p:nvSpPr>
        <p:spPr bwMode="auto">
          <a:xfrm>
            <a:off x="639762" y="1753824"/>
            <a:ext cx="4360335" cy="4269606"/>
          </a:xfrm>
          <a:prstGeom prst="rect">
            <a:avLst/>
          </a:prstGeom>
          <a:noFill/>
          <a:ln>
            <a:noFill/>
          </a:ln>
        </p:spPr>
        <p:txBody>
          <a:bodyPr lIns="0" tIns="46800"/>
          <a:lstStyle/>
          <a:p>
            <a:pPr lvl="0"/>
            <a:r>
              <a:rPr lang="en-US" noProof="0" dirty="0"/>
              <a:t>Click to edit Master text styles</a:t>
            </a:r>
          </a:p>
          <a:p>
            <a:pPr lvl="1"/>
            <a:r>
              <a:rPr lang="en-US" noProof="0" dirty="0"/>
              <a:t>Second level</a:t>
            </a:r>
          </a:p>
          <a:p>
            <a:pPr lvl="2"/>
            <a:r>
              <a:rPr lang="en-US" noProof="0" dirty="0"/>
              <a:t>Third level</a:t>
            </a:r>
          </a:p>
        </p:txBody>
      </p:sp>
      <p:sp>
        <p:nvSpPr>
          <p:cNvPr id="7" name="Picture Placeholder 5"/>
          <p:cNvSpPr>
            <a:spLocks noGrp="1"/>
          </p:cNvSpPr>
          <p:nvPr>
            <p:ph type="pic" sz="quarter" idx="18"/>
          </p:nvPr>
        </p:nvSpPr>
        <p:spPr>
          <a:xfrm>
            <a:off x="8142288" y="457200"/>
            <a:ext cx="3398837" cy="2402727"/>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8" name="Picture Placeholder 5"/>
          <p:cNvSpPr>
            <a:spLocks noGrp="1"/>
          </p:cNvSpPr>
          <p:nvPr>
            <p:ph type="pic" sz="quarter" idx="19"/>
          </p:nvPr>
        </p:nvSpPr>
        <p:spPr>
          <a:xfrm>
            <a:off x="8416344" y="2987899"/>
            <a:ext cx="2917064" cy="387010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9" name="Picture Placeholder 5"/>
          <p:cNvSpPr>
            <a:spLocks noGrp="1"/>
          </p:cNvSpPr>
          <p:nvPr>
            <p:ph type="pic" sz="quarter" idx="20"/>
          </p:nvPr>
        </p:nvSpPr>
        <p:spPr>
          <a:xfrm>
            <a:off x="5166860" y="1749953"/>
            <a:ext cx="2808666" cy="354046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4" name="Picture 13" descr="A picture containing water, outdoor, orange&#10;&#10;Description automatically generated">
            <a:extLst>
              <a:ext uri="{FF2B5EF4-FFF2-40B4-BE49-F238E27FC236}">
                <a16:creationId xmlns:a16="http://schemas.microsoft.com/office/drawing/2014/main" id="{7D82D7DC-732D-404B-8225-45C9670CC9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36A5E0B5-FCCE-CC41-A51D-AD4B4441C3B7}"/>
              </a:ext>
            </a:extLst>
          </p:cNvPr>
          <p:cNvSpPr>
            <a:spLocks noGrp="1"/>
          </p:cNvSpPr>
          <p:nvPr>
            <p:ph type="ftr" sz="quarter" idx="21"/>
          </p:nvPr>
        </p:nvSpPr>
        <p:spPr/>
        <p:txBody>
          <a:bodyPr/>
          <a:lstStyle>
            <a:lvl1pPr>
              <a:defRPr>
                <a:solidFill>
                  <a:schemeClr val="bg1"/>
                </a:solidFill>
              </a:defRPr>
            </a:lvl1pPr>
          </a:lstStyle>
          <a:p>
            <a:fld id="{02CE0525-7FE3-2048-AB52-A963A673C4E7}" type="slidenum">
              <a:rPr lang="en-US" smtClean="0"/>
              <a:pPr/>
              <a:t>‹#›</a:t>
            </a:fld>
            <a:endParaRPr lang="en-US" dirty="0"/>
          </a:p>
        </p:txBody>
      </p:sp>
      <p:grpSp>
        <p:nvGrpSpPr>
          <p:cNvPr id="15" name="Group 14">
            <a:extLst>
              <a:ext uri="{FF2B5EF4-FFF2-40B4-BE49-F238E27FC236}">
                <a16:creationId xmlns:a16="http://schemas.microsoft.com/office/drawing/2014/main" id="{1DCB36E5-7FF6-E549-BC6F-38D201DE6CF7}"/>
              </a:ext>
            </a:extLst>
          </p:cNvPr>
          <p:cNvGrpSpPr/>
          <p:nvPr userDrawn="1"/>
        </p:nvGrpSpPr>
        <p:grpSpPr>
          <a:xfrm>
            <a:off x="626810" y="6165056"/>
            <a:ext cx="2695380" cy="271464"/>
            <a:chOff x="886103" y="5564188"/>
            <a:chExt cx="3713878" cy="374041"/>
          </a:xfrm>
        </p:grpSpPr>
        <p:pic>
          <p:nvPicPr>
            <p:cNvPr id="16" name="Picture 15" descr="Text&#10;&#10;Description automatically generated">
              <a:extLst>
                <a:ext uri="{FF2B5EF4-FFF2-40B4-BE49-F238E27FC236}">
                  <a16:creationId xmlns:a16="http://schemas.microsoft.com/office/drawing/2014/main" id="{9B24F9DB-D0EC-954B-B8E8-E8F5D54C57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7" name="Picture 16" descr="A picture containing indoor, plant, flower&#10;&#10;Description automatically generated">
              <a:extLst>
                <a:ext uri="{FF2B5EF4-FFF2-40B4-BE49-F238E27FC236}">
                  <a16:creationId xmlns:a16="http://schemas.microsoft.com/office/drawing/2014/main" id="{0FE0F402-D275-564D-A9F1-243ED67CC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7351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8892" y="2281710"/>
            <a:ext cx="5304816" cy="36845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096000" y="2281710"/>
            <a:ext cx="5447108" cy="3684588"/>
          </a:xfrm>
          <a:prstGeom prst="rect">
            <a:avLst/>
          </a:prstGeom>
        </p:spPr>
        <p:txBody>
          <a:bodyPr/>
          <a:lstStyle>
            <a:lvl4pPr marL="1830388" indent="-792163">
              <a:buNone/>
              <a:tabLst/>
              <a:defRPr/>
            </a:lvl4pPr>
            <a:lvl5pPr marL="1830388" indent="-792163">
              <a:tabLst/>
              <a:defRPr/>
            </a:lvl5pPr>
          </a:lstStyle>
          <a:p>
            <a:pPr lvl="0"/>
            <a:r>
              <a:rPr lang="en-US"/>
              <a:t>Click to edit Master text styles</a:t>
            </a:r>
          </a:p>
          <a:p>
            <a:pPr lvl="1"/>
            <a:r>
              <a:rPr lang="en-US"/>
              <a:t>Second level</a:t>
            </a:r>
          </a:p>
          <a:p>
            <a:pPr lvl="2"/>
            <a:r>
              <a:rPr lang="en-US"/>
              <a:t>Third level</a:t>
            </a:r>
          </a:p>
        </p:txBody>
      </p:sp>
      <p:sp>
        <p:nvSpPr>
          <p:cNvPr id="10" name="Title Placeholder 1"/>
          <p:cNvSpPr>
            <a:spLocks noGrp="1"/>
          </p:cNvSpPr>
          <p:nvPr>
            <p:ph type="title" hasCustomPrompt="1"/>
          </p:nvPr>
        </p:nvSpPr>
        <p:spPr bwMode="auto">
          <a:xfrm>
            <a:off x="645160" y="639762"/>
            <a:ext cx="10886440" cy="927100"/>
          </a:xfrm>
          <a:prstGeom prst="rect">
            <a:avLst/>
          </a:prstGeom>
          <a:noFill/>
          <a:ln>
            <a:noFill/>
          </a:ln>
        </p:spPr>
        <p:txBody>
          <a:bodyPr/>
          <a:lstStyle>
            <a:lvl1pPr>
              <a:defRPr/>
            </a:lvl1pPr>
          </a:lstStyle>
          <a:p>
            <a:pPr lvl="0"/>
            <a:r>
              <a:rPr lang="en-US" altLang="en-US" dirty="0"/>
              <a:t>CLICK TO ADD title</a:t>
            </a:r>
            <a:endParaRPr lang="en-CA" altLang="en-US" dirty="0"/>
          </a:p>
        </p:txBody>
      </p:sp>
      <p:sp>
        <p:nvSpPr>
          <p:cNvPr id="11" name="Text Placeholder 2"/>
          <p:cNvSpPr>
            <a:spLocks noGrp="1"/>
          </p:cNvSpPr>
          <p:nvPr>
            <p:ph type="body" idx="1" hasCustomPrompt="1"/>
          </p:nvPr>
        </p:nvSpPr>
        <p:spPr>
          <a:xfrm>
            <a:off x="639763" y="1654935"/>
            <a:ext cx="5304816" cy="520255"/>
          </a:xfrm>
          <a:prstGeom prst="rect">
            <a:avLst/>
          </a:prstGeom>
        </p:spPr>
        <p:txBody>
          <a:bodyPr lIns="0" anchor="b"/>
          <a:lstStyle>
            <a:lvl1pPr marL="0" indent="0">
              <a:buNone/>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Text Placeholder 2"/>
          <p:cNvSpPr>
            <a:spLocks noGrp="1"/>
          </p:cNvSpPr>
          <p:nvPr>
            <p:ph type="body" idx="13" hasCustomPrompt="1"/>
          </p:nvPr>
        </p:nvSpPr>
        <p:spPr>
          <a:xfrm>
            <a:off x="6096001" y="1654935"/>
            <a:ext cx="5447108" cy="520255"/>
          </a:xfrm>
          <a:prstGeom prst="rect">
            <a:avLst/>
          </a:prstGeom>
        </p:spPr>
        <p:txBody>
          <a:bodyPr lIns="0" anchor="b"/>
          <a:lstStyle>
            <a:lvl1pPr marL="0" indent="0">
              <a:buNone/>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pic>
        <p:nvPicPr>
          <p:cNvPr id="14" name="Picture 13" descr="A picture containing water, outdoor, orange&#10;&#10;Description automatically generated">
            <a:extLst>
              <a:ext uri="{FF2B5EF4-FFF2-40B4-BE49-F238E27FC236}">
                <a16:creationId xmlns:a16="http://schemas.microsoft.com/office/drawing/2014/main" id="{40C19750-3956-D84B-9486-7E273894FB1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3" name="Footer Placeholder 2">
            <a:extLst>
              <a:ext uri="{FF2B5EF4-FFF2-40B4-BE49-F238E27FC236}">
                <a16:creationId xmlns:a16="http://schemas.microsoft.com/office/drawing/2014/main" id="{B3ED284D-184B-0849-BA8F-0C69AFA43388}"/>
              </a:ext>
            </a:extLst>
          </p:cNvPr>
          <p:cNvSpPr>
            <a:spLocks noGrp="1"/>
          </p:cNvSpPr>
          <p:nvPr>
            <p:ph type="ftr" sz="quarter" idx="14"/>
          </p:nvPr>
        </p:nvSpPr>
        <p:spPr/>
        <p:txBody>
          <a:bodyPr/>
          <a:lstStyle>
            <a:lvl1pPr>
              <a:defRPr>
                <a:solidFill>
                  <a:schemeClr val="bg1"/>
                </a:solidFill>
              </a:defRPr>
            </a:lvl1pPr>
          </a:lstStyle>
          <a:p>
            <a:fld id="{15B4A5FC-2B62-E34B-A7C9-21CB72149FA5}" type="slidenum">
              <a:rPr lang="en-US" smtClean="0"/>
              <a:pPr/>
              <a:t>‹#›</a:t>
            </a:fld>
            <a:endParaRPr lang="en-US" dirty="0"/>
          </a:p>
        </p:txBody>
      </p:sp>
      <p:grpSp>
        <p:nvGrpSpPr>
          <p:cNvPr id="15" name="Group 14">
            <a:extLst>
              <a:ext uri="{FF2B5EF4-FFF2-40B4-BE49-F238E27FC236}">
                <a16:creationId xmlns:a16="http://schemas.microsoft.com/office/drawing/2014/main" id="{8CBAEEB1-5767-794F-9AA2-375F1836C3C1}"/>
              </a:ext>
            </a:extLst>
          </p:cNvPr>
          <p:cNvGrpSpPr/>
          <p:nvPr userDrawn="1"/>
        </p:nvGrpSpPr>
        <p:grpSpPr>
          <a:xfrm>
            <a:off x="626810" y="6165056"/>
            <a:ext cx="2695380" cy="271464"/>
            <a:chOff x="886103" y="5564188"/>
            <a:chExt cx="3713878" cy="374041"/>
          </a:xfrm>
        </p:grpSpPr>
        <p:pic>
          <p:nvPicPr>
            <p:cNvPr id="16" name="Picture 15" descr="Text&#10;&#10;Description automatically generated">
              <a:extLst>
                <a:ext uri="{FF2B5EF4-FFF2-40B4-BE49-F238E27FC236}">
                  <a16:creationId xmlns:a16="http://schemas.microsoft.com/office/drawing/2014/main" id="{D2F7CFE9-74A5-C644-A5D1-AD416D1C1B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7" name="Picture 16" descr="A picture containing indoor, plant, flower&#10;&#10;Description automatically generated">
              <a:extLst>
                <a:ext uri="{FF2B5EF4-FFF2-40B4-BE49-F238E27FC236}">
                  <a16:creationId xmlns:a16="http://schemas.microsoft.com/office/drawing/2014/main" id="{056E1C5E-552D-CD4A-94AD-5758CF7851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3591251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a:lstStyle/>
          <a:p>
            <a:r>
              <a:rPr lang="en-US" dirty="0"/>
              <a:t>CLICK TO ADD TITLE</a:t>
            </a:r>
          </a:p>
        </p:txBody>
      </p:sp>
      <p:sp>
        <p:nvSpPr>
          <p:cNvPr id="5" name="Text Placeholder 2"/>
          <p:cNvSpPr>
            <a:spLocks noGrp="1"/>
          </p:cNvSpPr>
          <p:nvPr>
            <p:ph type="body" idx="1" hasCustomPrompt="1"/>
          </p:nvPr>
        </p:nvSpPr>
        <p:spPr>
          <a:xfrm>
            <a:off x="639763" y="1587803"/>
            <a:ext cx="5451846" cy="587387"/>
          </a:xfrm>
          <a:prstGeom prst="rect">
            <a:avLst/>
          </a:prstGeom>
        </p:spPr>
        <p:txBody>
          <a:bodyPr lIns="0" anchor="b"/>
          <a:lstStyle>
            <a:lvl1pPr marL="6350" indent="0">
              <a:buNone/>
              <a:tabLst/>
              <a:defRPr sz="1500" b="1" i="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7" name="Text Placeholder 6"/>
          <p:cNvSpPr>
            <a:spLocks noGrp="1"/>
          </p:cNvSpPr>
          <p:nvPr>
            <p:ph type="body" sz="quarter" idx="10"/>
          </p:nvPr>
        </p:nvSpPr>
        <p:spPr>
          <a:xfrm>
            <a:off x="636534" y="2249772"/>
            <a:ext cx="5451846" cy="3425389"/>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Chart Placeholder 2"/>
          <p:cNvSpPr>
            <a:spLocks noGrp="1"/>
          </p:cNvSpPr>
          <p:nvPr>
            <p:ph type="chart" sz="quarter" idx="20"/>
          </p:nvPr>
        </p:nvSpPr>
        <p:spPr>
          <a:xfrm>
            <a:off x="6212602" y="2249772"/>
            <a:ext cx="5318998" cy="3425389"/>
          </a:xfrm>
          <a:prstGeom prst="rect">
            <a:avLst/>
          </a:prstGeom>
        </p:spPr>
        <p:txBody>
          <a:bodyPr rtlCol="0">
            <a:normAutofit/>
          </a:bodyPr>
          <a:lstStyle>
            <a:lvl1pPr>
              <a:defRPr>
                <a:latin typeface="Arial" panose="020B0604020202020204" pitchFamily="34" charset="0"/>
                <a:cs typeface="Arial" panose="020B0604020202020204" pitchFamily="34" charset="0"/>
              </a:defRPr>
            </a:lvl1pPr>
          </a:lstStyle>
          <a:p>
            <a:pPr lvl="0"/>
            <a:r>
              <a:rPr lang="en-US" noProof="0"/>
              <a:t>Click icon to add chart</a:t>
            </a:r>
            <a:endParaRPr lang="en-GB" noProof="0"/>
          </a:p>
        </p:txBody>
      </p:sp>
      <p:pic>
        <p:nvPicPr>
          <p:cNvPr id="12" name="Picture 11" descr="A picture containing water, outdoor, orange&#10;&#10;Description automatically generated">
            <a:extLst>
              <a:ext uri="{FF2B5EF4-FFF2-40B4-BE49-F238E27FC236}">
                <a16:creationId xmlns:a16="http://schemas.microsoft.com/office/drawing/2014/main" id="{1EB70EBE-640D-414B-BEF0-C9676DE6BD6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1734800" y="0"/>
            <a:ext cx="457200" cy="6858000"/>
          </a:xfrm>
          <a:prstGeom prst="rect">
            <a:avLst/>
          </a:prstGeom>
        </p:spPr>
      </p:pic>
      <p:sp>
        <p:nvSpPr>
          <p:cNvPr id="4" name="Footer Placeholder 3">
            <a:extLst>
              <a:ext uri="{FF2B5EF4-FFF2-40B4-BE49-F238E27FC236}">
                <a16:creationId xmlns:a16="http://schemas.microsoft.com/office/drawing/2014/main" id="{519BFF9E-3658-9F4F-AE9A-1916DE60FA26}"/>
              </a:ext>
            </a:extLst>
          </p:cNvPr>
          <p:cNvSpPr>
            <a:spLocks noGrp="1"/>
          </p:cNvSpPr>
          <p:nvPr>
            <p:ph type="ftr" sz="quarter" idx="21"/>
          </p:nvPr>
        </p:nvSpPr>
        <p:spPr/>
        <p:txBody>
          <a:bodyPr/>
          <a:lstStyle>
            <a:lvl1pPr>
              <a:defRPr>
                <a:solidFill>
                  <a:schemeClr val="bg1"/>
                </a:solidFill>
              </a:defRPr>
            </a:lvl1pPr>
          </a:lstStyle>
          <a:p>
            <a:fld id="{FB3E153C-47F5-BA42-8C72-D84CDF9E50E6}" type="slidenum">
              <a:rPr lang="en-US" smtClean="0"/>
              <a:pPr/>
              <a:t>‹#›</a:t>
            </a:fld>
            <a:endParaRPr lang="en-US" dirty="0"/>
          </a:p>
        </p:txBody>
      </p:sp>
      <p:grpSp>
        <p:nvGrpSpPr>
          <p:cNvPr id="13" name="Group 12">
            <a:extLst>
              <a:ext uri="{FF2B5EF4-FFF2-40B4-BE49-F238E27FC236}">
                <a16:creationId xmlns:a16="http://schemas.microsoft.com/office/drawing/2014/main" id="{FB3DD5A5-1041-354B-91D5-321744A05191}"/>
              </a:ext>
            </a:extLst>
          </p:cNvPr>
          <p:cNvGrpSpPr/>
          <p:nvPr userDrawn="1"/>
        </p:nvGrpSpPr>
        <p:grpSpPr>
          <a:xfrm>
            <a:off x="626810" y="6165056"/>
            <a:ext cx="2695380" cy="271464"/>
            <a:chOff x="886103" y="5564188"/>
            <a:chExt cx="3713878" cy="374041"/>
          </a:xfrm>
        </p:grpSpPr>
        <p:pic>
          <p:nvPicPr>
            <p:cNvPr id="14" name="Picture 13" descr="Text&#10;&#10;Description automatically generated">
              <a:extLst>
                <a:ext uri="{FF2B5EF4-FFF2-40B4-BE49-F238E27FC236}">
                  <a16:creationId xmlns:a16="http://schemas.microsoft.com/office/drawing/2014/main" id="{91A1D71F-2A3A-844D-A948-E9FBE022E2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286" y="5585877"/>
              <a:ext cx="1768695" cy="331479"/>
            </a:xfrm>
            <a:prstGeom prst="rect">
              <a:avLst/>
            </a:prstGeom>
          </p:spPr>
        </p:pic>
        <p:pic>
          <p:nvPicPr>
            <p:cNvPr id="15" name="Picture 14" descr="A picture containing indoor, plant, flower&#10;&#10;Description automatically generated">
              <a:extLst>
                <a:ext uri="{FF2B5EF4-FFF2-40B4-BE49-F238E27FC236}">
                  <a16:creationId xmlns:a16="http://schemas.microsoft.com/office/drawing/2014/main" id="{A034A0ED-B872-BB42-B52E-6527E2BE8C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103" y="5564188"/>
              <a:ext cx="1308100" cy="374041"/>
            </a:xfrm>
            <a:prstGeom prst="rect">
              <a:avLst/>
            </a:prstGeom>
          </p:spPr>
        </p:pic>
      </p:grpSp>
    </p:spTree>
    <p:extLst>
      <p:ext uri="{BB962C8B-B14F-4D97-AF65-F5344CB8AC3E}">
        <p14:creationId xmlns:p14="http://schemas.microsoft.com/office/powerpoint/2010/main" val="195590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F7A17-9425-6548-A288-F0DCCB184715}"/>
              </a:ext>
            </a:extLst>
          </p:cNvPr>
          <p:cNvSpPr>
            <a:spLocks noGrp="1"/>
          </p:cNvSpPr>
          <p:nvPr>
            <p:ph type="ftr" sz="quarter" idx="10"/>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238104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ayout_Yellow">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a:prstGeom prst="rect">
            <a:avLst/>
          </a:prstGeom>
        </p:spPr>
        <p:txBody>
          <a:bodyPr anchor="ctr"/>
          <a:lstStyle>
            <a:lvl1pPr marL="6350" indent="-6350" algn="ctr">
              <a:lnSpc>
                <a:spcPct val="100000"/>
              </a:lnSpc>
              <a:spcBef>
                <a:spcPts val="0"/>
              </a:spcBef>
              <a:buNone/>
              <a:tabLst/>
              <a:defRPr lang="en-CA" sz="3200" kern="1200" dirty="0" smtClean="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a:prstGeom prst="rect">
            <a:avLst/>
          </a:prstGeo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7" name="Footer Placeholder 6">
            <a:extLst>
              <a:ext uri="{FF2B5EF4-FFF2-40B4-BE49-F238E27FC236}">
                <a16:creationId xmlns:a16="http://schemas.microsoft.com/office/drawing/2014/main" id="{61E5E6EA-6F11-7342-95CD-362CA979485A}"/>
              </a:ext>
            </a:extLst>
          </p:cNvPr>
          <p:cNvSpPr>
            <a:spLocks noGrp="1"/>
          </p:cNvSpPr>
          <p:nvPr>
            <p:ph type="ftr" sz="quarter" idx="12"/>
          </p:nvPr>
        </p:nvSpPr>
        <p:spPr/>
        <p:txBody>
          <a:bodyPr/>
          <a:lstStyle>
            <a:lvl1pPr>
              <a:defRPr>
                <a:solidFill>
                  <a:schemeClr val="bg1"/>
                </a:solidFill>
              </a:defRPr>
            </a:lvl1pPr>
          </a:lstStyle>
          <a:p>
            <a:fld id="{F6C02D02-B343-1844-BA43-A7D98B803E57}" type="slidenum">
              <a:rPr lang="en-US" smtClean="0"/>
              <a:pPr/>
              <a:t>‹#›</a:t>
            </a:fld>
            <a:endParaRPr lang="en-US" dirty="0"/>
          </a:p>
        </p:txBody>
      </p:sp>
      <p:pic>
        <p:nvPicPr>
          <p:cNvPr id="10" name="Picture 9">
            <a:extLst>
              <a:ext uri="{FF2B5EF4-FFF2-40B4-BE49-F238E27FC236}">
                <a16:creationId xmlns:a16="http://schemas.microsoft.com/office/drawing/2014/main" id="{F09E9C0C-6CB1-734D-9906-488E35E7978A}"/>
              </a:ext>
            </a:extLst>
          </p:cNvPr>
          <p:cNvPicPr>
            <a:picLocks noChangeAspect="1" noChangeArrowheads="1"/>
          </p:cNvPicPr>
          <p:nvPr userDrawn="1"/>
        </p:nvPicPr>
        <p:blipFill>
          <a:blip r:embed="rId3">
            <a:biLevel thresh="75000"/>
            <a:extLst>
              <a:ext uri="{BEBA8EAE-BF5A-486C-A8C5-ECC9F3942E4B}">
                <a14:imgProps xmlns:a14="http://schemas.microsoft.com/office/drawing/2010/main">
                  <a14:imgLayer r:embed="rId4">
                    <a14:imgEffect>
                      <a14:saturation sat="143000"/>
                    </a14:imgEffect>
                  </a14:imgLayer>
                </a14:imgProps>
              </a:ext>
              <a:ext uri="{28A0092B-C50C-407E-A947-70E740481C1C}">
                <a14:useLocalDpi xmlns:a14="http://schemas.microsoft.com/office/drawing/2010/main" val="0"/>
              </a:ext>
            </a:extLst>
          </a:blip>
          <a:srcRect/>
          <a:stretch/>
        </p:blipFill>
        <p:spPr bwMode="auto">
          <a:xfrm>
            <a:off x="5250734" y="543270"/>
            <a:ext cx="1678491"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046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EBA5799-A066-2247-BBA3-A8456A182E0F}"/>
              </a:ext>
            </a:extLst>
          </p:cNvPr>
          <p:cNvSpPr>
            <a:spLocks noGrp="1"/>
          </p:cNvSpPr>
          <p:nvPr>
            <p:ph type="title"/>
          </p:nvPr>
        </p:nvSpPr>
        <p:spPr bwMode="auto">
          <a:xfrm>
            <a:off x="630238" y="630237"/>
            <a:ext cx="10914062" cy="941387"/>
          </a:xfrm>
          <a:prstGeom prst="rect">
            <a:avLst/>
          </a:prstGeom>
          <a:noFill/>
          <a:ln>
            <a:noFill/>
          </a:ln>
        </p:spPr>
        <p:txBody>
          <a:bodyPr vert="horz" wrap="square" lIns="0" tIns="91440" rIns="91440" bIns="45720" numCol="1" anchor="t" anchorCtr="0" compatLnSpc="1">
            <a:prstTxWarp prst="textNoShape">
              <a:avLst/>
            </a:prstTxWarp>
          </a:bodyPr>
          <a:lstStyle/>
          <a:p>
            <a:pPr lvl="0"/>
            <a:r>
              <a:rPr lang="en-US" altLang="en-US" dirty="0"/>
              <a:t>Click to add title</a:t>
            </a:r>
            <a:endParaRPr lang="en-CA" altLang="en-US" dirty="0"/>
          </a:p>
        </p:txBody>
      </p:sp>
      <p:sp>
        <p:nvSpPr>
          <p:cNvPr id="1029" name="TextBox 1">
            <a:extLst>
              <a:ext uri="{FF2B5EF4-FFF2-40B4-BE49-F238E27FC236}">
                <a16:creationId xmlns:a16="http://schemas.microsoft.com/office/drawing/2014/main" id="{B7EB5D90-7FE4-5345-A2AE-AAD9C9B4BEB5}"/>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0" name="TextBox 2">
            <a:extLst>
              <a:ext uri="{FF2B5EF4-FFF2-40B4-BE49-F238E27FC236}">
                <a16:creationId xmlns:a16="http://schemas.microsoft.com/office/drawing/2014/main" id="{5E0093CC-72B3-514F-ABF4-6B248EA1AB54}"/>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1" name="TextBox 3">
            <a:extLst>
              <a:ext uri="{FF2B5EF4-FFF2-40B4-BE49-F238E27FC236}">
                <a16:creationId xmlns:a16="http://schemas.microsoft.com/office/drawing/2014/main" id="{9A364143-4E63-764C-948E-CF48DA5275D2}"/>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2" name="TextBox 4">
            <a:extLst>
              <a:ext uri="{FF2B5EF4-FFF2-40B4-BE49-F238E27FC236}">
                <a16:creationId xmlns:a16="http://schemas.microsoft.com/office/drawing/2014/main" id="{A8B44C44-BD7C-8543-8810-0EA62EF482A7}"/>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3" name="TextBox 5">
            <a:extLst>
              <a:ext uri="{FF2B5EF4-FFF2-40B4-BE49-F238E27FC236}">
                <a16:creationId xmlns:a16="http://schemas.microsoft.com/office/drawing/2014/main" id="{C3ADAFD1-72BA-3D4F-B587-2C378BEF18D0}"/>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4" name="TextBox 10">
            <a:extLst>
              <a:ext uri="{FF2B5EF4-FFF2-40B4-BE49-F238E27FC236}">
                <a16:creationId xmlns:a16="http://schemas.microsoft.com/office/drawing/2014/main" id="{EC073396-19A2-5E40-9C5B-7BA5A45785C4}"/>
              </a:ext>
            </a:extLst>
          </p:cNvPr>
          <p:cNvSpPr txBox="1">
            <a:spLocks noChangeArrowheads="1"/>
          </p:cNvSpPr>
          <p:nvPr/>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5" name="TextBox 11">
            <a:extLst>
              <a:ext uri="{FF2B5EF4-FFF2-40B4-BE49-F238E27FC236}">
                <a16:creationId xmlns:a16="http://schemas.microsoft.com/office/drawing/2014/main" id="{B31F00A1-9048-9F42-8762-508FFD665C7C}"/>
              </a:ext>
            </a:extLst>
          </p:cNvPr>
          <p:cNvSpPr txBox="1">
            <a:spLocks noChangeArrowheads="1"/>
          </p:cNvSpPr>
          <p:nvPr/>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6" name="TextBox 12">
            <a:extLst>
              <a:ext uri="{FF2B5EF4-FFF2-40B4-BE49-F238E27FC236}">
                <a16:creationId xmlns:a16="http://schemas.microsoft.com/office/drawing/2014/main" id="{2286CF5A-B638-4F43-8820-EFB770D9DED0}"/>
              </a:ext>
            </a:extLst>
          </p:cNvPr>
          <p:cNvSpPr txBox="1">
            <a:spLocks noChangeArrowheads="1"/>
          </p:cNvSpPr>
          <p:nvPr/>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7" name="TextBox 13">
            <a:extLst>
              <a:ext uri="{FF2B5EF4-FFF2-40B4-BE49-F238E27FC236}">
                <a16:creationId xmlns:a16="http://schemas.microsoft.com/office/drawing/2014/main" id="{4C903D8C-9D89-8844-A820-A36D8D6E2763}"/>
              </a:ext>
            </a:extLst>
          </p:cNvPr>
          <p:cNvSpPr txBox="1">
            <a:spLocks noChangeArrowheads="1"/>
          </p:cNvSpPr>
          <p:nvPr/>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8" name="TextBox 14">
            <a:extLst>
              <a:ext uri="{FF2B5EF4-FFF2-40B4-BE49-F238E27FC236}">
                <a16:creationId xmlns:a16="http://schemas.microsoft.com/office/drawing/2014/main" id="{44A664F8-11AA-414B-9A0D-FDC37F239709}"/>
              </a:ext>
            </a:extLst>
          </p:cNvPr>
          <p:cNvSpPr txBox="1">
            <a:spLocks noChangeArrowheads="1"/>
          </p:cNvSpPr>
          <p:nvPr/>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39" name="TextBox 15">
            <a:extLst>
              <a:ext uri="{FF2B5EF4-FFF2-40B4-BE49-F238E27FC236}">
                <a16:creationId xmlns:a16="http://schemas.microsoft.com/office/drawing/2014/main" id="{3DBB289E-564B-C74E-82DB-671C152046E6}"/>
              </a:ext>
            </a:extLst>
          </p:cNvPr>
          <p:cNvSpPr txBox="1">
            <a:spLocks noChangeArrowheads="1"/>
          </p:cNvSpPr>
          <p:nvPr userDrawn="1"/>
        </p:nvSpPr>
        <p:spPr bwMode="auto">
          <a:xfrm>
            <a:off x="1303338" y="3132138"/>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0" name="TextBox 16">
            <a:extLst>
              <a:ext uri="{FF2B5EF4-FFF2-40B4-BE49-F238E27FC236}">
                <a16:creationId xmlns:a16="http://schemas.microsoft.com/office/drawing/2014/main" id="{186E2239-745A-7A43-9178-052DA685FDC0}"/>
              </a:ext>
            </a:extLst>
          </p:cNvPr>
          <p:cNvSpPr txBox="1">
            <a:spLocks noChangeArrowheads="1"/>
          </p:cNvSpPr>
          <p:nvPr userDrawn="1"/>
        </p:nvSpPr>
        <p:spPr bwMode="auto">
          <a:xfrm>
            <a:off x="3814763" y="828675"/>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1" name="TextBox 17">
            <a:extLst>
              <a:ext uri="{FF2B5EF4-FFF2-40B4-BE49-F238E27FC236}">
                <a16:creationId xmlns:a16="http://schemas.microsoft.com/office/drawing/2014/main" id="{5B38EB84-CE04-1443-AF21-3C5D34211432}"/>
              </a:ext>
            </a:extLst>
          </p:cNvPr>
          <p:cNvSpPr txBox="1">
            <a:spLocks noChangeArrowheads="1"/>
          </p:cNvSpPr>
          <p:nvPr userDrawn="1"/>
        </p:nvSpPr>
        <p:spPr bwMode="auto">
          <a:xfrm>
            <a:off x="3657600" y="881063"/>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2" name="TextBox 18">
            <a:extLst>
              <a:ext uri="{FF2B5EF4-FFF2-40B4-BE49-F238E27FC236}">
                <a16:creationId xmlns:a16="http://schemas.microsoft.com/office/drawing/2014/main" id="{9F18ADFA-49AC-F443-B0E5-6B19BA54E255}"/>
              </a:ext>
            </a:extLst>
          </p:cNvPr>
          <p:cNvSpPr txBox="1">
            <a:spLocks noChangeArrowheads="1"/>
          </p:cNvSpPr>
          <p:nvPr userDrawn="1"/>
        </p:nvSpPr>
        <p:spPr bwMode="auto">
          <a:xfrm>
            <a:off x="2405063" y="3003550"/>
            <a:ext cx="0" cy="0"/>
          </a:xfrm>
          <a:prstGeom prst="rect">
            <a:avLst/>
          </a:prstGeom>
          <a:noFill/>
          <a:ln>
            <a:noFill/>
          </a:ln>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1043" name="TextBox 19">
            <a:extLst>
              <a:ext uri="{FF2B5EF4-FFF2-40B4-BE49-F238E27FC236}">
                <a16:creationId xmlns:a16="http://schemas.microsoft.com/office/drawing/2014/main" id="{ACE5230D-F47A-4641-84FC-E016B0D8902B}"/>
              </a:ext>
            </a:extLst>
          </p:cNvPr>
          <p:cNvSpPr txBox="1">
            <a:spLocks noChangeArrowheads="1"/>
          </p:cNvSpPr>
          <p:nvPr userDrawn="1"/>
        </p:nvSpPr>
        <p:spPr bwMode="auto">
          <a:xfrm>
            <a:off x="12131675" y="2676525"/>
            <a:ext cx="441325" cy="411163"/>
          </a:xfrm>
          <a:prstGeom prst="rect">
            <a:avLst/>
          </a:prstGeom>
          <a:no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a:p>
        </p:txBody>
      </p:sp>
      <p:sp>
        <p:nvSpPr>
          <p:cNvPr id="3" name="Text Placeholder 2">
            <a:extLst>
              <a:ext uri="{FF2B5EF4-FFF2-40B4-BE49-F238E27FC236}">
                <a16:creationId xmlns:a16="http://schemas.microsoft.com/office/drawing/2014/main" id="{886954D7-8CC7-F54D-BD01-8292C206EDCA}"/>
              </a:ext>
            </a:extLst>
          </p:cNvPr>
          <p:cNvSpPr>
            <a:spLocks noGrp="1"/>
          </p:cNvSpPr>
          <p:nvPr>
            <p:ph type="body" idx="1"/>
          </p:nvPr>
        </p:nvSpPr>
        <p:spPr>
          <a:xfrm>
            <a:off x="630238" y="1805305"/>
            <a:ext cx="10922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2892331D-E5AF-F844-BBFA-95E6CC7147D8}"/>
              </a:ext>
            </a:extLst>
          </p:cNvPr>
          <p:cNvSpPr>
            <a:spLocks noGrp="1"/>
          </p:cNvSpPr>
          <p:nvPr>
            <p:ph type="ftr" sz="quarter" idx="3"/>
          </p:nvPr>
        </p:nvSpPr>
        <p:spPr>
          <a:xfrm>
            <a:off x="11734800" y="6400800"/>
            <a:ext cx="457200" cy="457200"/>
          </a:xfrm>
          <a:prstGeom prst="rect">
            <a:avLst/>
          </a:prstGeom>
        </p:spPr>
        <p:txBody>
          <a:bodyPr vert="horz" lIns="91440" tIns="45720" rIns="91440" bIns="45720" rtlCol="0" anchor="ctr"/>
          <a:lstStyle>
            <a:lvl1pPr algn="ctr">
              <a:defRPr sz="800">
                <a:solidFill>
                  <a:schemeClr val="tx1">
                    <a:tint val="75000"/>
                  </a:schemeClr>
                </a:solidFill>
              </a:defRPr>
            </a:lvl1pPr>
          </a:lstStyle>
          <a:p>
            <a:fld id="{557AD48E-914F-B249-9DA3-9C10C45524F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602" r:id="rId3"/>
    <p:sldLayoutId id="2147484593" r:id="rId4"/>
    <p:sldLayoutId id="2147484594" r:id="rId5"/>
    <p:sldLayoutId id="2147484595" r:id="rId6"/>
    <p:sldLayoutId id="2147484596" r:id="rId7"/>
    <p:sldLayoutId id="2147484601" r:id="rId8"/>
    <p:sldLayoutId id="2147484597" r:id="rId9"/>
    <p:sldLayoutId id="2147484600" r:id="rId10"/>
    <p:sldLayoutId id="2147484598" r:id="rId11"/>
    <p:sldLayoutId id="2147484599" r:id="rId12"/>
    <p:sldLayoutId id="2147484567" r:id="rId13"/>
    <p:sldLayoutId id="2147484568" r:id="rId14"/>
    <p:sldLayoutId id="2147484587" r:id="rId15"/>
    <p:sldLayoutId id="2147484570" r:id="rId16"/>
    <p:sldLayoutId id="2147484577" r:id="rId17"/>
    <p:sldLayoutId id="2147484572" r:id="rId18"/>
    <p:sldLayoutId id="2147484573" r:id="rId19"/>
    <p:sldLayoutId id="2147484574" r:id="rId20"/>
    <p:sldLayoutId id="2147484583" r:id="rId21"/>
    <p:sldLayoutId id="2147484571" r:id="rId22"/>
    <p:sldLayoutId id="2147484579" r:id="rId23"/>
    <p:sldLayoutId id="2147484580" r:id="rId24"/>
    <p:sldLayoutId id="2147484581" r:id="rId25"/>
    <p:sldLayoutId id="2147484589" r:id="rId26"/>
    <p:sldLayoutId id="2147484590" r:id="rId27"/>
    <p:sldLayoutId id="2147484578" r:id="rId28"/>
  </p:sldLayoutIdLst>
  <p:hf hdr="0" dt="0"/>
  <p:txStyles>
    <p:titleStyle>
      <a:lvl1pPr algn="l" rtl="0" eaLnBrk="0" fontAlgn="base" hangingPunct="0">
        <a:lnSpc>
          <a:spcPct val="98000"/>
        </a:lnSpc>
        <a:spcBef>
          <a:spcPct val="0"/>
        </a:spcBef>
        <a:spcAft>
          <a:spcPct val="0"/>
        </a:spcAft>
        <a:defRPr sz="2800" b="1" i="0" kern="1200" cap="all">
          <a:solidFill>
            <a:schemeClr val="tx2"/>
          </a:solidFill>
          <a:latin typeface="Lato" panose="020F0502020204030203" pitchFamily="34" charset="0"/>
          <a:ea typeface="Lato" panose="020F0502020204030203" pitchFamily="34" charset="0"/>
          <a:cs typeface="Lato" panose="020F0502020204030203" pitchFamily="34" charset="0"/>
        </a:defRPr>
      </a:lvl1pPr>
      <a:lvl2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3pPr>
      <a:lvl4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4pPr>
      <a:lvl5pPr algn="l" rtl="0" eaLnBrk="0" fontAlgn="base" hangingPunct="0">
        <a:lnSpc>
          <a:spcPct val="98000"/>
        </a:lnSpc>
        <a:spcBef>
          <a:spcPct val="0"/>
        </a:spcBef>
        <a:spcAft>
          <a:spcPct val="0"/>
        </a:spcAft>
        <a:defRPr sz="3200" b="1">
          <a:solidFill>
            <a:srgbClr val="002E6E"/>
          </a:solidFill>
          <a:latin typeface="Lato Medium" panose="020F0502020204030203" pitchFamily="34" charset="0"/>
          <a:ea typeface="Lato Medium" panose="020F0502020204030203" pitchFamily="34" charset="0"/>
          <a:cs typeface="Lato Medium" panose="020F0502020204030203" pitchFamily="34"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p:titleStyle>
    <p:bodyStyle>
      <a:lvl1pPr marL="173038" marR="0" indent="-173038" algn="l" defTabSz="914400" rtl="0" eaLnBrk="1" fontAlgn="base" latinLnBrk="0" hangingPunct="1">
        <a:lnSpc>
          <a:spcPts val="3000"/>
        </a:lnSpc>
        <a:spcBef>
          <a:spcPts val="600"/>
        </a:spcBef>
        <a:spcAft>
          <a:spcPct val="0"/>
        </a:spcAft>
        <a:buClr>
          <a:srgbClr val="000000"/>
        </a:buClr>
        <a:buSzTx/>
        <a:buFont typeface="Arial" panose="020B0604020202020204" pitchFamily="34" charset="0"/>
        <a:buChar char="•"/>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404813" marR="0" indent="-169863" algn="l" defTabSz="914400" rtl="0" eaLnBrk="1" fontAlgn="base" latinLnBrk="0" hangingPunct="1">
        <a:lnSpc>
          <a:spcPts val="2525"/>
        </a:lnSpc>
        <a:spcBef>
          <a:spcPts val="500"/>
        </a:spcBef>
        <a:spcAft>
          <a:spcPct val="0"/>
        </a:spcAft>
        <a:buClr>
          <a:srgbClr val="000000"/>
        </a:buClr>
        <a:buSzTx/>
        <a:buFont typeface="Arial" panose="020B0604020202020204" pitchFamily="34" charset="0"/>
        <a:buChar char="•"/>
        <a:tabLst>
          <a:tab pos="452438" algn="l"/>
        </a:tabLst>
        <a:defRPr sz="2100" kern="1200">
          <a:solidFill>
            <a:schemeClr val="accent5"/>
          </a:solidFill>
          <a:latin typeface="Lato Medium" panose="020F0502020204030203" pitchFamily="34" charset="0"/>
          <a:ea typeface="Lato Medium" panose="020F0502020204030203" pitchFamily="34" charset="0"/>
          <a:cs typeface="Lato Medium" panose="020F0502020204030203" pitchFamily="34" charset="0"/>
        </a:defRPr>
      </a:lvl2pPr>
      <a:lvl3pPr marL="685800" marR="0" indent="-228600" algn="l" defTabSz="914400" rtl="0" eaLnBrk="1" fontAlgn="base" latinLnBrk="0" hangingPunct="1">
        <a:lnSpc>
          <a:spcPts val="2038"/>
        </a:lnSpc>
        <a:spcBef>
          <a:spcPts val="500"/>
        </a:spcBef>
        <a:spcAft>
          <a:spcPct val="0"/>
        </a:spcAft>
        <a:buClr>
          <a:srgbClr val="000000"/>
        </a:buClr>
        <a:buSzTx/>
        <a:buFont typeface="Arial" panose="020B0604020202020204" pitchFamily="34" charset="0"/>
        <a:buChar char="•"/>
        <a:tabLst/>
        <a:defRPr sz="1700" kern="12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971550" marR="0" indent="-174625" algn="l" defTabSz="914400" rtl="0" eaLnBrk="1" fontAlgn="base" latinLnBrk="0" hangingPunct="1">
        <a:lnSpc>
          <a:spcPct val="100000"/>
        </a:lnSpc>
        <a:spcBef>
          <a:spcPts val="475"/>
        </a:spcBef>
        <a:spcAft>
          <a:spcPct val="0"/>
        </a:spcAft>
        <a:buClr>
          <a:srgbClr val="000000"/>
        </a:buClr>
        <a:buSzTx/>
        <a:buFont typeface="Arial" panose="020B0604020202020204" pitchFamily="34" charset="0"/>
        <a:buChar char="•"/>
        <a:tabLst/>
        <a:defRPr sz="15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208088" indent="-182563" algn="l" rtl="0" eaLnBrk="0" fontAlgn="base" hangingPunct="0">
        <a:lnSpc>
          <a:spcPts val="2100"/>
        </a:lnSpc>
        <a:spcBef>
          <a:spcPct val="0"/>
        </a:spcBef>
        <a:spcAft>
          <a:spcPct val="0"/>
        </a:spcAft>
        <a:buClr>
          <a:srgbClr val="3CA9E0"/>
        </a:buClr>
        <a:buFont typeface="Arial" panose="020B0604020202020204" pitchFamily="34" charset="0"/>
        <a:buChar char="•"/>
        <a:tabLst/>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orient="horz" pos="286" userDrawn="1">
          <p15:clr>
            <a:srgbClr val="F26B43"/>
          </p15:clr>
        </p15:guide>
        <p15:guide id="5" orient="horz" pos="4032" userDrawn="1">
          <p15:clr>
            <a:srgbClr val="F26B43"/>
          </p15:clr>
        </p15:guide>
        <p15:guide id="6" pos="7392" userDrawn="1">
          <p15:clr>
            <a:srgbClr val="F26B43"/>
          </p15:clr>
        </p15:guide>
        <p15:guide id="7" pos="397" userDrawn="1">
          <p15:clr>
            <a:srgbClr val="F26B43"/>
          </p15:clr>
        </p15:guide>
        <p15:guide id="8" orient="horz" pos="397" userDrawn="1">
          <p15:clr>
            <a:srgbClr val="F26B43"/>
          </p15:clr>
        </p15:guide>
        <p15:guide id="9" pos="7277" userDrawn="1">
          <p15:clr>
            <a:srgbClr val="F26B43"/>
          </p15:clr>
        </p15:guide>
        <p15:guide id="10"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5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6.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2.png"/><Relationship Id="rId5" Type="http://schemas.microsoft.com/office/2007/relationships/hdphoto" Target="../media/hdphoto7.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65.jpe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6.png"/><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8.xml"/><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jpe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513AD-742A-C54B-B70F-33CD31449232}"/>
              </a:ext>
            </a:extLst>
          </p:cNvPr>
          <p:cNvSpPr/>
          <p:nvPr/>
        </p:nvSpPr>
        <p:spPr>
          <a:xfrm>
            <a:off x="0" y="3069770"/>
            <a:ext cx="12192000" cy="7674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a:r>
              <a:rPr lang="en-CA" sz="2400" dirty="0">
                <a:solidFill>
                  <a:srgbClr val="FFFFFF"/>
                </a:solidFill>
                <a:latin typeface="Lato" panose="020F0502020204030203" pitchFamily="34" charset="0"/>
              </a:rPr>
              <a:t>Les sciences de la vie s’épanouissent en Ontario, au Canada</a:t>
            </a:r>
          </a:p>
        </p:txBody>
      </p:sp>
      <p:grpSp>
        <p:nvGrpSpPr>
          <p:cNvPr id="4" name="Group 3">
            <a:extLst>
              <a:ext uri="{FF2B5EF4-FFF2-40B4-BE49-F238E27FC236}">
                <a16:creationId xmlns:a16="http://schemas.microsoft.com/office/drawing/2014/main" id="{4AEF2DFD-657C-DE45-BCE3-DFC29F4EF78C}"/>
              </a:ext>
            </a:extLst>
          </p:cNvPr>
          <p:cNvGrpSpPr/>
          <p:nvPr/>
        </p:nvGrpSpPr>
        <p:grpSpPr>
          <a:xfrm>
            <a:off x="7453200" y="5694817"/>
            <a:ext cx="3787994" cy="374041"/>
            <a:chOff x="856457" y="5564188"/>
            <a:chExt cx="3787994" cy="374041"/>
          </a:xfrm>
        </p:grpSpPr>
        <p:pic>
          <p:nvPicPr>
            <p:cNvPr id="5" name="Picture 4" descr="Text&#10;&#10;Description automatically generated">
              <a:extLst>
                <a:ext uri="{FF2B5EF4-FFF2-40B4-BE49-F238E27FC236}">
                  <a16:creationId xmlns:a16="http://schemas.microsoft.com/office/drawing/2014/main" id="{D6360CC9-710D-8148-96F9-6E6DC6C3A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5756" y="5600700"/>
              <a:ext cx="1768695" cy="331479"/>
            </a:xfrm>
            <a:prstGeom prst="rect">
              <a:avLst/>
            </a:prstGeom>
          </p:spPr>
        </p:pic>
        <p:pic>
          <p:nvPicPr>
            <p:cNvPr id="7" name="Picture 6" descr="A picture containing indoor, plant, flower&#10;&#10;Description automatically generated">
              <a:extLst>
                <a:ext uri="{FF2B5EF4-FFF2-40B4-BE49-F238E27FC236}">
                  <a16:creationId xmlns:a16="http://schemas.microsoft.com/office/drawing/2014/main" id="{A9C77F12-8FF3-9549-B541-55F3926725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457" y="5564188"/>
              <a:ext cx="1308100" cy="3740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C4710-AA98-F24A-ADC3-DA6F7FF5A41F}"/>
              </a:ext>
            </a:extLst>
          </p:cNvPr>
          <p:cNvSpPr txBox="1">
            <a:spLocks/>
          </p:cNvSpPr>
          <p:nvPr/>
        </p:nvSpPr>
        <p:spPr bwMode="auto">
          <a:xfrm>
            <a:off x="2459404" y="1495502"/>
            <a:ext cx="7436625" cy="9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3200" dirty="0">
                <a:solidFill>
                  <a:srgbClr val="002E6E"/>
                </a:solidFill>
                <a:latin typeface="Lato Heavy" panose="020F0502020204030203" pitchFamily="34" charset="0"/>
                <a:ea typeface="Lato Heavy" panose="020F0502020204030203" pitchFamily="34" charset="0"/>
                <a:cs typeface="Lato Heavy" panose="020F0502020204030203" pitchFamily="34" charset="0"/>
              </a:rPr>
              <a:t>LE SECTEUR PHARMACEUTIQUE</a:t>
            </a:r>
          </a:p>
          <a:p>
            <a:pPr marL="144000" algn="ctr">
              <a:lnSpc>
                <a:spcPct val="100000"/>
              </a:lnSpc>
            </a:pPr>
            <a:r>
              <a:rPr lang="en-CA" sz="2800" b="0" spc="300" dirty="0">
                <a:solidFill>
                  <a:schemeClr val="tx1"/>
                </a:solidFill>
                <a:latin typeface="Lato Medium" panose="020F0502020204030203" pitchFamily="34" charset="0"/>
              </a:rPr>
              <a:t> EN CHIFFRES</a:t>
            </a:r>
          </a:p>
        </p:txBody>
      </p:sp>
      <p:grpSp>
        <p:nvGrpSpPr>
          <p:cNvPr id="12" name="Group 11">
            <a:extLst>
              <a:ext uri="{FF2B5EF4-FFF2-40B4-BE49-F238E27FC236}">
                <a16:creationId xmlns:a16="http://schemas.microsoft.com/office/drawing/2014/main" id="{5488F24D-7048-A744-909E-D3BDC305EAFE}"/>
              </a:ext>
            </a:extLst>
          </p:cNvPr>
          <p:cNvGrpSpPr/>
          <p:nvPr/>
        </p:nvGrpSpPr>
        <p:grpSpPr>
          <a:xfrm>
            <a:off x="341831" y="2773756"/>
            <a:ext cx="3050849" cy="1755515"/>
            <a:chOff x="-307574" y="2176758"/>
            <a:chExt cx="3420564" cy="1545285"/>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307574" y="2668907"/>
              <a:ext cx="3420564" cy="105313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entreprises </a:t>
              </a:r>
              <a:r>
                <a:rPr lang="en-CA" dirty="0">
                  <a:latin typeface="Lato Light" panose="020F0502020204030203" pitchFamily="34" charset="0"/>
                  <a:ea typeface="Lato Light" panose="020F0502020204030203" pitchFamily="34" charset="0"/>
                  <a:cs typeface="Lato Light" panose="020F0502020204030203" pitchFamily="34" charset="0"/>
                </a:rPr>
                <a:t>pharmaceutiques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(7</a:t>
              </a:r>
              <a:r>
                <a:rPr lang="en-CA" cap="none" baseline="30000" dirty="0">
                  <a:latin typeface="Lato Light" panose="020F0502020204030203" pitchFamily="34" charset="0"/>
                  <a:ea typeface="Lato Light" panose="020F0502020204030203" pitchFamily="34" charset="0"/>
                  <a:cs typeface="Lato Light" panose="020F0502020204030203" pitchFamily="34" charset="0"/>
                </a:rPr>
                <a:t>e</a:t>
              </a:r>
              <a:r>
                <a:rPr lang="en-CA" dirty="0">
                  <a:latin typeface="Lato Light" panose="020F0502020204030203" pitchFamily="34" charset="0"/>
                  <a:ea typeface="Lato Light" panose="020F0502020204030203" pitchFamily="34" charset="0"/>
                  <a:cs typeface="Lato Light" panose="020F0502020204030203" pitchFamily="34" charset="0"/>
                </a:rPr>
                <a:t> en Amérique du Nord)</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176758"/>
              <a:ext cx="2270460"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320</a:t>
              </a:r>
            </a:p>
          </p:txBody>
        </p:sp>
      </p:grpSp>
      <p:grpSp>
        <p:nvGrpSpPr>
          <p:cNvPr id="31" name="Group 30">
            <a:extLst>
              <a:ext uri="{FF2B5EF4-FFF2-40B4-BE49-F238E27FC236}">
                <a16:creationId xmlns:a16="http://schemas.microsoft.com/office/drawing/2014/main" id="{04945EDF-4889-5F44-BFE3-B4156DD7ACF4}"/>
              </a:ext>
            </a:extLst>
          </p:cNvPr>
          <p:cNvGrpSpPr/>
          <p:nvPr/>
        </p:nvGrpSpPr>
        <p:grpSpPr>
          <a:xfrm>
            <a:off x="3452497" y="2756801"/>
            <a:ext cx="2469735" cy="1558825"/>
            <a:chOff x="3614871" y="2756801"/>
            <a:chExt cx="2401368" cy="1558825"/>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3623417" y="3828516"/>
              <a:ext cx="2392822" cy="487110"/>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de revenus</a:t>
              </a:r>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3614871" y="2756801"/>
              <a:ext cx="2392280" cy="1199901"/>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dirty="0">
                  <a:solidFill>
                    <a:srgbClr val="D5441C"/>
                  </a:solidFill>
                </a:rPr>
                <a:t>40,6</a:t>
              </a:r>
              <a:br>
                <a:rPr lang="en-US" dirty="0">
                  <a:solidFill>
                    <a:srgbClr val="D5441C"/>
                  </a:solidFill>
                </a:rPr>
              </a:br>
              <a:r>
                <a:rPr lang="en-US" sz="2100" dirty="0">
                  <a:solidFill>
                    <a:srgbClr val="D5441C"/>
                  </a:solidFill>
                </a:rPr>
                <a:t>milliards de dollars</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8836375" y="2606467"/>
            <a:ext cx="2649170" cy="1640793"/>
            <a:chOff x="9016747" y="1958965"/>
            <a:chExt cx="2649170" cy="1558346"/>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9016747" y="2524939"/>
              <a:ext cx="2649170" cy="99237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employés</a:t>
              </a:r>
              <a:r>
                <a:rPr lang="en-CA" dirty="0">
                  <a:latin typeface="Lato Light" panose="020F0502020204030203" pitchFamily="34" charset="0"/>
                  <a:ea typeface="Lato Light" panose="020F0502020204030203" pitchFamily="34" charset="0"/>
                  <a:cs typeface="Lato Light" panose="020F0502020204030203" pitchFamily="34" charset="0"/>
                </a:rPr>
                <a:t> dans le secteur pharmaceutique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(7</a:t>
              </a:r>
              <a:r>
                <a:rPr lang="en-CA" cap="none" baseline="30000" dirty="0">
                  <a:latin typeface="Lato Light" panose="020F0502020204030203" pitchFamily="34" charset="0"/>
                  <a:ea typeface="Lato Light" panose="020F0502020204030203" pitchFamily="34" charset="0"/>
                  <a:cs typeface="Lato Light" panose="020F0502020204030203" pitchFamily="34" charset="0"/>
                </a:rPr>
                <a:t>e</a:t>
              </a:r>
              <a:r>
                <a:rPr lang="en-CA" dirty="0">
                  <a:latin typeface="Lato Light" panose="020F0502020204030203" pitchFamily="34" charset="0"/>
                  <a:ea typeface="Lato Light" panose="020F0502020204030203" pitchFamily="34" charset="0"/>
                  <a:cs typeface="Lato Light" panose="020F0502020204030203" pitchFamily="34" charset="0"/>
                </a:rPr>
                <a:t> en matière d’emplois en Amérique du Nord) </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9016748" y="195896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31 800</a:t>
              </a:r>
            </a:p>
          </p:txBody>
        </p:sp>
      </p:grpSp>
      <p:pic>
        <p:nvPicPr>
          <p:cNvPr id="41" name="Picture 40" descr="Icon&#10;&#10;Description automatically generated">
            <a:extLst>
              <a:ext uri="{FF2B5EF4-FFF2-40B4-BE49-F238E27FC236}">
                <a16:creationId xmlns:a16="http://schemas.microsoft.com/office/drawing/2014/main" id="{A353B4F8-9762-8349-AF6F-7F9C426489EF}"/>
              </a:ext>
            </a:extLst>
          </p:cNvPr>
          <p:cNvPicPr>
            <a:picLocks noChangeAspect="1"/>
          </p:cNvPicPr>
          <p:nvPr/>
        </p:nvPicPr>
        <p:blipFill rotWithShape="1">
          <a:blip r:embed="rId3">
            <a:extLst>
              <a:ext uri="{28A0092B-C50C-407E-A947-70E740481C1C}">
                <a14:useLocalDpi xmlns:a14="http://schemas.microsoft.com/office/drawing/2010/main" val="0"/>
              </a:ext>
            </a:extLst>
          </a:blip>
          <a:srcRect l="22354" t="20109" b="44832"/>
          <a:stretch/>
        </p:blipFill>
        <p:spPr>
          <a:xfrm>
            <a:off x="4056877" y="4341404"/>
            <a:ext cx="4296871" cy="2516596"/>
          </a:xfrm>
          <a:prstGeom prst="rect">
            <a:avLst/>
          </a:prstGeom>
        </p:spPr>
      </p:pic>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5997044" y="2746405"/>
            <a:ext cx="0" cy="13812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3381439" y="2797679"/>
            <a:ext cx="0" cy="138121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FD5D751-349C-E44F-85ED-70B7C7EB1EBF}"/>
              </a:ext>
            </a:extLst>
          </p:cNvPr>
          <p:cNvGrpSpPr/>
          <p:nvPr/>
        </p:nvGrpSpPr>
        <p:grpSpPr>
          <a:xfrm>
            <a:off x="6110951" y="2756801"/>
            <a:ext cx="2459051" cy="1324785"/>
            <a:chOff x="6273325" y="2756801"/>
            <a:chExt cx="2459051" cy="1324785"/>
          </a:xfrm>
        </p:grpSpPr>
        <p:sp>
          <p:nvSpPr>
            <p:cNvPr id="30" name="Text Placeholder 12">
              <a:extLst>
                <a:ext uri="{FF2B5EF4-FFF2-40B4-BE49-F238E27FC236}">
                  <a16:creationId xmlns:a16="http://schemas.microsoft.com/office/drawing/2014/main" id="{34386B3E-83D1-D143-BF37-EE7E7C4B3A0E}"/>
                </a:ext>
              </a:extLst>
            </p:cNvPr>
            <p:cNvSpPr txBox="1">
              <a:spLocks/>
            </p:cNvSpPr>
            <p:nvPr/>
          </p:nvSpPr>
          <p:spPr>
            <a:xfrm>
              <a:off x="6273325" y="2756801"/>
              <a:ext cx="2444099" cy="1199901"/>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dirty="0">
                  <a:solidFill>
                    <a:srgbClr val="D5441C"/>
                  </a:solidFill>
                </a:rPr>
                <a:t>7,5</a:t>
              </a:r>
              <a:br>
                <a:rPr lang="en-US" dirty="0">
                  <a:solidFill>
                    <a:srgbClr val="D5441C"/>
                  </a:solidFill>
                </a:rPr>
              </a:br>
              <a:r>
                <a:rPr lang="en-US" sz="2100" dirty="0">
                  <a:solidFill>
                    <a:srgbClr val="D5441C"/>
                  </a:solidFill>
                </a:rPr>
                <a:t>milliards de dollars</a:t>
              </a:r>
            </a:p>
          </p:txBody>
        </p:sp>
        <p:sp>
          <p:nvSpPr>
            <p:cNvPr id="24" name="Text Placeholder 7">
              <a:extLst>
                <a:ext uri="{FF2B5EF4-FFF2-40B4-BE49-F238E27FC236}">
                  <a16:creationId xmlns:a16="http://schemas.microsoft.com/office/drawing/2014/main" id="{C61A013B-3507-F34A-BBF2-588B1D4F2E7B}"/>
                </a:ext>
              </a:extLst>
            </p:cNvPr>
            <p:cNvSpPr txBox="1">
              <a:spLocks/>
            </p:cNvSpPr>
            <p:nvPr/>
          </p:nvSpPr>
          <p:spPr>
            <a:xfrm>
              <a:off x="6279733" y="3844184"/>
              <a:ext cx="2452643" cy="23740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en-CA" b="1" dirty="0">
                  <a:latin typeface="Lato" panose="020F0502020204030203" pitchFamily="34" charset="0"/>
                  <a:ea typeface="Lato" panose="020F0502020204030203" pitchFamily="34" charset="0"/>
                  <a:cs typeface="Lato" panose="020F0502020204030203" pitchFamily="34" charset="0"/>
                </a:rPr>
                <a:t>en exportations</a:t>
              </a:r>
            </a:p>
          </p:txBody>
        </p:sp>
      </p:grpSp>
      <p:sp>
        <p:nvSpPr>
          <p:cNvPr id="38" name="Title 1">
            <a:extLst>
              <a:ext uri="{FF2B5EF4-FFF2-40B4-BE49-F238E27FC236}">
                <a16:creationId xmlns:a16="http://schemas.microsoft.com/office/drawing/2014/main" id="{4AF70847-EECB-7746-82BA-01A515CC3EFC}"/>
              </a:ext>
            </a:extLst>
          </p:cNvPr>
          <p:cNvSpPr txBox="1">
            <a:spLocks/>
          </p:cNvSpPr>
          <p:nvPr/>
        </p:nvSpPr>
        <p:spPr bwMode="auto">
          <a:xfrm>
            <a:off x="622971" y="589694"/>
            <a:ext cx="2197141" cy="95709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r>
              <a:rPr lang="en-US" sz="1400" b="0" dirty="0">
                <a:solidFill>
                  <a:srgbClr val="0F2D52"/>
                </a:solidFill>
                <a:latin typeface="Lato Black" panose="020F0502020204030203" pitchFamily="34" charset="0"/>
                <a:ea typeface="Lato Black" panose="020F0502020204030203" pitchFamily="34" charset="0"/>
                <a:cs typeface="Lato Black" panose="020F0502020204030203" pitchFamily="34" charset="0"/>
              </a:rPr>
              <a:t>EST UN</a:t>
            </a:r>
          </a:p>
          <a:p>
            <a:pPr>
              <a:lnSpc>
                <a:spcPct val="70000"/>
              </a:lnSpc>
              <a:spcBef>
                <a:spcPts val="800"/>
              </a:spcBef>
            </a:pPr>
            <a:r>
              <a:rPr lang="en-CA" sz="3600" dirty="0">
                <a:solidFill>
                  <a:srgbClr val="0F2D52"/>
                </a:solidFill>
                <a:latin typeface="Lato" panose="020F0502020204030203" pitchFamily="34" charset="0"/>
              </a:rPr>
              <a:t>GÉANT</a:t>
            </a:r>
          </a:p>
          <a:p>
            <a:pPr>
              <a:lnSpc>
                <a:spcPct val="70000"/>
              </a:lnSpc>
            </a:pPr>
            <a:r>
              <a:rPr lang="en-CA" sz="1800" dirty="0">
                <a:solidFill>
                  <a:srgbClr val="DD5C33"/>
                </a:solidFill>
                <a:latin typeface="Lato" panose="020F0502020204030203" pitchFamily="34" charset="0"/>
              </a:rPr>
              <a:t>PHARMACEUTIQUE</a:t>
            </a:r>
          </a:p>
        </p:txBody>
      </p:sp>
      <p:cxnSp>
        <p:nvCxnSpPr>
          <p:cNvPr id="42" name="Straight Connector 41">
            <a:extLst>
              <a:ext uri="{FF2B5EF4-FFF2-40B4-BE49-F238E27FC236}">
                <a16:creationId xmlns:a16="http://schemas.microsoft.com/office/drawing/2014/main" id="{37A05AE2-4D2F-F946-8335-5CE57FFE4C77}"/>
              </a:ext>
            </a:extLst>
          </p:cNvPr>
          <p:cNvCxnSpPr>
            <a:cxnSpLocks/>
          </p:cNvCxnSpPr>
          <p:nvPr/>
        </p:nvCxnSpPr>
        <p:spPr>
          <a:xfrm>
            <a:off x="8610600" y="2746405"/>
            <a:ext cx="0" cy="13812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83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10">
            <a:extLst>
              <a:ext uri="{FF2B5EF4-FFF2-40B4-BE49-F238E27FC236}">
                <a16:creationId xmlns:a16="http://schemas.microsoft.com/office/drawing/2014/main" id="{5EA21894-320B-E64D-B927-1F073058B525}"/>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29" name="Picture 28" descr="Shape&#10;&#10;Description automatically generated">
            <a:extLst>
              <a:ext uri="{FF2B5EF4-FFF2-40B4-BE49-F238E27FC236}">
                <a16:creationId xmlns:a16="http://schemas.microsoft.com/office/drawing/2014/main" id="{F571756D-28F9-BD40-81CA-9BAC84BF2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672" y="-2076667"/>
            <a:ext cx="6268630" cy="6343613"/>
          </a:xfrm>
          <a:prstGeom prst="rect">
            <a:avLst/>
          </a:prstGeom>
          <a:effectLst/>
        </p:spPr>
      </p:pic>
      <p:sp>
        <p:nvSpPr>
          <p:cNvPr id="43011" name="TextBox 13">
            <a:extLst>
              <a:ext uri="{FF2B5EF4-FFF2-40B4-BE49-F238E27FC236}">
                <a16:creationId xmlns:a16="http://schemas.microsoft.com/office/drawing/2014/main" id="{B79DDD1E-4A37-D744-9E2C-26386B41470D}"/>
              </a:ext>
            </a:extLst>
          </p:cNvPr>
          <p:cNvSpPr txBox="1">
            <a:spLocks noChangeArrowheads="1"/>
          </p:cNvSpPr>
          <p:nvPr/>
        </p:nvSpPr>
        <p:spPr bwMode="auto">
          <a:xfrm>
            <a:off x="7934325" y="-3937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3015" name="TextBox 24">
            <a:extLst>
              <a:ext uri="{FF2B5EF4-FFF2-40B4-BE49-F238E27FC236}">
                <a16:creationId xmlns:a16="http://schemas.microsoft.com/office/drawing/2014/main" id="{0C1EDE2A-9932-D94E-86A8-9A358C9F2123}"/>
              </a:ext>
            </a:extLst>
          </p:cNvPr>
          <p:cNvSpPr txBox="1">
            <a:spLocks noChangeArrowheads="1"/>
          </p:cNvSpPr>
          <p:nvPr/>
        </p:nvSpPr>
        <p:spPr bwMode="auto">
          <a:xfrm>
            <a:off x="14073188" y="66500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2" name="Group 1">
            <a:extLst>
              <a:ext uri="{FF2B5EF4-FFF2-40B4-BE49-F238E27FC236}">
                <a16:creationId xmlns:a16="http://schemas.microsoft.com/office/drawing/2014/main" id="{59867FCB-F7CD-4846-A4FB-CA991094DBD5}"/>
              </a:ext>
            </a:extLst>
          </p:cNvPr>
          <p:cNvGrpSpPr/>
          <p:nvPr/>
        </p:nvGrpSpPr>
        <p:grpSpPr>
          <a:xfrm>
            <a:off x="614945" y="1711292"/>
            <a:ext cx="5418386" cy="4569867"/>
            <a:chOff x="598761" y="2201041"/>
            <a:chExt cx="5418386" cy="4569867"/>
          </a:xfrm>
        </p:grpSpPr>
        <p:sp>
          <p:nvSpPr>
            <p:cNvPr id="6" name="TextBox 5">
              <a:extLst>
                <a:ext uri="{FF2B5EF4-FFF2-40B4-BE49-F238E27FC236}">
                  <a16:creationId xmlns:a16="http://schemas.microsoft.com/office/drawing/2014/main" id="{08D50E0C-1153-5F4B-B47A-E9E21327A069}"/>
                </a:ext>
              </a:extLst>
            </p:cNvPr>
            <p:cNvSpPr txBox="1"/>
            <p:nvPr/>
          </p:nvSpPr>
          <p:spPr bwMode="auto">
            <a:xfrm>
              <a:off x="598761" y="3896083"/>
              <a:ext cx="4571528" cy="2874825"/>
            </a:xfrm>
            <a:prstGeom prst="rect">
              <a:avLst/>
            </a:prstGeom>
            <a:noFill/>
            <a:ln>
              <a:noFill/>
            </a:ln>
          </p:spPr>
          <p:txBody>
            <a:bodyPr lIns="0" tIns="0" rIns="0" bIns="0" numCol="1" spcCol="274320"/>
            <a:lstStyle/>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ABBVIE</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BAYER</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GLAXOSMITHKLINE</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JOHNSON &amp; JOHNSON</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MERCK &amp; CO.</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NOVARTIS</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PFIZER</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ROCHE</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SANOFI </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TAKEDA</a:t>
              </a:r>
            </a:p>
            <a:p>
              <a:pPr marL="514350" indent="-506413">
                <a:spcAft>
                  <a:spcPts val="600"/>
                </a:spcAft>
                <a:buSzPct val="100000"/>
                <a:buBlip>
                  <a:blip r:embed="rId4"/>
                </a:buBlip>
                <a:defRPr/>
              </a:pPr>
              <a:r>
                <a:rPr lang="en-CA" sz="1200" b="1" dirty="0">
                  <a:solidFill>
                    <a:srgbClr val="D5441C"/>
                  </a:solidFill>
                  <a:latin typeface="Lato" panose="020F0502020204030203" pitchFamily="34" charset="0"/>
                  <a:ea typeface="Lato" panose="020F0502020204030203" pitchFamily="34" charset="0"/>
                  <a:cs typeface="Lato" panose="020F0502020204030203" pitchFamily="34" charset="0"/>
                </a:rPr>
                <a:t>TURNSTONE BIOLOGICS</a:t>
              </a:r>
            </a:p>
          </p:txBody>
        </p:sp>
        <p:sp>
          <p:nvSpPr>
            <p:cNvPr id="43017" name="TextBox 8">
              <a:extLst>
                <a:ext uri="{FF2B5EF4-FFF2-40B4-BE49-F238E27FC236}">
                  <a16:creationId xmlns:a16="http://schemas.microsoft.com/office/drawing/2014/main" id="{C5BBD4FC-7B0B-9240-98DB-A23EBF6E6442}"/>
                </a:ext>
              </a:extLst>
            </p:cNvPr>
            <p:cNvSpPr txBox="1">
              <a:spLocks noChangeArrowheads="1"/>
            </p:cNvSpPr>
            <p:nvPr/>
          </p:nvSpPr>
          <p:spPr bwMode="auto">
            <a:xfrm>
              <a:off x="627868" y="2201041"/>
              <a:ext cx="4553757" cy="43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CA" altLang="en-US" sz="1400" dirty="0">
                  <a:solidFill>
                    <a:srgbClr val="D5441C"/>
                  </a:solidFill>
                  <a:latin typeface="Lato Medium" panose="020F0502020204030203" pitchFamily="34" charset="0"/>
                  <a:ea typeface="Lato Medium" panose="020F0502020204030203" pitchFamily="34" charset="0"/>
                  <a:cs typeface="Lato Medium" panose="020F0502020204030203" pitchFamily="34" charset="0"/>
                </a:rPr>
                <a:t>QUELLES ENTREPRISES PHARMACEUTIQUES SONT ÉTABLIES CHEZ NOUS?</a:t>
              </a:r>
            </a:p>
          </p:txBody>
        </p:sp>
        <p:sp>
          <p:nvSpPr>
            <p:cNvPr id="13" name="TextBox 5">
              <a:extLst>
                <a:ext uri="{FF2B5EF4-FFF2-40B4-BE49-F238E27FC236}">
                  <a16:creationId xmlns:a16="http://schemas.microsoft.com/office/drawing/2014/main" id="{5726917A-9191-6F4C-9A38-84404EC0A15E}"/>
                </a:ext>
              </a:extLst>
            </p:cNvPr>
            <p:cNvSpPr txBox="1">
              <a:spLocks noChangeArrowheads="1"/>
            </p:cNvSpPr>
            <p:nvPr/>
          </p:nvSpPr>
          <p:spPr bwMode="auto">
            <a:xfrm>
              <a:off x="631515" y="2750136"/>
              <a:ext cx="5385632" cy="94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400" b="1" dirty="0">
                  <a:latin typeface="Lato" panose="020F0502020204030203" pitchFamily="34" charset="0"/>
                  <a:ea typeface="Lato" panose="020F0502020204030203" pitchFamily="34" charset="0"/>
                  <a:cs typeface="Lato" panose="020F0502020204030203" pitchFamily="34" charset="0"/>
                </a:rPr>
                <a:t>Vous envisagez de faire croître votre entreprise en Ontario? </a:t>
              </a:r>
              <a:r>
                <a:rPr lang="en-CA" sz="1400" dirty="0">
                  <a:latin typeface="Lato Light" panose="020F0502020204030203" pitchFamily="34" charset="0"/>
                  <a:ea typeface="Lato Light" panose="020F0502020204030203" pitchFamily="34" charset="0"/>
                  <a:cs typeface="Lato Light" panose="020F0502020204030203" pitchFamily="34" charset="0"/>
                </a:rPr>
                <a:t>Vous serez bien entouré. Les dix entreprises pharmaceutiques qui ont les plus grands revenus au monde réalisent toutes des essais cliniques ici, tout comme une foule d’autres entreprises en pleine croissance.</a:t>
              </a:r>
            </a:p>
            <a:p>
              <a:pPr>
                <a:lnSpc>
                  <a:spcPct val="110000"/>
                </a:lnSpc>
                <a:spcAft>
                  <a:spcPts val="600"/>
                </a:spcAft>
              </a:pPr>
              <a:endParaRPr lang="en-CA" sz="14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24" name="Group 7">
            <a:extLst>
              <a:ext uri="{FF2B5EF4-FFF2-40B4-BE49-F238E27FC236}">
                <a16:creationId xmlns:a16="http://schemas.microsoft.com/office/drawing/2014/main" id="{C3EB57CF-6429-6E4E-AF27-89CF656913E2}"/>
              </a:ext>
            </a:extLst>
          </p:cNvPr>
          <p:cNvGrpSpPr>
            <a:grpSpLocks/>
          </p:cNvGrpSpPr>
          <p:nvPr/>
        </p:nvGrpSpPr>
        <p:grpSpPr bwMode="auto">
          <a:xfrm>
            <a:off x="6250743" y="2161773"/>
            <a:ext cx="5115087" cy="3853217"/>
            <a:chOff x="3918049" y="2526634"/>
            <a:chExt cx="5284548" cy="3753449"/>
          </a:xfrm>
        </p:grpSpPr>
        <p:sp>
          <p:nvSpPr>
            <p:cNvPr id="25" name="Text Placeholder 1">
              <a:extLst>
                <a:ext uri="{FF2B5EF4-FFF2-40B4-BE49-F238E27FC236}">
                  <a16:creationId xmlns:a16="http://schemas.microsoft.com/office/drawing/2014/main" id="{1D1A3014-F48A-C943-AC68-245E9DB84980}"/>
                </a:ext>
              </a:extLst>
            </p:cNvPr>
            <p:cNvSpPr txBox="1">
              <a:spLocks/>
            </p:cNvSpPr>
            <p:nvPr/>
          </p:nvSpPr>
          <p:spPr bwMode="auto">
            <a:xfrm>
              <a:off x="3918049" y="2526634"/>
              <a:ext cx="5284548" cy="260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pPr>
              <a:r>
                <a:rPr lang="en-US" altLang="en-US" sz="2800" dirty="0">
                  <a:solidFill>
                    <a:srgbClr val="0F2D52"/>
                  </a:solidFill>
                </a:rPr>
                <a:t>Sanofi renouvelle son engagement de longue date à faire de l’[Ontario], au Canada, un élément central de ses efforts visant à protéger et à améliorer la santé humaine dans le monde entier.</a:t>
              </a:r>
            </a:p>
          </p:txBody>
        </p:sp>
        <p:sp>
          <p:nvSpPr>
            <p:cNvPr id="26" name="Text Placeholder 1">
              <a:extLst>
                <a:ext uri="{FF2B5EF4-FFF2-40B4-BE49-F238E27FC236}">
                  <a16:creationId xmlns:a16="http://schemas.microsoft.com/office/drawing/2014/main" id="{1766F37F-3539-7549-829A-5232C7076FB3}"/>
                </a:ext>
              </a:extLst>
            </p:cNvPr>
            <p:cNvSpPr txBox="1">
              <a:spLocks/>
            </p:cNvSpPr>
            <p:nvPr/>
          </p:nvSpPr>
          <p:spPr bwMode="auto">
            <a:xfrm>
              <a:off x="5186181" y="5263171"/>
              <a:ext cx="2948932" cy="10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CA" altLang="en-US" sz="2000" b="1" dirty="0">
                  <a:latin typeface="Lato Black" panose="020F0502020204030203" pitchFamily="34" charset="0"/>
                  <a:ea typeface="Lato Black" panose="020F0502020204030203" pitchFamily="34" charset="0"/>
                  <a:cs typeface="Lato Black" panose="020F0502020204030203" pitchFamily="34" charset="0"/>
                </a:rPr>
                <a:t>DAVID LOEW</a:t>
              </a:r>
            </a:p>
            <a:p>
              <a:pPr algn="ctr" eaLnBrk="1" hangingPunct="1">
                <a:lnSpc>
                  <a:spcPct val="100000"/>
                </a:lnSpc>
                <a:spcBef>
                  <a:spcPct val="0"/>
                </a:spcBef>
              </a:pPr>
              <a:r>
                <a:rPr lang="en-CA" altLang="en-US" sz="1600" dirty="0"/>
                <a:t>ANCIEN VICE-PRÉSIDENT DIRECTEUR</a:t>
              </a:r>
            </a:p>
            <a:p>
              <a:pPr algn="ctr" eaLnBrk="1" hangingPunct="1">
                <a:lnSpc>
                  <a:spcPct val="100000"/>
                </a:lnSpc>
                <a:spcBef>
                  <a:spcPct val="0"/>
                </a:spcBef>
              </a:pPr>
              <a:r>
                <a:rPr lang="en-CA" altLang="en-US" sz="1600" i="1" dirty="0"/>
                <a:t>VACCINS, SANOFI PASTEUR</a:t>
              </a:r>
            </a:p>
          </p:txBody>
        </p:sp>
      </p:grpSp>
      <p:pic>
        <p:nvPicPr>
          <p:cNvPr id="27" name="Picture 15">
            <a:extLst>
              <a:ext uri="{FF2B5EF4-FFF2-40B4-BE49-F238E27FC236}">
                <a16:creationId xmlns:a16="http://schemas.microsoft.com/office/drawing/2014/main" id="{58F6A486-B353-6545-B4D5-F04FA2202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516299" y="1199936"/>
            <a:ext cx="918672" cy="762000"/>
          </a:xfrm>
          <a:prstGeom prst="rect">
            <a:avLst/>
          </a:prstGeom>
          <a:noFill/>
          <a:ln>
            <a:noFill/>
          </a:ln>
        </p:spPr>
      </p:pic>
      <p:sp>
        <p:nvSpPr>
          <p:cNvPr id="15" name="Title 1">
            <a:extLst>
              <a:ext uri="{FF2B5EF4-FFF2-40B4-BE49-F238E27FC236}">
                <a16:creationId xmlns:a16="http://schemas.microsoft.com/office/drawing/2014/main" id="{4751D513-96B2-E84B-B1F7-9E0E6A146A1E}"/>
              </a:ext>
            </a:extLst>
          </p:cNvPr>
          <p:cNvSpPr txBox="1">
            <a:spLocks/>
          </p:cNvSpPr>
          <p:nvPr/>
        </p:nvSpPr>
        <p:spPr bwMode="auto">
          <a:xfrm>
            <a:off x="622971" y="589694"/>
            <a:ext cx="2197141" cy="95709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r>
              <a:rPr lang="en-US" sz="1400" b="0" dirty="0">
                <a:solidFill>
                  <a:srgbClr val="0F2D52"/>
                </a:solidFill>
                <a:latin typeface="Lato Black" panose="020F0502020204030203" pitchFamily="34" charset="0"/>
                <a:ea typeface="Lato Black" panose="020F0502020204030203" pitchFamily="34" charset="0"/>
                <a:cs typeface="Lato Black" panose="020F0502020204030203" pitchFamily="34" charset="0"/>
              </a:rPr>
              <a:t>EST UN</a:t>
            </a:r>
          </a:p>
          <a:p>
            <a:pPr>
              <a:lnSpc>
                <a:spcPct val="70000"/>
              </a:lnSpc>
              <a:spcBef>
                <a:spcPts val="800"/>
              </a:spcBef>
            </a:pPr>
            <a:r>
              <a:rPr lang="en-CA" sz="3600" dirty="0">
                <a:solidFill>
                  <a:srgbClr val="0F2D52"/>
                </a:solidFill>
                <a:latin typeface="Lato" panose="020F0502020204030203" pitchFamily="34" charset="0"/>
              </a:rPr>
              <a:t>GÉANT</a:t>
            </a:r>
          </a:p>
          <a:p>
            <a:pPr>
              <a:lnSpc>
                <a:spcPct val="70000"/>
              </a:lnSpc>
            </a:pPr>
            <a:r>
              <a:rPr lang="en-CA" sz="1800" dirty="0">
                <a:solidFill>
                  <a:srgbClr val="DD5C33"/>
                </a:solidFill>
                <a:latin typeface="Lato" panose="020F0502020204030203" pitchFamily="34" charset="0"/>
              </a:rPr>
              <a:t>PHARMACEUTIQUE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9"/>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D64385E7-E4D0-0448-8E6F-0A8DA89B411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rcRect r="23598" b="23528"/>
          <a:stretch/>
        </p:blipFill>
        <p:spPr>
          <a:xfrm>
            <a:off x="8677860" y="3298576"/>
            <a:ext cx="3514140" cy="3559424"/>
          </a:xfrm>
          <a:prstGeom prst="rect">
            <a:avLst/>
          </a:prstGeom>
        </p:spPr>
      </p:pic>
      <p:sp>
        <p:nvSpPr>
          <p:cNvPr id="31745" name="TextBox 24">
            <a:extLst>
              <a:ext uri="{FF2B5EF4-FFF2-40B4-BE49-F238E27FC236}">
                <a16:creationId xmlns:a16="http://schemas.microsoft.com/office/drawing/2014/main" id="{F2971EAD-B7E8-2945-B52A-618A1C616FE3}"/>
              </a:ext>
            </a:extLst>
          </p:cNvPr>
          <p:cNvSpPr txBox="1">
            <a:spLocks noChangeArrowheads="1"/>
          </p:cNvSpPr>
          <p:nvPr/>
        </p:nvSpPr>
        <p:spPr bwMode="auto">
          <a:xfrm>
            <a:off x="932053" y="2948299"/>
            <a:ext cx="10439499" cy="32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54864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800"/>
              </a:spcAft>
            </a:pPr>
            <a:r>
              <a:rPr lang="en-CA" altLang="en-US" sz="1400" b="1" dirty="0">
                <a:latin typeface="Lato" panose="020F0502020204030203" pitchFamily="34" charset="0"/>
                <a:ea typeface="Lato" panose="020F0502020204030203" pitchFamily="34" charset="0"/>
                <a:cs typeface="Lato" panose="020F0502020204030203" pitchFamily="34" charset="0"/>
              </a:rPr>
              <a:t>Roche, la plus importante société de biotechnologie au monde, </a:t>
            </a:r>
            <a:r>
              <a:rPr lang="en-CA" altLang="en-US" sz="1400" dirty="0">
                <a:latin typeface="Lato Light" panose="020F0502020204030203" pitchFamily="34" charset="0"/>
              </a:rPr>
              <a:t>perpétue sa tradition de réussites en Ontario. Alors que Roche repousse les limites de la science et de la technologie pour répondre aux besoins en matière de soins de santé, elle accroît son soutien à la recherche sur l’intelligence artificielle. </a:t>
            </a:r>
          </a:p>
          <a:p>
            <a:pPr>
              <a:lnSpc>
                <a:spcPct val="110000"/>
              </a:lnSpc>
              <a:spcAft>
                <a:spcPts val="800"/>
              </a:spcAft>
            </a:pPr>
            <a:r>
              <a:rPr lang="en-CA" altLang="en-US" sz="1400" dirty="0">
                <a:latin typeface="Lato Light" panose="020F0502020204030203" pitchFamily="34" charset="0"/>
              </a:rPr>
              <a:t>En 2020, Roche a annoncé qu’elle créait un nouveau centre d’excellence en IA basé en Ontario en partenariat avec les principaux instituts de recherche en IA au Canada : l’Institut Vecteur de Toronto, l’Alberta Machine Intelligence Institute et le Mila de Montréal. Grâce à la collaboration, l’objectif du centre sera de stimuler les progrès en IA alors qu’il transformera et optimisera les services de soins de santé au Canada et dans le monde entier.</a:t>
            </a:r>
          </a:p>
          <a:p>
            <a:pPr>
              <a:lnSpc>
                <a:spcPct val="110000"/>
              </a:lnSpc>
              <a:spcAft>
                <a:spcPts val="1200"/>
              </a:spcAft>
            </a:pPr>
            <a:endParaRPr lang="en-CA" altLang="en-US" sz="1400" dirty="0">
              <a:latin typeface="Lato Light" panose="020F0502020204030203" pitchFamily="34" charset="0"/>
            </a:endParaRPr>
          </a:p>
          <a:p>
            <a:pPr>
              <a:lnSpc>
                <a:spcPct val="110000"/>
              </a:lnSpc>
              <a:spcAft>
                <a:spcPts val="600"/>
              </a:spcAft>
            </a:pPr>
            <a:r>
              <a:rPr lang="en-CA" altLang="en-US" dirty="0">
                <a:latin typeface="Lato Light" panose="020F0502020204030203" pitchFamily="34" charset="0"/>
              </a:rPr>
              <a:t>Roche a également accordé sa confiance à l’Ontario en annonçant un nouvel investissement de 500 millions de dollars dans un centre des opérations techniques Global Pharma à </a:t>
            </a:r>
            <a:r>
              <a:rPr lang="en-CA" altLang="en-US" b="1" dirty="0">
                <a:latin typeface="Lato Heavy" panose="020F0502020204030203" pitchFamily="34" charset="0"/>
              </a:rPr>
              <a:t>son siège social de Mississauga,</a:t>
            </a:r>
            <a:r>
              <a:rPr lang="en-CA" altLang="en-US" dirty="0">
                <a:latin typeface="Lato Medium" panose="020F0502020204030203" pitchFamily="34" charset="0"/>
                <a:ea typeface="Lato Medium" panose="020F0502020204030203" pitchFamily="34" charset="0"/>
                <a:cs typeface="Lato Medium" panose="020F0502020204030203" pitchFamily="34" charset="0"/>
              </a:rPr>
              <a:t> </a:t>
            </a:r>
            <a:r>
              <a:rPr lang="en-CA" altLang="en-US" dirty="0">
                <a:latin typeface="Lato Light" panose="020F0502020204030203" pitchFamily="34" charset="0"/>
              </a:rPr>
              <a:t>une région reconnue pour son leadership en sciences de la vie.</a:t>
            </a:r>
          </a:p>
          <a:p>
            <a:pPr>
              <a:lnSpc>
                <a:spcPct val="110000"/>
              </a:lnSpc>
              <a:spcAft>
                <a:spcPts val="1200"/>
              </a:spcAft>
            </a:pPr>
            <a:endParaRPr lang="en-CA" altLang="en-US" sz="1400" dirty="0">
              <a:latin typeface="Lato Light" panose="020F0502020204030203" pitchFamily="34" charset="0"/>
            </a:endParaRPr>
          </a:p>
          <a:p>
            <a:pPr>
              <a:lnSpc>
                <a:spcPct val="110000"/>
              </a:lnSpc>
              <a:spcAft>
                <a:spcPts val="1200"/>
              </a:spcAft>
            </a:pPr>
            <a:endParaRPr lang="en-CA" altLang="en-US" sz="1300" dirty="0">
              <a:latin typeface="Lato Light" panose="020F0502020204030203" pitchFamily="34" charset="0"/>
            </a:endParaRPr>
          </a:p>
          <a:p>
            <a:pPr>
              <a:lnSpc>
                <a:spcPct val="110000"/>
              </a:lnSpc>
              <a:spcAft>
                <a:spcPts val="1200"/>
              </a:spcAft>
            </a:pPr>
            <a:endParaRPr lang="en-CA" altLang="en-US" sz="1300" dirty="0">
              <a:latin typeface="Lato Light" panose="020F0502020204030203" pitchFamily="34" charset="0"/>
            </a:endParaRPr>
          </a:p>
          <a:p>
            <a:pPr>
              <a:lnSpc>
                <a:spcPct val="110000"/>
              </a:lnSpc>
              <a:spcAft>
                <a:spcPts val="600"/>
              </a:spcAft>
            </a:pPr>
            <a:endParaRPr lang="en-CA" altLang="en-US" sz="1400" dirty="0">
              <a:latin typeface="Lato Light" panose="020F0502020204030203" pitchFamily="34" charset="0"/>
            </a:endParaRPr>
          </a:p>
        </p:txBody>
      </p:sp>
      <p:sp>
        <p:nvSpPr>
          <p:cNvPr id="30" name="Title 1">
            <a:extLst>
              <a:ext uri="{FF2B5EF4-FFF2-40B4-BE49-F238E27FC236}">
                <a16:creationId xmlns:a16="http://schemas.microsoft.com/office/drawing/2014/main" id="{70B2CFCC-80F6-9647-946C-086DC0D783A1}"/>
              </a:ext>
            </a:extLst>
          </p:cNvPr>
          <p:cNvSpPr txBox="1">
            <a:spLocks/>
          </p:cNvSpPr>
          <p:nvPr/>
        </p:nvSpPr>
        <p:spPr bwMode="auto">
          <a:xfrm>
            <a:off x="932052" y="1893441"/>
            <a:ext cx="8528141" cy="841214"/>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defRPr/>
            </a:pPr>
            <a:r>
              <a:rPr lang="en-US" sz="28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ROCHE </a:t>
            </a:r>
            <a:r>
              <a:rPr lang="en-CA" sz="2800" b="0" dirty="0">
                <a:solidFill>
                  <a:srgbClr val="0F2D52"/>
                </a:solidFill>
                <a:latin typeface="Lato Medium" panose="020F0502020204030203" pitchFamily="34" charset="0"/>
              </a:rPr>
              <a:t>A CHOISI L’ONTARIO POUR LA RECHERCHE MÉDICALE FONDÉE SUR L’IA</a:t>
            </a:r>
          </a:p>
          <a:p>
            <a:pPr marL="7938" indent="-7938">
              <a:lnSpc>
                <a:spcPct val="90000"/>
              </a:lnSpc>
              <a:defRPr/>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  </a:t>
            </a:r>
          </a:p>
        </p:txBody>
      </p:sp>
      <p:pic>
        <p:nvPicPr>
          <p:cNvPr id="3" name="Picture 2" descr="A picture containing text, candelabrum&#10;&#10;Description automatically generated">
            <a:extLst>
              <a:ext uri="{FF2B5EF4-FFF2-40B4-BE49-F238E27FC236}">
                <a16:creationId xmlns:a16="http://schemas.microsoft.com/office/drawing/2014/main" id="{56E07B52-3771-984B-BBB1-9B3F43FBB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770" y="811273"/>
            <a:ext cx="1867778" cy="1867778"/>
          </a:xfrm>
          <a:prstGeom prst="rect">
            <a:avLst/>
          </a:prstGeom>
        </p:spPr>
      </p:pic>
      <p:sp>
        <p:nvSpPr>
          <p:cNvPr id="7" name="Title 1">
            <a:extLst>
              <a:ext uri="{FF2B5EF4-FFF2-40B4-BE49-F238E27FC236}">
                <a16:creationId xmlns:a16="http://schemas.microsoft.com/office/drawing/2014/main" id="{5CE6D3BB-F153-854D-8DF6-A6D0EF5B71E9}"/>
              </a:ext>
            </a:extLst>
          </p:cNvPr>
          <p:cNvSpPr txBox="1">
            <a:spLocks/>
          </p:cNvSpPr>
          <p:nvPr/>
        </p:nvSpPr>
        <p:spPr bwMode="auto">
          <a:xfrm>
            <a:off x="964802" y="782895"/>
            <a:ext cx="2197141" cy="95709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1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r>
              <a:rPr lang="en-US" sz="1400" b="0" dirty="0">
                <a:solidFill>
                  <a:srgbClr val="0F2D52"/>
                </a:solidFill>
                <a:latin typeface="Lato Black" panose="020F0502020204030203" pitchFamily="34" charset="0"/>
                <a:ea typeface="Lato Black" panose="020F0502020204030203" pitchFamily="34" charset="0"/>
                <a:cs typeface="Lato Black" panose="020F0502020204030203" pitchFamily="34" charset="0"/>
              </a:rPr>
              <a:t>EST UN</a:t>
            </a:r>
          </a:p>
          <a:p>
            <a:pPr>
              <a:lnSpc>
                <a:spcPct val="70000"/>
              </a:lnSpc>
              <a:spcBef>
                <a:spcPts val="800"/>
              </a:spcBef>
            </a:pPr>
            <a:r>
              <a:rPr lang="en-CA" sz="3600" dirty="0">
                <a:solidFill>
                  <a:srgbClr val="0F2D52"/>
                </a:solidFill>
                <a:latin typeface="Lato" panose="020F0502020204030203" pitchFamily="34" charset="0"/>
              </a:rPr>
              <a:t>GÉANT</a:t>
            </a:r>
          </a:p>
          <a:p>
            <a:pPr>
              <a:lnSpc>
                <a:spcPct val="70000"/>
              </a:lnSpc>
            </a:pPr>
            <a:r>
              <a:rPr lang="en-CA" sz="1800" dirty="0">
                <a:solidFill>
                  <a:srgbClr val="DD5C33"/>
                </a:solidFill>
                <a:latin typeface="Lato" panose="020F0502020204030203" pitchFamily="34" charset="0"/>
              </a:rPr>
              <a:t>PHARMACEUTIQUE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descr="A picture containing star, night sky&#10;&#10;Description automatically generated">
            <a:extLst>
              <a:ext uri="{FF2B5EF4-FFF2-40B4-BE49-F238E27FC236}">
                <a16:creationId xmlns:a16="http://schemas.microsoft.com/office/drawing/2014/main" id="{F9478026-6577-D941-9832-FDD0306E5DD4}"/>
              </a:ext>
            </a:extLst>
          </p:cNvPr>
          <p:cNvPicPr>
            <a:picLocks noChangeAspect="1"/>
          </p:cNvPicPr>
          <p:nvPr/>
        </p:nvPicPr>
        <p:blipFill rotWithShape="1">
          <a:blip r:embed="rId3">
            <a:extLst>
              <a:ext uri="{28A0092B-C50C-407E-A947-70E740481C1C}">
                <a14:useLocalDpi xmlns:a14="http://schemas.microsoft.com/office/drawing/2010/main" val="0"/>
              </a:ext>
            </a:extLst>
          </a:blip>
          <a:srcRect l="29555" t="16894"/>
          <a:stretch/>
        </p:blipFill>
        <p:spPr>
          <a:xfrm>
            <a:off x="0" y="0"/>
            <a:ext cx="4474895" cy="2710924"/>
          </a:xfrm>
          <a:prstGeom prst="rect">
            <a:avLst/>
          </a:prstGeom>
        </p:spPr>
      </p:pic>
      <p:sp>
        <p:nvSpPr>
          <p:cNvPr id="29701" name="TextBox 5">
            <a:extLst>
              <a:ext uri="{FF2B5EF4-FFF2-40B4-BE49-F238E27FC236}">
                <a16:creationId xmlns:a16="http://schemas.microsoft.com/office/drawing/2014/main" id="{C4A232BC-AEC5-2243-A3C2-DFC0C6C8F164}"/>
              </a:ext>
            </a:extLst>
          </p:cNvPr>
          <p:cNvSpPr txBox="1">
            <a:spLocks noChangeArrowheads="1"/>
          </p:cNvSpPr>
          <p:nvPr/>
        </p:nvSpPr>
        <p:spPr bwMode="auto">
          <a:xfrm>
            <a:off x="647699" y="2259107"/>
            <a:ext cx="4058772" cy="431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00" b="1" dirty="0">
                <a:latin typeface="Lato" panose="020F0502020204030203" pitchFamily="34" charset="0"/>
                <a:ea typeface="Lato" panose="020F0502020204030203" pitchFamily="34" charset="0"/>
                <a:cs typeface="Lato" panose="020F0502020204030203" pitchFamily="34" charset="0"/>
              </a:rPr>
              <a:t>Les multinationales comme Medtronic, GE Healthcare, Baylis, Stryker et Johnson &amp; Johnson</a:t>
            </a:r>
            <a:r>
              <a:rPr lang="en-CA" sz="1000" dirty="0">
                <a:latin typeface="Lato Light" panose="020F0502020204030203" pitchFamily="34" charset="0"/>
                <a:ea typeface="Lato Light" panose="020F0502020204030203" pitchFamily="34" charset="0"/>
                <a:cs typeface="Lato Light" panose="020F0502020204030203" pitchFamily="34" charset="0"/>
              </a:rPr>
              <a:t> ne sont que quelques-uns des principaux acteurs du dynamique secteur de la technologie médicale en pleine croissance </a:t>
            </a:r>
            <a:br>
              <a:rPr lang="en-CA" sz="1000" dirty="0">
                <a:latin typeface="Lato Light" panose="020F0502020204030203" pitchFamily="34" charset="0"/>
                <a:ea typeface="Lato Light" panose="020F0502020204030203" pitchFamily="34" charset="0"/>
                <a:cs typeface="Lato Light" panose="020F0502020204030203" pitchFamily="34" charset="0"/>
              </a:rPr>
            </a:br>
            <a:r>
              <a:rPr lang="en-CA" sz="1000" dirty="0">
                <a:latin typeface="Lato Light" panose="020F0502020204030203" pitchFamily="34" charset="0"/>
                <a:ea typeface="Lato Light" panose="020F0502020204030203" pitchFamily="34" charset="0"/>
                <a:cs typeface="Lato Light" panose="020F0502020204030203" pitchFamily="34" charset="0"/>
              </a:rPr>
              <a:t>en Ontario.</a:t>
            </a:r>
          </a:p>
          <a:p>
            <a:pPr>
              <a:lnSpc>
                <a:spcPct val="110000"/>
              </a:lnSpc>
              <a:spcAft>
                <a:spcPts val="600"/>
              </a:spcAft>
            </a:pPr>
            <a:r>
              <a:rPr lang="en-CA" sz="1000" dirty="0">
                <a:latin typeface="Lato Light" panose="020F0502020204030203" pitchFamily="34" charset="0"/>
                <a:ea typeface="Lato Light" panose="020F0502020204030203" pitchFamily="34" charset="0"/>
                <a:cs typeface="Lato Light" panose="020F0502020204030203" pitchFamily="34" charset="0"/>
              </a:rPr>
              <a:t>Dans une industrie qui produit des technologies transformatrices pour le diagnostic, le traitement et la prévention des maladies, l’Ontario mène la transition des « soins aux malades » vers les « soins de santé » axés sur les patients. Les entreprises, grandes et petites, choisissent l’Ontario pour appuyer cette révolution, en partie en se basant sur l’accès à un éventail d’instituts de recherche et d’incubateurs de l’industrie. Par exemple, il y a 17 centres régionaux d’innovation (CRI) en Ontario qui aident à mettre en contact des concepteurs de technologie médicale comme vous et des chercheurs primés pour réaliser des essais cliniques préalables à la mise en marché de technologies de pointe en santé. Les CRI offrent également des conseils à valeur ajoutée, un accès à des capitaux, des renseignements sur le marché, du mentorat et des programmes de réseautage avec les pairs, de sorte que votre entreprise sera toujours soutenue par les plus grands esprits dans le domaine de la technologie médicale et plus encore.</a:t>
            </a:r>
          </a:p>
          <a:p>
            <a:pPr>
              <a:lnSpc>
                <a:spcPct val="110000"/>
              </a:lnSpc>
              <a:spcAft>
                <a:spcPts val="600"/>
              </a:spcAft>
            </a:pPr>
            <a:r>
              <a:rPr lang="en-CA" sz="1000" dirty="0">
                <a:latin typeface="Lato Light" panose="020F0502020204030203" pitchFamily="34" charset="0"/>
                <a:ea typeface="Lato Light" panose="020F0502020204030203" pitchFamily="34" charset="0"/>
                <a:cs typeface="Lato Light" panose="020F0502020204030203" pitchFamily="34" charset="0"/>
              </a:rPr>
              <a:t>C’est le bon moment pour envisager d’établir votre entreprise en Ontario. Notre secteur des technologies médicales bénéficie de talents qualifiés, de mesures incitatives concurrentielles, d’une économie politiquement stable et d’une solide collaboration entre les partenaires de l’industrie, le tout appuyé par un gouvernement qui  est ouvert aux affaires.</a:t>
            </a:r>
          </a:p>
        </p:txBody>
      </p:sp>
      <p:pic>
        <p:nvPicPr>
          <p:cNvPr id="13" name="Picture Placeholder 12" descr="A person in a white coat&#10;&#10;Description automatically generated with low confidence">
            <a:extLst>
              <a:ext uri="{FF2B5EF4-FFF2-40B4-BE49-F238E27FC236}">
                <a16:creationId xmlns:a16="http://schemas.microsoft.com/office/drawing/2014/main" id="{7DFA2539-6F7E-E145-B8F3-A5F1C136229C}"/>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l="5856" t="3883" b="3883"/>
          <a:stretch/>
        </p:blipFill>
        <p:spPr>
          <a:xfrm>
            <a:off x="5074024" y="0"/>
            <a:ext cx="6660776" cy="6858001"/>
          </a:xfrm>
        </p:spPr>
      </p:pic>
      <p:sp>
        <p:nvSpPr>
          <p:cNvPr id="5" name="Title 1">
            <a:extLst>
              <a:ext uri="{FF2B5EF4-FFF2-40B4-BE49-F238E27FC236}">
                <a16:creationId xmlns:a16="http://schemas.microsoft.com/office/drawing/2014/main" id="{448702FF-BC77-F246-9F62-714C7FBF3A0D}"/>
              </a:ext>
            </a:extLst>
          </p:cNvPr>
          <p:cNvSpPr txBox="1">
            <a:spLocks/>
          </p:cNvSpPr>
          <p:nvPr/>
        </p:nvSpPr>
        <p:spPr bwMode="auto">
          <a:xfrm>
            <a:off x="647701" y="593913"/>
            <a:ext cx="4229100" cy="145900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4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800" b="0" dirty="0">
                <a:solidFill>
                  <a:srgbClr val="0F2D52"/>
                </a:solidFill>
                <a:latin typeface="Lato Medium" panose="020F0502020204030203" pitchFamily="34" charset="0"/>
              </a:rPr>
              <a:t>LÀ OÙ LA </a:t>
            </a:r>
            <a: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TECHNOLOGIE </a:t>
            </a:r>
            <a:b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MÉDICALE </a:t>
            </a:r>
            <a:r>
              <a:rPr lang="en-CA" sz="2800" b="0" dirty="0">
                <a:solidFill>
                  <a:srgbClr val="0F2D52"/>
                </a:solidFill>
                <a:latin typeface="Lato Medium" panose="020F0502020204030203" pitchFamily="34" charset="0"/>
              </a:rPr>
              <a:t>S’ÉPANOUIT</a:t>
            </a:r>
          </a:p>
          <a:p>
            <a:pPr>
              <a:lnSpc>
                <a:spcPct val="80000"/>
              </a:lnSpc>
            </a:pPr>
            <a:r>
              <a:rPr lang="en-CA" sz="3200" dirty="0">
                <a:solidFill>
                  <a:srgbClr val="DD5C33"/>
                </a:solidFill>
                <a:latin typeface="Lato" panose="020F0502020204030203" pitchFamily="34" charset="0"/>
              </a:rPr>
              <a:t> </a:t>
            </a:r>
            <a:endParaRPr lang="en-CA" sz="3600" dirty="0">
              <a:solidFill>
                <a:srgbClr val="DD5C33"/>
              </a:solidFill>
              <a:latin typeface="Lato" panose="020F0502020204030203" pitchFamily="34" charset="0"/>
            </a:endParaRPr>
          </a:p>
        </p:txBody>
      </p:sp>
      <p:sp>
        <p:nvSpPr>
          <p:cNvPr id="29703" name="TextBox 10">
            <a:extLst>
              <a:ext uri="{FF2B5EF4-FFF2-40B4-BE49-F238E27FC236}">
                <a16:creationId xmlns:a16="http://schemas.microsoft.com/office/drawing/2014/main" id="{42E0F801-AC74-6D4D-AE47-C5D9AAD72C84}"/>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706" name="TextBox 30">
            <a:extLst>
              <a:ext uri="{FF2B5EF4-FFF2-40B4-BE49-F238E27FC236}">
                <a16:creationId xmlns:a16="http://schemas.microsoft.com/office/drawing/2014/main" id="{9070F5E4-751B-0B41-A769-80F20B0316C8}"/>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5" name="Picture 14" descr="A picture containing text, first-aid kit, clipart&#10;&#10;Description automatically generated">
            <a:extLst>
              <a:ext uri="{FF2B5EF4-FFF2-40B4-BE49-F238E27FC236}">
                <a16:creationId xmlns:a16="http://schemas.microsoft.com/office/drawing/2014/main" id="{335F090A-325F-FF47-9CE1-B2805793E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926" y="1798544"/>
            <a:ext cx="673100" cy="952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D5B464-06DB-484F-9F24-42B0C5A6B6C4}"/>
              </a:ext>
            </a:extLst>
          </p:cNvPr>
          <p:cNvGrpSpPr/>
          <p:nvPr/>
        </p:nvGrpSpPr>
        <p:grpSpPr>
          <a:xfrm>
            <a:off x="805421" y="2890669"/>
            <a:ext cx="10772040" cy="2290930"/>
            <a:chOff x="805421" y="3025140"/>
            <a:chExt cx="10772040" cy="2290930"/>
          </a:xfrm>
        </p:grpSpPr>
        <p:grpSp>
          <p:nvGrpSpPr>
            <p:cNvPr id="12" name="Group 11">
              <a:extLst>
                <a:ext uri="{FF2B5EF4-FFF2-40B4-BE49-F238E27FC236}">
                  <a16:creationId xmlns:a16="http://schemas.microsoft.com/office/drawing/2014/main" id="{5488F24D-7048-A744-909E-D3BDC305EAFE}"/>
                </a:ext>
              </a:extLst>
            </p:cNvPr>
            <p:cNvGrpSpPr/>
            <p:nvPr/>
          </p:nvGrpSpPr>
          <p:grpSpPr>
            <a:xfrm>
              <a:off x="805421" y="3041983"/>
              <a:ext cx="2515038" cy="1673452"/>
              <a:chOff x="15138" y="2265298"/>
              <a:chExt cx="2819821" cy="1473049"/>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15138" y="2798159"/>
                <a:ext cx="2819821" cy="940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b="1" dirty="0" err="1">
                    <a:latin typeface="Lato" panose="020F0502020204030203" pitchFamily="34" charset="0"/>
                  </a:rPr>
                  <a:t>Employ </a:t>
                </a:r>
                <a:br>
                  <a:rPr lang="en-CA" b="1" dirty="0" err="1">
                    <a:latin typeface="Lato" panose="020F0502020204030203" pitchFamily="34" charset="0"/>
                  </a:rPr>
                </a:br>
                <a:r>
                  <a:rPr lang="en-CA" dirty="0" err="1">
                    <a:latin typeface="Lato Light" panose="020F0502020204030203" pitchFamily="34" charset="0"/>
                    <a:ea typeface="Lato Light" panose="020F0502020204030203" pitchFamily="34" charset="0"/>
                    <a:cs typeface="Lato Light" panose="020F0502020204030203" pitchFamily="34" charset="0"/>
                  </a:rPr>
                  <a:t>dans</a:t>
                </a:r>
                <a:r>
                  <a:rPr lang="en-CA" dirty="0">
                    <a:latin typeface="Lato Light" panose="020F0502020204030203" pitchFamily="34" charset="0"/>
                    <a:ea typeface="Lato Light" panose="020F0502020204030203" pitchFamily="34" charset="0"/>
                    <a:cs typeface="Lato Light" panose="020F0502020204030203" pitchFamily="34" charset="0"/>
                  </a:rPr>
                  <a:t> le </a:t>
                </a:r>
                <a:r>
                  <a:rPr lang="en-CA" dirty="0" err="1">
                    <a:latin typeface="Lato Light" panose="020F0502020204030203" pitchFamily="34" charset="0"/>
                    <a:ea typeface="Lato Light" panose="020F0502020204030203" pitchFamily="34" charset="0"/>
                    <a:cs typeface="Lato Light" panose="020F0502020204030203" pitchFamily="34" charset="0"/>
                  </a:rPr>
                  <a:t>secteur</a:t>
                </a:r>
                <a:r>
                  <a:rPr lang="en-CA" dirty="0">
                    <a:latin typeface="Lato Light" panose="020F0502020204030203" pitchFamily="34" charset="0"/>
                    <a:ea typeface="Lato Light" panose="020F0502020204030203" pitchFamily="34" charset="0"/>
                    <a:cs typeface="Lato Light" panose="020F0502020204030203" pitchFamily="34" charset="0"/>
                  </a:rPr>
                  <a:t>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des technologies </a:t>
                </a:r>
                <a:r>
                  <a:rPr lang="en-CA">
                    <a:latin typeface="Lato Light" panose="020F0502020204030203" pitchFamily="34" charset="0"/>
                    <a:ea typeface="Lato Light" panose="020F0502020204030203" pitchFamily="34" charset="0"/>
                    <a:cs typeface="Lato Light" panose="020F0502020204030203" pitchFamily="34" charset="0"/>
                  </a:rPr>
                  <a:t>médicales</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265298"/>
                <a:ext cx="2270460"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29 600</a:t>
                </a:r>
              </a:p>
            </p:txBody>
          </p:sp>
        </p:grpSp>
        <p:grpSp>
          <p:nvGrpSpPr>
            <p:cNvPr id="13" name="Group 12">
              <a:extLst>
                <a:ext uri="{FF2B5EF4-FFF2-40B4-BE49-F238E27FC236}">
                  <a16:creationId xmlns:a16="http://schemas.microsoft.com/office/drawing/2014/main" id="{F3549C02-B215-E646-BB44-41AA831F8D65}"/>
                </a:ext>
              </a:extLst>
            </p:cNvPr>
            <p:cNvGrpSpPr/>
            <p:nvPr/>
          </p:nvGrpSpPr>
          <p:grpSpPr>
            <a:xfrm>
              <a:off x="3506166" y="3041982"/>
              <a:ext cx="2603590" cy="1583806"/>
              <a:chOff x="2218352" y="2176758"/>
              <a:chExt cx="2603590" cy="1583806"/>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2227207" y="2772710"/>
                <a:ext cx="2594735" cy="987854"/>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b="1" dirty="0">
                    <a:latin typeface="Lato" panose="020F0502020204030203" pitchFamily="34" charset="0"/>
                  </a:rPr>
                  <a:t>entreprises </a:t>
                </a:r>
                <a:br>
                  <a:rPr lang="en-CA" b="1" dirty="0">
                    <a:latin typeface="Lato"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dans le secteur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des technologies médicales </a:t>
                </a:r>
              </a:p>
              <a:p>
                <a:pPr>
                  <a:lnSpc>
                    <a:spcPct val="110000"/>
                  </a:lnSpc>
                </a:pPr>
                <a:r>
                  <a:rPr lang="en-CA" dirty="0">
                    <a:latin typeface="Lato Light" panose="020F0502020204030203" pitchFamily="34" charset="0"/>
                    <a:ea typeface="Lato Light" panose="020F0502020204030203" pitchFamily="34" charset="0"/>
                    <a:cs typeface="Lato Light" panose="020F0502020204030203" pitchFamily="34" charset="0"/>
                  </a:rPr>
                  <a:t> </a:t>
                </a:r>
                <a:br>
                  <a:rPr lang="en-CA" dirty="0">
                    <a:latin typeface="Lato Light" panose="020F0502020204030203" pitchFamily="34" charset="0"/>
                    <a:ea typeface="Lato Light" panose="020F0502020204030203" pitchFamily="34" charset="0"/>
                    <a:cs typeface="Lato Light" panose="020F0502020204030203" pitchFamily="34" charset="0"/>
                  </a:rPr>
                </a:b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2218352"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1 300</a:t>
                </a:r>
              </a:p>
            </p:txBody>
          </p:sp>
        </p:grpSp>
        <p:grpSp>
          <p:nvGrpSpPr>
            <p:cNvPr id="28" name="Group 27">
              <a:extLst>
                <a:ext uri="{FF2B5EF4-FFF2-40B4-BE49-F238E27FC236}">
                  <a16:creationId xmlns:a16="http://schemas.microsoft.com/office/drawing/2014/main" id="{46003803-AD75-FE4D-A7F7-80895C485420}"/>
                </a:ext>
              </a:extLst>
            </p:cNvPr>
            <p:cNvGrpSpPr/>
            <p:nvPr/>
          </p:nvGrpSpPr>
          <p:grpSpPr>
            <a:xfrm>
              <a:off x="6187996" y="3041982"/>
              <a:ext cx="2594735" cy="2274088"/>
              <a:chOff x="6239943" y="2075193"/>
              <a:chExt cx="2594735" cy="2274088"/>
            </a:xfrm>
          </p:grpSpPr>
          <p:sp>
            <p:nvSpPr>
              <p:cNvPr id="17" name="Text Placeholder 7">
                <a:extLst>
                  <a:ext uri="{FF2B5EF4-FFF2-40B4-BE49-F238E27FC236}">
                    <a16:creationId xmlns:a16="http://schemas.microsoft.com/office/drawing/2014/main" id="{605B568C-AF5B-6545-982A-B544B91A0942}"/>
                  </a:ext>
                </a:extLst>
              </p:cNvPr>
              <p:cNvSpPr txBox="1">
                <a:spLocks/>
              </p:cNvSpPr>
              <p:nvPr/>
            </p:nvSpPr>
            <p:spPr>
              <a:xfrm>
                <a:off x="6239943" y="3259622"/>
                <a:ext cx="2594735" cy="1089659"/>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dirty="0">
                    <a:latin typeface="Lato Light" panose="020F0502020204030203" pitchFamily="34" charset="0"/>
                    <a:ea typeface="Lato Light" panose="020F0502020204030203" pitchFamily="34" charset="0"/>
                    <a:cs typeface="Lato Light" panose="020F0502020204030203" pitchFamily="34" charset="0"/>
                  </a:rPr>
                  <a:t>de </a:t>
                </a:r>
                <a:r>
                  <a:rPr lang="en-CA" b="1" dirty="0">
                    <a:latin typeface="Lato" panose="020F0502020204030203" pitchFamily="34" charset="0"/>
                  </a:rPr>
                  <a:t>revenus</a:t>
                </a:r>
                <a:r>
                  <a:rPr lang="en-CA" dirty="0">
                    <a:latin typeface="Lato Light" panose="020F0502020204030203" pitchFamily="34" charset="0"/>
                    <a:ea typeface="Lato Light" panose="020F0502020204030203" pitchFamily="34" charset="0"/>
                    <a:cs typeface="Lato Light" panose="020F0502020204030203" pitchFamily="34" charset="0"/>
                  </a:rPr>
                  <a:t> annuels dans le secteur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des technologies médicales (2017)</a:t>
                </a:r>
              </a:p>
            </p:txBody>
          </p:sp>
          <p:sp>
            <p:nvSpPr>
              <p:cNvPr id="18" name="Text Placeholder 12">
                <a:extLst>
                  <a:ext uri="{FF2B5EF4-FFF2-40B4-BE49-F238E27FC236}">
                    <a16:creationId xmlns:a16="http://schemas.microsoft.com/office/drawing/2014/main" id="{F8FD63F9-158A-6342-B65B-4AA2F7E24DA9}"/>
                  </a:ext>
                </a:extLst>
              </p:cNvPr>
              <p:cNvSpPr txBox="1">
                <a:spLocks/>
              </p:cNvSpPr>
              <p:nvPr/>
            </p:nvSpPr>
            <p:spPr>
              <a:xfrm>
                <a:off x="6239944" y="2075193"/>
                <a:ext cx="2594734" cy="122521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14</a:t>
                </a:r>
                <a:br>
                  <a:rPr lang="en-CA" dirty="0">
                    <a:solidFill>
                      <a:srgbClr val="D5441C"/>
                    </a:solidFill>
                  </a:rPr>
                </a:br>
                <a:r>
                  <a:rPr lang="en-CA" sz="2100" dirty="0">
                    <a:solidFill>
                      <a:srgbClr val="D5441C"/>
                    </a:solidFill>
                  </a:rPr>
                  <a:t>milliards de </a:t>
                </a:r>
                <a:br>
                  <a:rPr lang="en-CA" sz="2100" dirty="0">
                    <a:solidFill>
                      <a:srgbClr val="D5441C"/>
                    </a:solidFill>
                  </a:rPr>
                </a:br>
                <a:r>
                  <a:rPr lang="en-CA" sz="2100" dirty="0">
                    <a:solidFill>
                      <a:srgbClr val="D5441C"/>
                    </a:solidFill>
                  </a:rPr>
                  <a:t>dollars</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8937902" y="3063414"/>
              <a:ext cx="2639559" cy="1754387"/>
              <a:chOff x="8891238" y="2165825"/>
              <a:chExt cx="2639559" cy="1754387"/>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8891238" y="3367875"/>
                <a:ext cx="2594735"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dirty="0">
                    <a:latin typeface="Lato Light" panose="020F0502020204030203" pitchFamily="34" charset="0"/>
                    <a:ea typeface="Lato Light" panose="020F0502020204030203" pitchFamily="34" charset="0"/>
                    <a:cs typeface="Lato Light" panose="020F0502020204030203" pitchFamily="34" charset="0"/>
                  </a:rPr>
                  <a:t>en </a:t>
                </a:r>
                <a:r>
                  <a:rPr lang="en-CA" b="1" dirty="0">
                    <a:latin typeface="Lato" panose="020F0502020204030203" pitchFamily="34" charset="0"/>
                  </a:rPr>
                  <a:t>exportations </a:t>
                </a:r>
                <a:r>
                  <a:rPr lang="en-CA" dirty="0">
                    <a:latin typeface="Lato Light" panose="020F0502020204030203" pitchFamily="34" charset="0"/>
                    <a:ea typeface="Lato Light" panose="020F0502020204030203" pitchFamily="34" charset="0"/>
                    <a:cs typeface="Lato Light" panose="020F0502020204030203" pitchFamily="34" charset="0"/>
                  </a:rPr>
                  <a:t>annuelles</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8936063" y="2165825"/>
                <a:ext cx="2594734" cy="115896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2,4</a:t>
                </a:r>
                <a:br>
                  <a:rPr lang="en-CA" dirty="0">
                    <a:solidFill>
                      <a:srgbClr val="D5441C"/>
                    </a:solidFill>
                  </a:rPr>
                </a:br>
                <a:r>
                  <a:rPr lang="en-CA" sz="2100" dirty="0">
                    <a:solidFill>
                      <a:srgbClr val="D5441C"/>
                    </a:solidFill>
                  </a:rPr>
                  <a:t>milliards de </a:t>
                </a:r>
                <a:br>
                  <a:rPr lang="en-CA" sz="2100" dirty="0">
                    <a:solidFill>
                      <a:srgbClr val="D5441C"/>
                    </a:solidFill>
                  </a:rPr>
                </a:br>
                <a:r>
                  <a:rPr lang="en-CA" sz="2100" dirty="0">
                    <a:solidFill>
                      <a:srgbClr val="D5441C"/>
                    </a:solidFill>
                  </a:rPr>
                  <a:t>dollars</a:t>
                </a:r>
              </a:p>
            </p:txBody>
          </p:sp>
        </p:grpSp>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6139039" y="3025140"/>
              <a:ext cx="0" cy="21026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3393618" y="3055368"/>
              <a:ext cx="0" cy="2099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AD8336-6603-B242-A29C-7A85AC886FF6}"/>
                </a:ext>
              </a:extLst>
            </p:cNvPr>
            <p:cNvCxnSpPr>
              <a:cxnSpLocks/>
            </p:cNvCxnSpPr>
            <p:nvPr/>
          </p:nvCxnSpPr>
          <p:spPr>
            <a:xfrm>
              <a:off x="8964801" y="3034105"/>
              <a:ext cx="0" cy="21026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itle 1">
            <a:extLst>
              <a:ext uri="{FF2B5EF4-FFF2-40B4-BE49-F238E27FC236}">
                <a16:creationId xmlns:a16="http://schemas.microsoft.com/office/drawing/2014/main" id="{3C1F034F-9014-554E-8FDC-D5D9FDD8857D}"/>
              </a:ext>
            </a:extLst>
          </p:cNvPr>
          <p:cNvSpPr txBox="1">
            <a:spLocks/>
          </p:cNvSpPr>
          <p:nvPr/>
        </p:nvSpPr>
        <p:spPr bwMode="auto">
          <a:xfrm>
            <a:off x="1607757" y="1594114"/>
            <a:ext cx="8952667" cy="9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3200" dirty="0">
                <a:solidFill>
                  <a:srgbClr val="002E6E"/>
                </a:solidFill>
                <a:latin typeface="Lato Heavy" panose="020F0502020204030203" pitchFamily="34" charset="0"/>
                <a:ea typeface="Lato Heavy" panose="020F0502020204030203" pitchFamily="34" charset="0"/>
                <a:cs typeface="Lato Heavy" panose="020F0502020204030203" pitchFamily="34" charset="0"/>
              </a:rPr>
              <a:t>LE SECTEUR DES TECHNOLOGIES MÉDICALES</a:t>
            </a:r>
          </a:p>
          <a:p>
            <a:pPr marL="144000" algn="ctr">
              <a:lnSpc>
                <a:spcPct val="100000"/>
              </a:lnSpc>
            </a:pPr>
            <a:r>
              <a:rPr lang="en-CA" sz="2800" b="0" spc="300" dirty="0">
                <a:solidFill>
                  <a:schemeClr val="tx1"/>
                </a:solidFill>
                <a:latin typeface="Lato Medium" panose="020F0502020204030203" pitchFamily="34" charset="0"/>
              </a:rPr>
              <a:t> EN CHIFFRES</a:t>
            </a:r>
          </a:p>
        </p:txBody>
      </p:sp>
      <p:sp>
        <p:nvSpPr>
          <p:cNvPr id="33" name="Title 1">
            <a:extLst>
              <a:ext uri="{FF2B5EF4-FFF2-40B4-BE49-F238E27FC236}">
                <a16:creationId xmlns:a16="http://schemas.microsoft.com/office/drawing/2014/main" id="{8E579603-7044-7249-9F02-9E153939DC0D}"/>
              </a:ext>
            </a:extLst>
          </p:cNvPr>
          <p:cNvSpPr txBox="1">
            <a:spLocks/>
          </p:cNvSpPr>
          <p:nvPr/>
        </p:nvSpPr>
        <p:spPr bwMode="auto">
          <a:xfrm>
            <a:off x="665630" y="647701"/>
            <a:ext cx="2122393" cy="73286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400" b="0" dirty="0">
                <a:solidFill>
                  <a:srgbClr val="0F2D52"/>
                </a:solidFill>
                <a:latin typeface="Lato Medium" panose="020F0502020204030203" pitchFamily="34" charset="0"/>
              </a:rPr>
              <a:t>LÀ OÙ LA </a:t>
            </a: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TECHNOLOGIE </a:t>
            </a:r>
            <a:b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MÉDICALE </a:t>
            </a:r>
            <a:r>
              <a:rPr lang="en-CA" sz="1400" b="0" dirty="0">
                <a:solidFill>
                  <a:srgbClr val="0F2D52"/>
                </a:solidFill>
                <a:latin typeface="Lato Medium" panose="020F0502020204030203" pitchFamily="34" charset="0"/>
              </a:rPr>
              <a:t>S’ÉPANOUIT</a:t>
            </a:r>
          </a:p>
          <a:p>
            <a:pPr>
              <a:lnSpc>
                <a:spcPct val="80000"/>
              </a:lnSpc>
            </a:pPr>
            <a:r>
              <a:rPr lang="en-CA" sz="2800" dirty="0">
                <a:solidFill>
                  <a:srgbClr val="DD5C33"/>
                </a:solidFill>
                <a:latin typeface="Lato" panose="020F0502020204030203" pitchFamily="34" charset="0"/>
              </a:rPr>
              <a:t> </a:t>
            </a:r>
            <a:endParaRPr lang="en-CA" sz="3200" dirty="0">
              <a:solidFill>
                <a:srgbClr val="DD5C33"/>
              </a:solidFill>
              <a:latin typeface="Lato" panose="020F0502020204030203" pitchFamily="34" charset="0"/>
            </a:endParaRPr>
          </a:p>
        </p:txBody>
      </p:sp>
    </p:spTree>
    <p:extLst>
      <p:ext uri="{BB962C8B-B14F-4D97-AF65-F5344CB8AC3E}">
        <p14:creationId xmlns:p14="http://schemas.microsoft.com/office/powerpoint/2010/main" val="147825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B3ABC7-E91E-3347-B75D-5D00CB3C6381}"/>
              </a:ext>
            </a:extLst>
          </p:cNvPr>
          <p:cNvSpPr>
            <a:spLocks noChangeArrowheads="1"/>
          </p:cNvSpPr>
          <p:nvPr/>
        </p:nvSpPr>
        <p:spPr bwMode="auto">
          <a:xfrm>
            <a:off x="2428049" y="1730634"/>
            <a:ext cx="7562850" cy="384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80000"/>
              </a:lnSpc>
              <a:spcAft>
                <a:spcPts val="1200"/>
              </a:spcAft>
            </a:pPr>
            <a:r>
              <a:rPr lang="en-CA" sz="66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t>INVESTISSEMENT</a:t>
            </a:r>
            <a:br>
              <a:rPr lang="en-CA" sz="66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br>
            <a:r>
              <a:rPr lang="en-CA" sz="6600" b="1" dirty="0">
                <a:solidFill>
                  <a:srgbClr val="0F2D52"/>
                </a:solidFill>
                <a:latin typeface="Lato Heavy" panose="020F0502020204030203" pitchFamily="34" charset="0"/>
                <a:ea typeface="Lato Heavy" panose="020F0502020204030203" pitchFamily="34" charset="0"/>
                <a:cs typeface="Lato Heavy" panose="020F0502020204030203" pitchFamily="34" charset="0"/>
              </a:rPr>
              <a:t>EN R-D</a:t>
            </a:r>
          </a:p>
          <a:p>
            <a:pPr algn="ctr">
              <a:spcAft>
                <a:spcPts val="1200"/>
              </a:spcAft>
            </a:pPr>
            <a:r>
              <a:rPr lang="en-CA" sz="3200" dirty="0">
                <a:latin typeface="Lato Medium" panose="020F0502020204030203" pitchFamily="34" charset="0"/>
                <a:ea typeface="Lato Medium" panose="020F0502020204030203" pitchFamily="34" charset="0"/>
                <a:cs typeface="Lato Medium" panose="020F0502020204030203" pitchFamily="34" charset="0"/>
              </a:rPr>
              <a:t>Les hôpitaux de recherche </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dirty="0">
                <a:latin typeface="Lato Medium" panose="020F0502020204030203" pitchFamily="34" charset="0"/>
                <a:ea typeface="Lato Medium" panose="020F0502020204030203" pitchFamily="34" charset="0"/>
                <a:cs typeface="Lato Medium" panose="020F0502020204030203" pitchFamily="34" charset="0"/>
              </a:rPr>
              <a:t>de l’Ontario investissent</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dirty="0">
                <a:latin typeface="Lato Medium" panose="020F0502020204030203" pitchFamily="34" charset="0"/>
                <a:ea typeface="Lato Medium" panose="020F0502020204030203" pitchFamily="34" charset="0"/>
                <a:cs typeface="Lato Medium" panose="020F0502020204030203" pitchFamily="34" charset="0"/>
              </a:rPr>
              <a:t> </a:t>
            </a:r>
            <a:r>
              <a:rPr lang="en-CA" sz="3200" b="1" dirty="0">
                <a:latin typeface="Lato Black" panose="020F0502020204030203" pitchFamily="34" charset="0"/>
                <a:ea typeface="Lato Black" panose="020F0502020204030203" pitchFamily="34" charset="0"/>
                <a:cs typeface="Lato Black" panose="020F0502020204030203" pitchFamily="34" charset="0"/>
              </a:rPr>
              <a:t>plus de 1,66 milliard de dollars</a:t>
            </a:r>
            <a:r>
              <a:rPr lang="en-CA" sz="3200" dirty="0">
                <a:latin typeface="Lato Medium" panose="020F0502020204030203" pitchFamily="34" charset="0"/>
                <a:ea typeface="Lato Medium" panose="020F0502020204030203" pitchFamily="34" charset="0"/>
                <a:cs typeface="Lato Medium" panose="020F0502020204030203" pitchFamily="34" charset="0"/>
              </a:rPr>
              <a:t> en recherche et développement.</a:t>
            </a:r>
          </a:p>
        </p:txBody>
      </p:sp>
      <p:pic>
        <p:nvPicPr>
          <p:cNvPr id="4" name="Picture 3" descr="Qr code&#10;&#10;Description automatically generated">
            <a:extLst>
              <a:ext uri="{FF2B5EF4-FFF2-40B4-BE49-F238E27FC236}">
                <a16:creationId xmlns:a16="http://schemas.microsoft.com/office/drawing/2014/main" id="{857C6D65-D0D5-B348-9C43-800F12D56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39110" y="5946321"/>
            <a:ext cx="335280" cy="335280"/>
          </a:xfrm>
          <a:prstGeom prst="rect">
            <a:avLst/>
          </a:prstGeom>
        </p:spPr>
      </p:pic>
      <p:sp>
        <p:nvSpPr>
          <p:cNvPr id="6" name="TextBox 5">
            <a:extLst>
              <a:ext uri="{FF2B5EF4-FFF2-40B4-BE49-F238E27FC236}">
                <a16:creationId xmlns:a16="http://schemas.microsoft.com/office/drawing/2014/main" id="{CC707806-122C-2542-858B-100DD4D6A2A8}"/>
              </a:ext>
            </a:extLst>
          </p:cNvPr>
          <p:cNvSpPr txBox="1"/>
          <p:nvPr/>
        </p:nvSpPr>
        <p:spPr bwMode="auto">
          <a:xfrm>
            <a:off x="572589" y="2504803"/>
            <a:ext cx="586740" cy="1554272"/>
          </a:xfrm>
          <a:prstGeom prst="rect">
            <a:avLst/>
          </a:prstGeom>
          <a:noFill/>
          <a:ln>
            <a:noFill/>
          </a:ln>
        </p:spPr>
        <p:txBody>
          <a:bodyPr wrap="square" lIns="0" tIns="0" rIns="0" bIns="0" numCol="2" spcCol="91440" rtlCol="0">
            <a:spAutoFit/>
          </a:bodyPr>
          <a:lstStyle/>
          <a:p>
            <a:pPr>
              <a:spcAft>
                <a:spcPts val="600"/>
              </a:spcAft>
            </a:pPr>
            <a:r>
              <a:rPr lang="en-CA" sz="9600" dirty="0">
                <a:latin typeface="Lato Hairline" panose="020F0502020204030203" pitchFamily="34" charset="0"/>
                <a:ea typeface="Lato Hairline" panose="020F0502020204030203" pitchFamily="34" charset="0"/>
                <a:cs typeface="Lato Hairline" panose="020F0502020204030203" pitchFamily="34" charset="0"/>
              </a:rPr>
              <a:t>+</a:t>
            </a:r>
            <a:endParaRPr lang="en-US" sz="9600" dirty="0">
              <a:latin typeface="Lato Hairline" panose="020F0502020204030203" pitchFamily="34" charset="0"/>
              <a:ea typeface="Lato Hairline" panose="020F0502020204030203" pitchFamily="34" charset="0"/>
              <a:cs typeface="Lato Hairline" panose="020F0502020204030203" pitchFamily="34" charset="0"/>
            </a:endParaRPr>
          </a:p>
        </p:txBody>
      </p:sp>
      <p:sp>
        <p:nvSpPr>
          <p:cNvPr id="7" name="TextBox 6">
            <a:extLst>
              <a:ext uri="{FF2B5EF4-FFF2-40B4-BE49-F238E27FC236}">
                <a16:creationId xmlns:a16="http://schemas.microsoft.com/office/drawing/2014/main" id="{E2F38EF1-083A-F543-94CF-A972222A3CD9}"/>
              </a:ext>
            </a:extLst>
          </p:cNvPr>
          <p:cNvSpPr txBox="1"/>
          <p:nvPr/>
        </p:nvSpPr>
        <p:spPr bwMode="auto">
          <a:xfrm>
            <a:off x="3413760" y="350520"/>
            <a:ext cx="1066800" cy="1092607"/>
          </a:xfrm>
          <a:prstGeom prst="rect">
            <a:avLst/>
          </a:prstGeom>
          <a:noFill/>
          <a:ln>
            <a:noFill/>
          </a:ln>
        </p:spPr>
        <p:txBody>
          <a:bodyPr wrap="square" lIns="0" tIns="0" rIns="0" bIns="0" numCol="2" spcCol="91440" rtlCol="0">
            <a:spAutoFit/>
          </a:bodyPr>
          <a:lstStyle/>
          <a:p>
            <a:pPr>
              <a:spcAft>
                <a:spcPts val="600"/>
              </a:spcAft>
            </a:pPr>
            <a:r>
              <a:rPr lang="en-CA" sz="6600" b="1" dirty="0">
                <a:solidFill>
                  <a:srgbClr val="0F2D52"/>
                </a:solidFill>
                <a:latin typeface="Lato" panose="020F0502020204030203" pitchFamily="34" charset="0"/>
                <a:ea typeface="Lato" panose="020F0502020204030203" pitchFamily="34" charset="0"/>
                <a:cs typeface="Lato" panose="020F0502020204030203" pitchFamily="34" charset="0"/>
              </a:rPr>
              <a:t>+</a:t>
            </a:r>
            <a:endParaRPr lang="en-US" sz="6600" b="1" dirty="0">
              <a:solidFill>
                <a:srgbClr val="0F2D52"/>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Icon&#10;&#10;Description automatically generated">
            <a:extLst>
              <a:ext uri="{FF2B5EF4-FFF2-40B4-BE49-F238E27FC236}">
                <a16:creationId xmlns:a16="http://schemas.microsoft.com/office/drawing/2014/main" id="{9C097F7F-291F-E740-97F5-019BF53AB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2290" y="4572907"/>
            <a:ext cx="1845310" cy="1845310"/>
          </a:xfrm>
          <a:prstGeom prst="rect">
            <a:avLst/>
          </a:prstGeom>
        </p:spPr>
      </p:pic>
      <p:pic>
        <p:nvPicPr>
          <p:cNvPr id="12" name="Picture 11" descr="Qr code&#10;&#10;Description automatically generated">
            <a:extLst>
              <a:ext uri="{FF2B5EF4-FFF2-40B4-BE49-F238E27FC236}">
                <a16:creationId xmlns:a16="http://schemas.microsoft.com/office/drawing/2014/main" id="{CDB28F7D-EEC4-C74A-BB0A-B3FC7A628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537190" y="1143000"/>
            <a:ext cx="280489" cy="280489"/>
          </a:xfrm>
          <a:prstGeom prst="rect">
            <a:avLst/>
          </a:prstGeom>
        </p:spPr>
      </p:pic>
      <p:sp>
        <p:nvSpPr>
          <p:cNvPr id="13" name="Title 1">
            <a:extLst>
              <a:ext uri="{FF2B5EF4-FFF2-40B4-BE49-F238E27FC236}">
                <a16:creationId xmlns:a16="http://schemas.microsoft.com/office/drawing/2014/main" id="{D688ECC0-95CC-C84E-AFFD-E41A23D65C43}"/>
              </a:ext>
            </a:extLst>
          </p:cNvPr>
          <p:cNvSpPr txBox="1">
            <a:spLocks/>
          </p:cNvSpPr>
          <p:nvPr/>
        </p:nvSpPr>
        <p:spPr bwMode="auto">
          <a:xfrm>
            <a:off x="665630" y="647701"/>
            <a:ext cx="2122393" cy="73286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400" b="0" dirty="0">
                <a:solidFill>
                  <a:srgbClr val="0F2D52"/>
                </a:solidFill>
                <a:latin typeface="Lato Medium" panose="020F0502020204030203" pitchFamily="34" charset="0"/>
              </a:rPr>
              <a:t>LÀ OÙ LA </a:t>
            </a: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TECHNOLOGIE </a:t>
            </a:r>
            <a:b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MÉDICALE </a:t>
            </a:r>
            <a:r>
              <a:rPr lang="en-CA" sz="1400" b="0" dirty="0">
                <a:solidFill>
                  <a:srgbClr val="0F2D52"/>
                </a:solidFill>
                <a:latin typeface="Lato Medium" panose="020F0502020204030203" pitchFamily="34" charset="0"/>
              </a:rPr>
              <a:t>S’ÉPANOUIT</a:t>
            </a:r>
          </a:p>
          <a:p>
            <a:pPr>
              <a:lnSpc>
                <a:spcPct val="80000"/>
              </a:lnSpc>
            </a:pPr>
            <a:r>
              <a:rPr lang="en-CA" sz="2800" dirty="0">
                <a:solidFill>
                  <a:srgbClr val="DD5C33"/>
                </a:solidFill>
                <a:latin typeface="Lato" panose="020F0502020204030203" pitchFamily="34" charset="0"/>
              </a:rPr>
              <a:t> </a:t>
            </a:r>
            <a:endParaRPr lang="en-CA" sz="3200" dirty="0">
              <a:solidFill>
                <a:srgbClr val="DD5C33"/>
              </a:solidFill>
              <a:latin typeface="Lato" panose="020F0502020204030203" pitchFamily="34" charset="0"/>
            </a:endParaRPr>
          </a:p>
        </p:txBody>
      </p:sp>
    </p:spTree>
    <p:extLst>
      <p:ext uri="{BB962C8B-B14F-4D97-AF65-F5344CB8AC3E}">
        <p14:creationId xmlns:p14="http://schemas.microsoft.com/office/powerpoint/2010/main" val="569227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tar, night sky&#10;&#10;Description automatically generated">
            <a:extLst>
              <a:ext uri="{FF2B5EF4-FFF2-40B4-BE49-F238E27FC236}">
                <a16:creationId xmlns:a16="http://schemas.microsoft.com/office/drawing/2014/main" id="{3C8D19AA-7632-4D48-9009-4B0E6F7D7A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l="29555" t="16894"/>
          <a:stretch/>
        </p:blipFill>
        <p:spPr>
          <a:xfrm>
            <a:off x="0" y="0"/>
            <a:ext cx="7650480" cy="4634717"/>
          </a:xfrm>
          <a:prstGeom prst="rect">
            <a:avLst/>
          </a:prstGeom>
        </p:spPr>
      </p:pic>
      <p:sp>
        <p:nvSpPr>
          <p:cNvPr id="30" name="Title 1">
            <a:extLst>
              <a:ext uri="{FF2B5EF4-FFF2-40B4-BE49-F238E27FC236}">
                <a16:creationId xmlns:a16="http://schemas.microsoft.com/office/drawing/2014/main" id="{996AEF55-F00C-414B-AE0A-50CE88D35FDF}"/>
              </a:ext>
            </a:extLst>
          </p:cNvPr>
          <p:cNvSpPr txBox="1">
            <a:spLocks/>
          </p:cNvSpPr>
          <p:nvPr/>
        </p:nvSpPr>
        <p:spPr bwMode="auto">
          <a:xfrm>
            <a:off x="657133" y="1630231"/>
            <a:ext cx="11063287" cy="1181100"/>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defRPr/>
            </a:pPr>
            <a:r>
              <a:rPr lang="en-US" sz="4400" spc="-150" dirty="0">
                <a:solidFill>
                  <a:srgbClr val="0F2D52"/>
                </a:solidFill>
                <a:latin typeface="Lato Heavy" panose="020F0502020204030203" pitchFamily="34" charset="0"/>
                <a:ea typeface="Lato Heavy" panose="020F0502020204030203" pitchFamily="34" charset="0"/>
                <a:cs typeface="Lato Heavy" panose="020F0502020204030203" pitchFamily="34" charset="0"/>
              </a:rPr>
              <a:t>L’ONTARIO : </a:t>
            </a:r>
            <a:br>
              <a:rPr lang="en-US" sz="4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br>
            <a:r>
              <a:rPr lang="en-CA" sz="3200" dirty="0">
                <a:solidFill>
                  <a:srgbClr val="DD5C33"/>
                </a:solidFill>
                <a:latin typeface="Lato" panose="020F0502020204030203" pitchFamily="34" charset="0"/>
              </a:rPr>
              <a:t>INNOVATION EN MATIÈRE DE SANTÉ NUMÉRIQUE</a:t>
            </a:r>
            <a:endParaRPr lang="en-US" sz="3600" b="0" dirty="0">
              <a:solidFill>
                <a:srgbClr val="002E6E"/>
              </a:solidFill>
              <a:latin typeface="Lato Medium" panose="020F0502020204030203" pitchFamily="34" charset="0"/>
            </a:endParaRPr>
          </a:p>
        </p:txBody>
      </p:sp>
      <p:sp>
        <p:nvSpPr>
          <p:cNvPr id="25" name="TextBox 24">
            <a:extLst>
              <a:ext uri="{FF2B5EF4-FFF2-40B4-BE49-F238E27FC236}">
                <a16:creationId xmlns:a16="http://schemas.microsoft.com/office/drawing/2014/main" id="{927BA976-1B83-4E40-932F-23B6D0119146}"/>
              </a:ext>
            </a:extLst>
          </p:cNvPr>
          <p:cNvSpPr txBox="1"/>
          <p:nvPr/>
        </p:nvSpPr>
        <p:spPr bwMode="auto">
          <a:xfrm>
            <a:off x="628994" y="2931459"/>
            <a:ext cx="10923244" cy="3460376"/>
          </a:xfrm>
          <a:prstGeom prst="rect">
            <a:avLst/>
          </a:prstGeom>
          <a:noFill/>
          <a:ln>
            <a:noFill/>
          </a:ln>
        </p:spPr>
        <p:txBody>
          <a:bodyPr lIns="0" tIns="0" rIns="0" bIns="0" numCol="2" spcCol="457200"/>
          <a:lstStyle/>
          <a:p>
            <a:pPr>
              <a:lnSpc>
                <a:spcPct val="120000"/>
              </a:lnSpc>
              <a:spcAft>
                <a:spcPts val="1200"/>
              </a:spcAft>
            </a:pPr>
            <a:r>
              <a:rPr lang="en-CA" sz="1400" b="1" dirty="0">
                <a:latin typeface="Lato" panose="020F0502020204030203" pitchFamily="34" charset="0"/>
                <a:ea typeface="Lato" panose="020F0502020204030203" pitchFamily="34" charset="0"/>
                <a:cs typeface="Lato" panose="020F0502020204030203" pitchFamily="34" charset="0"/>
              </a:rPr>
              <a:t>En 2021, le premier hôpital au Canada</a:t>
            </a:r>
            <a:r>
              <a:rPr lang="en-CA" sz="1400" dirty="0">
                <a:latin typeface="Lato Light" panose="020F0502020204030203" pitchFamily="34" charset="0"/>
              </a:rPr>
              <a:t> équipé de systèmes technologiques « intelligents » entièrement intégrés a ouvert ses portes tout juste au nord de Toronto. L’Hôpital Cortellucci de Vaughan a été conçu pour tirer parti de la convergence des sciences de la vie et des technologies de l’information grâce à des soins de santé plus pointus. L’hôpital est équipé de systèmes techniques et d’appareils médicaux entièrement intégrés qui peuvent communiquer directement entre eux, maximisant ainsi l’échange d’information dans le but d’améliorer les soins aux patients. </a:t>
            </a:r>
          </a:p>
          <a:p>
            <a:pPr>
              <a:lnSpc>
                <a:spcPct val="120000"/>
              </a:lnSpc>
              <a:spcAft>
                <a:spcPts val="1200"/>
              </a:spcAft>
            </a:pPr>
            <a:r>
              <a:rPr lang="en-CA" sz="1400" dirty="0">
                <a:latin typeface="Lato Light" panose="020F0502020204030203" pitchFamily="34" charset="0"/>
              </a:rPr>
              <a:t>L’hôpital a mis au point une série de flux de travail intelligents conçus expressément pour gagner du temps et potentiellement sauver des vies. </a:t>
            </a:r>
          </a:p>
          <a:p>
            <a:pPr>
              <a:lnSpc>
                <a:spcPct val="120000"/>
              </a:lnSpc>
              <a:spcAft>
                <a:spcPts val="1200"/>
              </a:spcAft>
            </a:pPr>
            <a:r>
              <a:rPr lang="en-CA" sz="1400" dirty="0">
                <a:latin typeface="Lato Light" panose="020F0502020204030203" pitchFamily="34" charset="0"/>
              </a:rPr>
              <a:t>Par exemple, si un patient subit un arrêt cardiaque, la technologie intégrée permet au moniteur de signes vitaux d’envoyer une alerte silencieuse directement à l’équipe d’intervention des soins intensifs portant des insignes de service de localisation en temps réel. Lorsque les médecins approchent des ascenseurs, leurs insignes intelligents outrepassent le système pour leur permettre de se rendre plus rapidement au patient. Simultanément, la technologie ramène le lit du patient en position horizontale pour la réanimation, arrête la pompe à intraveineuses et affiche le dossier médical du patient sur l’écran de la salle pour une consultation rapide.</a:t>
            </a:r>
          </a:p>
        </p:txBody>
      </p:sp>
      <p:cxnSp>
        <p:nvCxnSpPr>
          <p:cNvPr id="8" name="Straight Connector 7">
            <a:extLst>
              <a:ext uri="{FF2B5EF4-FFF2-40B4-BE49-F238E27FC236}">
                <a16:creationId xmlns:a16="http://schemas.microsoft.com/office/drawing/2014/main" id="{23E49BA3-D5B1-D549-A332-E7500AF44652}"/>
              </a:ext>
            </a:extLst>
          </p:cNvPr>
          <p:cNvCxnSpPr>
            <a:cxnSpLocks/>
          </p:cNvCxnSpPr>
          <p:nvPr/>
        </p:nvCxnSpPr>
        <p:spPr bwMode="auto">
          <a:xfrm>
            <a:off x="6096000" y="3012140"/>
            <a:ext cx="0" cy="31017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first-aid kit, clipart&#10;&#10;Description automatically generated">
            <a:extLst>
              <a:ext uri="{FF2B5EF4-FFF2-40B4-BE49-F238E27FC236}">
                <a16:creationId xmlns:a16="http://schemas.microsoft.com/office/drawing/2014/main" id="{CAF94AD1-E069-824D-AA65-0F6BA04A12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7841" y="0"/>
            <a:ext cx="842640" cy="1192415"/>
          </a:xfrm>
          <a:prstGeom prst="rect">
            <a:avLst/>
          </a:prstGeom>
        </p:spPr>
      </p:pic>
      <p:sp>
        <p:nvSpPr>
          <p:cNvPr id="9" name="Title 1">
            <a:extLst>
              <a:ext uri="{FF2B5EF4-FFF2-40B4-BE49-F238E27FC236}">
                <a16:creationId xmlns:a16="http://schemas.microsoft.com/office/drawing/2014/main" id="{FB859580-EBF4-5046-9EF5-45D4B8D2964C}"/>
              </a:ext>
            </a:extLst>
          </p:cNvPr>
          <p:cNvSpPr txBox="1">
            <a:spLocks/>
          </p:cNvSpPr>
          <p:nvPr/>
        </p:nvSpPr>
        <p:spPr bwMode="auto">
          <a:xfrm>
            <a:off x="665630" y="647701"/>
            <a:ext cx="2122393" cy="73286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400" b="0" dirty="0">
                <a:solidFill>
                  <a:srgbClr val="0F2D52"/>
                </a:solidFill>
                <a:latin typeface="Lato Medium" panose="020F0502020204030203" pitchFamily="34" charset="0"/>
              </a:rPr>
              <a:t>LÀ OÙ LA </a:t>
            </a: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TECHNOLOGIE </a:t>
            </a:r>
            <a:b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MÉDICALE </a:t>
            </a:r>
            <a:r>
              <a:rPr lang="en-CA" sz="1400" b="0" dirty="0">
                <a:solidFill>
                  <a:srgbClr val="0F2D52"/>
                </a:solidFill>
                <a:latin typeface="Lato Medium" panose="020F0502020204030203" pitchFamily="34" charset="0"/>
              </a:rPr>
              <a:t>S’ÉPANOUIT</a:t>
            </a:r>
          </a:p>
          <a:p>
            <a:pPr>
              <a:lnSpc>
                <a:spcPct val="80000"/>
              </a:lnSpc>
            </a:pPr>
            <a:r>
              <a:rPr lang="en-CA" sz="2800" dirty="0">
                <a:solidFill>
                  <a:srgbClr val="DD5C33"/>
                </a:solidFill>
                <a:latin typeface="Lato" panose="020F0502020204030203" pitchFamily="34" charset="0"/>
              </a:rPr>
              <a:t> </a:t>
            </a:r>
            <a:endParaRPr lang="en-CA" sz="3200" dirty="0">
              <a:solidFill>
                <a:srgbClr val="DD5C33"/>
              </a:solidFill>
              <a:latin typeface="Lato" panose="020F050202020403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CC1C5C-681B-BE44-AAC5-D4716B7C1712}"/>
              </a:ext>
            </a:extLst>
          </p:cNvPr>
          <p:cNvSpPr/>
          <p:nvPr/>
        </p:nvSpPr>
        <p:spPr>
          <a:xfrm>
            <a:off x="6096000" y="0"/>
            <a:ext cx="5638800" cy="6858000"/>
          </a:xfrm>
          <a:prstGeom prst="rect">
            <a:avLst/>
          </a:prstGeom>
          <a:solidFill>
            <a:srgbClr val="C2CBCD">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BF0468F9-9355-5E4C-AF21-219C2CB9DA58}"/>
              </a:ext>
            </a:extLst>
          </p:cNvPr>
          <p:cNvPicPr>
            <a:picLocks noChangeAspect="1"/>
          </p:cNvPicPr>
          <p:nvPr/>
        </p:nvPicPr>
        <p:blipFill rotWithShape="1">
          <a:blip r:embed="rId3">
            <a:extLst>
              <a:ext uri="{28A0092B-C50C-407E-A947-70E740481C1C}">
                <a14:useLocalDpi xmlns:a14="http://schemas.microsoft.com/office/drawing/2010/main" val="0"/>
              </a:ext>
            </a:extLst>
          </a:blip>
          <a:srcRect t="-15885" b="1"/>
          <a:stretch/>
        </p:blipFill>
        <p:spPr>
          <a:xfrm rot="3303188">
            <a:off x="5283081" y="-392303"/>
            <a:ext cx="1195529" cy="2734236"/>
          </a:xfrm>
          <a:prstGeom prst="rect">
            <a:avLst/>
          </a:prstGeom>
        </p:spPr>
      </p:pic>
      <p:pic>
        <p:nvPicPr>
          <p:cNvPr id="23" name="Picture 22" descr="Icon&#10;&#10;Description automatically generated">
            <a:extLst>
              <a:ext uri="{FF2B5EF4-FFF2-40B4-BE49-F238E27FC236}">
                <a16:creationId xmlns:a16="http://schemas.microsoft.com/office/drawing/2014/main" id="{189CC7BB-0E9F-1A4A-BDE5-8BFE7798A6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1826811">
            <a:off x="7485619" y="1637160"/>
            <a:ext cx="4464246" cy="5307883"/>
          </a:xfrm>
          <a:prstGeom prst="rect">
            <a:avLst/>
          </a:prstGeom>
        </p:spPr>
      </p:pic>
      <p:pic>
        <p:nvPicPr>
          <p:cNvPr id="25" name="Picture 24" descr="Icon&#10;&#10;Description automatically generated">
            <a:extLst>
              <a:ext uri="{FF2B5EF4-FFF2-40B4-BE49-F238E27FC236}">
                <a16:creationId xmlns:a16="http://schemas.microsoft.com/office/drawing/2014/main" id="{B4FF36B6-12B2-CC44-8311-A51A9790C57F}"/>
              </a:ext>
            </a:extLst>
          </p:cNvPr>
          <p:cNvPicPr>
            <a:picLocks noChangeAspect="1"/>
          </p:cNvPicPr>
          <p:nvPr/>
        </p:nvPicPr>
        <p:blipFill rotWithShape="1">
          <a:blip r:embed="rId3">
            <a:extLst>
              <a:ext uri="{28A0092B-C50C-407E-A947-70E740481C1C}">
                <a14:useLocalDpi xmlns:a14="http://schemas.microsoft.com/office/drawing/2010/main" val="0"/>
              </a:ext>
            </a:extLst>
          </a:blip>
          <a:srcRect t="16031"/>
          <a:stretch/>
        </p:blipFill>
        <p:spPr>
          <a:xfrm>
            <a:off x="7934886" y="0"/>
            <a:ext cx="2400300" cy="3977714"/>
          </a:xfrm>
          <a:prstGeom prst="rect">
            <a:avLst/>
          </a:prstGeom>
        </p:spPr>
      </p:pic>
      <p:pic>
        <p:nvPicPr>
          <p:cNvPr id="30" name="Picture 29" descr="Icon&#10;&#10;Description automatically generated">
            <a:extLst>
              <a:ext uri="{FF2B5EF4-FFF2-40B4-BE49-F238E27FC236}">
                <a16:creationId xmlns:a16="http://schemas.microsoft.com/office/drawing/2014/main" id="{E848CF74-69AB-924A-85D8-837CE69C87F2}"/>
              </a:ext>
            </a:extLst>
          </p:cNvPr>
          <p:cNvPicPr>
            <a:picLocks noChangeAspect="1"/>
          </p:cNvPicPr>
          <p:nvPr/>
        </p:nvPicPr>
        <p:blipFill rotWithShape="1">
          <a:blip r:embed="rId3">
            <a:extLst>
              <a:ext uri="{28A0092B-C50C-407E-A947-70E740481C1C}">
                <a14:useLocalDpi xmlns:a14="http://schemas.microsoft.com/office/drawing/2010/main" val="0"/>
              </a:ext>
            </a:extLst>
          </a:blip>
          <a:srcRect t="16031"/>
          <a:stretch/>
        </p:blipFill>
        <p:spPr>
          <a:xfrm flipV="1">
            <a:off x="3996495" y="2880286"/>
            <a:ext cx="2400300" cy="3977714"/>
          </a:xfrm>
          <a:prstGeom prst="rect">
            <a:avLst/>
          </a:prstGeom>
        </p:spPr>
      </p:pic>
      <p:pic>
        <p:nvPicPr>
          <p:cNvPr id="17" name="Picture 16" descr="Icon&#10;&#10;Description automatically generated">
            <a:extLst>
              <a:ext uri="{FF2B5EF4-FFF2-40B4-BE49-F238E27FC236}">
                <a16:creationId xmlns:a16="http://schemas.microsoft.com/office/drawing/2014/main" id="{8DB92625-EC9A-E643-BD58-BC7CB0C0CDCE}"/>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4836076" y="1750544"/>
            <a:ext cx="3554133" cy="3554133"/>
          </a:xfrm>
          <a:prstGeom prst="rect">
            <a:avLst/>
          </a:prstGeom>
        </p:spPr>
      </p:pic>
      <p:sp>
        <p:nvSpPr>
          <p:cNvPr id="9" name="Title 1">
            <a:extLst>
              <a:ext uri="{FF2B5EF4-FFF2-40B4-BE49-F238E27FC236}">
                <a16:creationId xmlns:a16="http://schemas.microsoft.com/office/drawing/2014/main" id="{35EF9AB9-D51A-364D-94D1-B3CFA802DE20}"/>
              </a:ext>
            </a:extLst>
          </p:cNvPr>
          <p:cNvSpPr txBox="1">
            <a:spLocks/>
          </p:cNvSpPr>
          <p:nvPr/>
        </p:nvSpPr>
        <p:spPr bwMode="auto">
          <a:xfrm>
            <a:off x="647701" y="647699"/>
            <a:ext cx="2821640" cy="147693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36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 </a:t>
            </a:r>
            <a:br>
              <a:rPr lang="en-US" sz="20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400" b="0" dirty="0">
                <a:solidFill>
                  <a:srgbClr val="DD5C33"/>
                </a:solidFill>
                <a:latin typeface="Lato" panose="020F0502020204030203" pitchFamily="34" charset="0"/>
              </a:rPr>
              <a:t>CROISSANCE EN </a:t>
            </a:r>
          </a:p>
          <a:p>
            <a:pPr>
              <a:lnSpc>
                <a:spcPct val="80000"/>
              </a:lnSpc>
            </a:pPr>
            <a:r>
              <a:rPr lang="en-CA" sz="2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MÉDECINE RÉGÉNÉRATIVE</a:t>
            </a:r>
          </a:p>
        </p:txBody>
      </p:sp>
      <p:sp>
        <p:nvSpPr>
          <p:cNvPr id="10" name="TextBox 8">
            <a:extLst>
              <a:ext uri="{FF2B5EF4-FFF2-40B4-BE49-F238E27FC236}">
                <a16:creationId xmlns:a16="http://schemas.microsoft.com/office/drawing/2014/main" id="{04E4FE8E-2295-A043-B041-154CAA996E88}"/>
              </a:ext>
            </a:extLst>
          </p:cNvPr>
          <p:cNvSpPr txBox="1">
            <a:spLocks noChangeArrowheads="1"/>
          </p:cNvSpPr>
          <p:nvPr/>
        </p:nvSpPr>
        <p:spPr bwMode="auto">
          <a:xfrm>
            <a:off x="638735" y="2148396"/>
            <a:ext cx="4067735" cy="42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50" b="1" dirty="0">
                <a:latin typeface="Lato" panose="020F0502020204030203" pitchFamily="34" charset="0"/>
                <a:ea typeface="Lato" panose="020F0502020204030203" pitchFamily="34" charset="0"/>
                <a:cs typeface="Lato" panose="020F0502020204030203" pitchFamily="34" charset="0"/>
              </a:rPr>
              <a:t>La médecine régénérative a le potentiel </a:t>
            </a:r>
            <a:r>
              <a:rPr lang="en-CA" sz="1050" dirty="0">
                <a:latin typeface="Lato Light" panose="020F0502020204030203" pitchFamily="34" charset="0"/>
              </a:rPr>
              <a:t>de guérir ou remplacer des tissus et des organes endommagés par une maladie ou un traumatisme en exploitant la puissance des cellules souches, des biomatériaux et des modifications génétiques. Promettant une foule de traitements révolutionnaires et de remèdes potentiels contre les maladies, l’Ontario est à l’avant-garde de ce domaine.</a:t>
            </a:r>
          </a:p>
          <a:p>
            <a:pPr>
              <a:lnSpc>
                <a:spcPct val="110000"/>
              </a:lnSpc>
              <a:spcAft>
                <a:spcPts val="600"/>
              </a:spcAft>
            </a:pPr>
            <a:r>
              <a:rPr lang="en-CA" sz="1050" dirty="0">
                <a:latin typeface="Lato Light" panose="020F0502020204030203" pitchFamily="34" charset="0"/>
              </a:rPr>
              <a:t>L’un des principaux avantages à l’établissement de votre entreprise en Ontario est que vous aurez accès au soutien d’institutions à la fine pointe en matière de découvertes dans le secteur de la médecine régénérative. Par exemple, le Centre for Commercialization of Regenerative Medicine (CCRM) de Toronto est un chef de file qui aide les entreprises à concevoir et à commercialiser des technologies de médecine régénérative ainsi que des thérapies cellulaires et géniques. </a:t>
            </a:r>
          </a:p>
          <a:p>
            <a:pPr>
              <a:lnSpc>
                <a:spcPct val="110000"/>
              </a:lnSpc>
              <a:spcAft>
                <a:spcPts val="600"/>
              </a:spcAft>
            </a:pPr>
            <a:r>
              <a:rPr lang="en-CA" sz="1050" dirty="0">
                <a:latin typeface="Lato Light" panose="020F0502020204030203" pitchFamily="34" charset="0"/>
              </a:rPr>
              <a:t>En 2016, le CCRM a établi un partenariat avec GE Healthcare pour créer le Centre for Advanced Therapeutic Cell Technologies. </a:t>
            </a:r>
            <a:br>
              <a:rPr lang="en-CA" sz="1050" dirty="0">
                <a:latin typeface="Lato Light" panose="020F0502020204030203" pitchFamily="34" charset="0"/>
              </a:rPr>
            </a:br>
            <a:r>
              <a:rPr lang="en-CA" sz="1050" dirty="0">
                <a:latin typeface="Lato Light" panose="020F0502020204030203" pitchFamily="34" charset="0"/>
              </a:rPr>
              <a:t>Le centre s’efforce de relever les défis associés à la production de thérapies cellulaires et géniques en créant un processus automatisé </a:t>
            </a:r>
            <a:br>
              <a:rPr lang="en-CA" sz="1050" dirty="0">
                <a:latin typeface="Lato Light" panose="020F0502020204030203" pitchFamily="34" charset="0"/>
              </a:rPr>
            </a:br>
            <a:r>
              <a:rPr lang="en-CA" sz="1050" dirty="0">
                <a:latin typeface="Lato Light" panose="020F0502020204030203" pitchFamily="34" charset="0"/>
              </a:rPr>
              <a:t>et optimisé d’industrialisation. </a:t>
            </a:r>
          </a:p>
          <a:p>
            <a:pPr>
              <a:lnSpc>
                <a:spcPct val="110000"/>
              </a:lnSpc>
              <a:spcAft>
                <a:spcPts val="600"/>
              </a:spcAft>
            </a:pPr>
            <a:r>
              <a:rPr lang="en-CA" sz="1050" dirty="0">
                <a:latin typeface="Lato Light" panose="020F0502020204030203" pitchFamily="34" charset="0"/>
              </a:rPr>
              <a:t>Grâce à un autre partenariat avec le Réseau universitaire de santé, le CCRM a lancé le Centre for Cell and Vector Production en 2018. Cette collaboration lui permet de répondre à la demande de cellules et de gènes produits de qualité clinique, utilisés dans les essais cliniques de phases I et II.</a:t>
            </a:r>
          </a:p>
        </p:txBody>
      </p:sp>
      <p:pic>
        <p:nvPicPr>
          <p:cNvPr id="15" name="Picture 14" descr="A picture containing chart&#10;&#10;Description automatically generated">
            <a:extLst>
              <a:ext uri="{FF2B5EF4-FFF2-40B4-BE49-F238E27FC236}">
                <a16:creationId xmlns:a16="http://schemas.microsoft.com/office/drawing/2014/main" id="{6EB86676-91A2-FD4C-95A5-9C6E94F8968A}"/>
              </a:ext>
            </a:extLst>
          </p:cNvPr>
          <p:cNvPicPr>
            <a:picLocks noChangeAspect="1"/>
          </p:cNvPicPr>
          <p:nvPr/>
        </p:nvPicPr>
        <p:blipFill rotWithShape="1">
          <a:blip r:embed="rId7">
            <a:extLst>
              <a:ext uri="{28A0092B-C50C-407E-A947-70E740481C1C}">
                <a14:useLocalDpi xmlns:a14="http://schemas.microsoft.com/office/drawing/2010/main" val="0"/>
              </a:ext>
            </a:extLst>
          </a:blip>
          <a:srcRect l="5780"/>
          <a:stretch/>
        </p:blipFill>
        <p:spPr>
          <a:xfrm flipH="1">
            <a:off x="6949277" y="2972920"/>
            <a:ext cx="5260652" cy="1181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9B3ABC7-E91E-3347-B75D-5D00CB3C6381}"/>
              </a:ext>
            </a:extLst>
          </p:cNvPr>
          <p:cNvSpPr>
            <a:spLocks noChangeArrowheads="1"/>
          </p:cNvSpPr>
          <p:nvPr/>
        </p:nvSpPr>
        <p:spPr bwMode="auto">
          <a:xfrm>
            <a:off x="2723384" y="1167996"/>
            <a:ext cx="6881420" cy="45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1200"/>
              </a:spcAft>
            </a:pPr>
            <a:r>
              <a:rPr lang="en-CA" sz="3200" dirty="0">
                <a:latin typeface="Lato Medium" panose="020F0502020204030203" pitchFamily="34" charset="0"/>
                <a:ea typeface="Lato Medium" panose="020F0502020204030203" pitchFamily="34" charset="0"/>
                <a:cs typeface="Lato Medium" panose="020F0502020204030203" pitchFamily="34" charset="0"/>
              </a:rPr>
              <a:t>Le département de médecine de l’Université McMaster de Hamilton ouvre la voie à la recherche sur </a:t>
            </a:r>
            <a:br>
              <a:rPr lang="en-CA" sz="3200" dirty="0">
                <a:latin typeface="Lato Medium" panose="020F0502020204030203" pitchFamily="34" charset="0"/>
                <a:ea typeface="Lato Medium" panose="020F0502020204030203" pitchFamily="34" charset="0"/>
                <a:cs typeface="Lato Medium" panose="020F0502020204030203" pitchFamily="34" charset="0"/>
              </a:rPr>
            </a:br>
            <a:r>
              <a:rPr lang="en-CA" sz="3200" dirty="0">
                <a:latin typeface="Lato Medium" panose="020F0502020204030203" pitchFamily="34" charset="0"/>
                <a:ea typeface="Lato Medium" panose="020F0502020204030203" pitchFamily="34" charset="0"/>
                <a:cs typeface="Lato Medium" panose="020F0502020204030203" pitchFamily="34" charset="0"/>
              </a:rPr>
              <a:t>les maladies infectieuses.</a:t>
            </a:r>
          </a:p>
          <a:p>
            <a:pPr algn="ctr">
              <a:lnSpc>
                <a:spcPct val="110000"/>
              </a:lnSpc>
            </a:pPr>
            <a:r>
              <a:rPr lang="en-CA" sz="2000" dirty="0">
                <a:latin typeface="Lato Medium" panose="020F0502020204030203" pitchFamily="34" charset="0"/>
                <a:ea typeface="Lato Medium" panose="020F0502020204030203" pitchFamily="34" charset="0"/>
                <a:cs typeface="Lato Medium" panose="020F0502020204030203" pitchFamily="34" charset="0"/>
              </a:rPr>
              <a:t>La Division des maladies infectieuses joue un rôle essentiel dans la prévention et la prise en charge des maladies infectieuses au moyen de la recherche, des soins cliniques et de l’éducation. [La Division établit des liens entre]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les études en matière de recherche fondamentale et d’épidémiologie, au bénéfice des patients partout </a:t>
            </a:r>
            <a:br>
              <a:rPr lang="en-CA" sz="2000" dirty="0">
                <a:latin typeface="Lato Medium" panose="020F0502020204030203" pitchFamily="34" charset="0"/>
                <a:ea typeface="Lato Medium" panose="020F0502020204030203" pitchFamily="34" charset="0"/>
                <a:cs typeface="Lato Medium" panose="020F0502020204030203" pitchFamily="34" charset="0"/>
              </a:rPr>
            </a:br>
            <a:r>
              <a:rPr lang="en-CA" sz="2000" dirty="0">
                <a:latin typeface="Lato Medium" panose="020F0502020204030203" pitchFamily="34" charset="0"/>
                <a:ea typeface="Lato Medium" panose="020F0502020204030203" pitchFamily="34" charset="0"/>
                <a:cs typeface="Lato Medium" panose="020F0502020204030203" pitchFamily="34" charset="0"/>
              </a:rPr>
              <a:t>au Canada et à l’échelle internationale.</a:t>
            </a:r>
          </a:p>
        </p:txBody>
      </p:sp>
      <p:pic>
        <p:nvPicPr>
          <p:cNvPr id="16" name="Picture 15" descr="Icon&#10;&#10;Description automatically generated">
            <a:extLst>
              <a:ext uri="{FF2B5EF4-FFF2-40B4-BE49-F238E27FC236}">
                <a16:creationId xmlns:a16="http://schemas.microsoft.com/office/drawing/2014/main" id="{69B97D9E-FB70-B24B-BD3F-1963B4B41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071" y="347020"/>
            <a:ext cx="2334933" cy="2334933"/>
          </a:xfrm>
          <a:prstGeom prst="rect">
            <a:avLst/>
          </a:prstGeom>
        </p:spPr>
      </p:pic>
      <p:pic>
        <p:nvPicPr>
          <p:cNvPr id="17" name="Picture 16" descr="A picture containing chart&#10;&#10;Description automatically generated">
            <a:extLst>
              <a:ext uri="{FF2B5EF4-FFF2-40B4-BE49-F238E27FC236}">
                <a16:creationId xmlns:a16="http://schemas.microsoft.com/office/drawing/2014/main" id="{D2108E1F-1AB9-EB42-B271-36F4441CAAD0}"/>
              </a:ext>
            </a:extLst>
          </p:cNvPr>
          <p:cNvPicPr>
            <a:picLocks noChangeAspect="1"/>
          </p:cNvPicPr>
          <p:nvPr/>
        </p:nvPicPr>
        <p:blipFill rotWithShape="1">
          <a:blip r:embed="rId4">
            <a:extLst>
              <a:ext uri="{28A0092B-C50C-407E-A947-70E740481C1C}">
                <a14:useLocalDpi xmlns:a14="http://schemas.microsoft.com/office/drawing/2010/main" val="0"/>
              </a:ext>
            </a:extLst>
          </a:blip>
          <a:srcRect l="-1918"/>
          <a:stretch/>
        </p:blipFill>
        <p:spPr>
          <a:xfrm rot="10800000" flipH="1">
            <a:off x="356679" y="5486400"/>
            <a:ext cx="3900792" cy="809644"/>
          </a:xfrm>
          <a:prstGeom prst="rect">
            <a:avLst/>
          </a:prstGeom>
        </p:spPr>
      </p:pic>
      <p:pic>
        <p:nvPicPr>
          <p:cNvPr id="18" name="Picture 17" descr="Icon&#10;&#10;Description automatically generated">
            <a:extLst>
              <a:ext uri="{FF2B5EF4-FFF2-40B4-BE49-F238E27FC236}">
                <a16:creationId xmlns:a16="http://schemas.microsoft.com/office/drawing/2014/main" id="{FAAC1B8D-B54D-1643-BA6C-816FA36579C1}"/>
              </a:ext>
            </a:extLst>
          </p:cNvPr>
          <p:cNvPicPr>
            <a:picLocks noChangeAspect="1"/>
          </p:cNvPicPr>
          <p:nvPr/>
        </p:nvPicPr>
        <p:blipFill rotWithShape="1">
          <a:blip r:embed="rId5">
            <a:extLst>
              <a:ext uri="{28A0092B-C50C-407E-A947-70E740481C1C}">
                <a14:useLocalDpi xmlns:a14="http://schemas.microsoft.com/office/drawing/2010/main" val="0"/>
              </a:ext>
            </a:extLst>
          </a:blip>
          <a:srcRect t="16031"/>
          <a:stretch/>
        </p:blipFill>
        <p:spPr>
          <a:xfrm flipV="1">
            <a:off x="9947343" y="2880286"/>
            <a:ext cx="2400300" cy="3977714"/>
          </a:xfrm>
          <a:prstGeom prst="rect">
            <a:avLst/>
          </a:prstGeom>
        </p:spPr>
      </p:pic>
      <p:pic>
        <p:nvPicPr>
          <p:cNvPr id="19" name="Picture 18" descr="Icon&#10;&#10;Description automatically generated">
            <a:extLst>
              <a:ext uri="{FF2B5EF4-FFF2-40B4-BE49-F238E27FC236}">
                <a16:creationId xmlns:a16="http://schemas.microsoft.com/office/drawing/2014/main" id="{C2823B8F-D97B-5E43-A1B7-5F47E037EA1D}"/>
              </a:ext>
            </a:extLst>
          </p:cNvPr>
          <p:cNvPicPr>
            <a:picLocks noChangeAspect="1"/>
          </p:cNvPicPr>
          <p:nvPr/>
        </p:nvPicPr>
        <p:blipFill rotWithShape="1">
          <a:blip r:embed="rId5">
            <a:extLst>
              <a:ext uri="{28A0092B-C50C-407E-A947-70E740481C1C}">
                <a14:useLocalDpi xmlns:a14="http://schemas.microsoft.com/office/drawing/2010/main" val="0"/>
              </a:ext>
            </a:extLst>
          </a:blip>
          <a:srcRect l="-679" t="-75284" r="-66722" b="-4159"/>
          <a:stretch/>
        </p:blipFill>
        <p:spPr>
          <a:xfrm>
            <a:off x="8606096" y="2373547"/>
            <a:ext cx="2400300" cy="5077839"/>
          </a:xfrm>
          <a:prstGeom prst="rect">
            <a:avLst/>
          </a:prstGeom>
        </p:spPr>
      </p:pic>
      <p:sp>
        <p:nvSpPr>
          <p:cNvPr id="9" name="Title 1">
            <a:extLst>
              <a:ext uri="{FF2B5EF4-FFF2-40B4-BE49-F238E27FC236}">
                <a16:creationId xmlns:a16="http://schemas.microsoft.com/office/drawing/2014/main" id="{F5380B02-77F0-CC4D-ACBC-27A769FFF2D3}"/>
              </a:ext>
            </a:extLst>
          </p:cNvPr>
          <p:cNvSpPr txBox="1">
            <a:spLocks/>
          </p:cNvSpPr>
          <p:nvPr/>
        </p:nvSpPr>
        <p:spPr bwMode="auto">
          <a:xfrm>
            <a:off x="647701" y="647699"/>
            <a:ext cx="1772770" cy="1028701"/>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20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 </a:t>
            </a:r>
            <a:br>
              <a:rPr lang="en-US" sz="1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400" b="0" dirty="0">
                <a:solidFill>
                  <a:srgbClr val="DD5C33"/>
                </a:solidFill>
                <a:latin typeface="Lato" panose="020F0502020204030203" pitchFamily="34" charset="0"/>
              </a:rPr>
              <a:t>CROISSANCE EN </a:t>
            </a:r>
          </a:p>
          <a:p>
            <a:pPr>
              <a:lnSpc>
                <a:spcPct val="90000"/>
              </a:lnSpc>
            </a:pPr>
            <a:r>
              <a:rPr lang="en-CA" sz="14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MÉDECINE RÉGÉNÉRATIVE</a:t>
            </a:r>
          </a:p>
        </p:txBody>
      </p:sp>
    </p:spTree>
    <p:extLst>
      <p:ext uri="{BB962C8B-B14F-4D97-AF65-F5344CB8AC3E}">
        <p14:creationId xmlns:p14="http://schemas.microsoft.com/office/powerpoint/2010/main" val="398465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Shape, icon, arrow&#10;&#10;Description automatically generated">
            <a:extLst>
              <a:ext uri="{FF2B5EF4-FFF2-40B4-BE49-F238E27FC236}">
                <a16:creationId xmlns:a16="http://schemas.microsoft.com/office/drawing/2014/main" id="{483983B3-5302-E845-8EE6-2E344B1CC1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0371999" y="2220913"/>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6" descr="A picture containing indoor&#10;&#10;Description automatically generated">
            <a:extLst>
              <a:ext uri="{FF2B5EF4-FFF2-40B4-BE49-F238E27FC236}">
                <a16:creationId xmlns:a16="http://schemas.microsoft.com/office/drawing/2014/main" id="{76D3DC7E-64F6-8944-B631-D296CD787BA4}"/>
              </a:ext>
            </a:extLst>
          </p:cNvPr>
          <p:cNvPicPr>
            <a:picLocks noGrp="1" noChangeAspect="1"/>
          </p:cNvPicPr>
          <p:nvPr>
            <p:ph type="pic" sz="quarter" idx="11"/>
          </p:nvPr>
        </p:nvPicPr>
        <p:blipFill>
          <a:blip r:embed="rId5" cstate="hqprint">
            <a:extLst>
              <a:ext uri="{28A0092B-C50C-407E-A947-70E740481C1C}">
                <a14:useLocalDpi xmlns:a14="http://schemas.microsoft.com/office/drawing/2010/main"/>
              </a:ext>
            </a:extLst>
          </a:blip>
          <a:srcRect t="32" b="32"/>
          <a:stretch>
            <a:fillRect/>
          </a:stretch>
        </p:blipFill>
        <p:spPr/>
      </p:pic>
      <p:pic>
        <p:nvPicPr>
          <p:cNvPr id="10" name="Picture 9" descr="Icon&#10;&#10;Description automatically generated">
            <a:extLst>
              <a:ext uri="{FF2B5EF4-FFF2-40B4-BE49-F238E27FC236}">
                <a16:creationId xmlns:a16="http://schemas.microsoft.com/office/drawing/2014/main" id="{8E14D9D9-442E-2D44-8439-E0A8E2D57790}"/>
              </a:ext>
            </a:extLst>
          </p:cNvPr>
          <p:cNvPicPr>
            <a:picLocks noChangeAspect="1"/>
          </p:cNvPicPr>
          <p:nvPr/>
        </p:nvPicPr>
        <p:blipFill rotWithShape="1">
          <a:blip r:embed="rId6">
            <a:extLst>
              <a:ext uri="{28A0092B-C50C-407E-A947-70E740481C1C}">
                <a14:useLocalDpi xmlns:a14="http://schemas.microsoft.com/office/drawing/2010/main" val="0"/>
              </a:ext>
            </a:extLst>
          </a:blip>
          <a:srcRect l="-2614" t="325" r="700" b="1458"/>
          <a:stretch/>
        </p:blipFill>
        <p:spPr>
          <a:xfrm>
            <a:off x="3796873" y="2545817"/>
            <a:ext cx="2446244" cy="4652682"/>
          </a:xfrm>
          <a:prstGeom prst="rect">
            <a:avLst/>
          </a:prstGeom>
        </p:spPr>
      </p:pic>
      <p:pic>
        <p:nvPicPr>
          <p:cNvPr id="12" name="Picture 11" descr="Icon&#10;&#10;Description automatically generated">
            <a:extLst>
              <a:ext uri="{FF2B5EF4-FFF2-40B4-BE49-F238E27FC236}">
                <a16:creationId xmlns:a16="http://schemas.microsoft.com/office/drawing/2014/main" id="{06E21AC2-F103-D64C-BADE-65071710D65D}"/>
              </a:ext>
            </a:extLst>
          </p:cNvPr>
          <p:cNvPicPr>
            <a:picLocks noChangeAspect="1"/>
          </p:cNvPicPr>
          <p:nvPr/>
        </p:nvPicPr>
        <p:blipFill rotWithShape="1">
          <a:blip r:embed="rId6">
            <a:extLst>
              <a:ext uri="{28A0092B-C50C-407E-A947-70E740481C1C}">
                <a14:useLocalDpi xmlns:a14="http://schemas.microsoft.com/office/drawing/2010/main" val="0"/>
              </a:ext>
            </a:extLst>
          </a:blip>
          <a:srcRect t="-15885" b="1"/>
          <a:stretch/>
        </p:blipFill>
        <p:spPr>
          <a:xfrm rot="18531601">
            <a:off x="4717025" y="-34358"/>
            <a:ext cx="1195529" cy="2683053"/>
          </a:xfrm>
          <a:prstGeom prst="rect">
            <a:avLst/>
          </a:prstGeom>
        </p:spPr>
      </p:pic>
      <p:pic>
        <p:nvPicPr>
          <p:cNvPr id="13" name="Picture 12" descr="Icon&#10;&#10;Description automatically generated">
            <a:extLst>
              <a:ext uri="{FF2B5EF4-FFF2-40B4-BE49-F238E27FC236}">
                <a16:creationId xmlns:a16="http://schemas.microsoft.com/office/drawing/2014/main" id="{03863D2F-E4A4-2B42-9A45-6967FC71542A}"/>
              </a:ext>
            </a:extLst>
          </p:cNvPr>
          <p:cNvPicPr>
            <a:picLocks noChangeAspect="1"/>
          </p:cNvPicPr>
          <p:nvPr/>
        </p:nvPicPr>
        <p:blipFill rotWithShape="1">
          <a:blip r:embed="rId6">
            <a:extLst>
              <a:ext uri="{28A0092B-C50C-407E-A947-70E740481C1C}">
                <a14:useLocalDpi xmlns:a14="http://schemas.microsoft.com/office/drawing/2010/main" val="0"/>
              </a:ext>
            </a:extLst>
          </a:blip>
          <a:srcRect t="-15885" b="1"/>
          <a:stretch/>
        </p:blipFill>
        <p:spPr>
          <a:xfrm rot="18588169">
            <a:off x="-305235" y="4754855"/>
            <a:ext cx="794245" cy="1782476"/>
          </a:xfrm>
          <a:prstGeom prst="rect">
            <a:avLst/>
          </a:prstGeom>
        </p:spPr>
      </p:pic>
      <p:sp>
        <p:nvSpPr>
          <p:cNvPr id="9" name="Title 1">
            <a:extLst>
              <a:ext uri="{FF2B5EF4-FFF2-40B4-BE49-F238E27FC236}">
                <a16:creationId xmlns:a16="http://schemas.microsoft.com/office/drawing/2014/main" id="{211CC5F2-FE09-2547-AD08-1187C36E9244}"/>
              </a:ext>
            </a:extLst>
          </p:cNvPr>
          <p:cNvSpPr txBox="1">
            <a:spLocks/>
          </p:cNvSpPr>
          <p:nvPr/>
        </p:nvSpPr>
        <p:spPr bwMode="auto">
          <a:xfrm>
            <a:off x="647700" y="644525"/>
            <a:ext cx="3727076" cy="1580963"/>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4000" spc="-15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 </a:t>
            </a:r>
            <a:br>
              <a:rPr lang="en-US" sz="2400"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2800" b="0" dirty="0">
                <a:solidFill>
                  <a:srgbClr val="DD5C33"/>
                </a:solidFill>
                <a:latin typeface="Lato" panose="020F0502020204030203" pitchFamily="34" charset="0"/>
              </a:rPr>
              <a:t>CHEF DE FILE MONDIAL EN </a:t>
            </a:r>
          </a:p>
          <a:p>
            <a:pPr>
              <a:lnSpc>
                <a:spcPct val="80000"/>
              </a:lnSpc>
            </a:pPr>
            <a: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MATIÈRE D’ESSAIS </a:t>
            </a:r>
            <a:b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br>
            <a:r>
              <a:rPr lang="en-CA" sz="28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CLINIQUES </a:t>
            </a:r>
          </a:p>
        </p:txBody>
      </p:sp>
      <p:sp>
        <p:nvSpPr>
          <p:cNvPr id="8" name="TextBox 8">
            <a:extLst>
              <a:ext uri="{FF2B5EF4-FFF2-40B4-BE49-F238E27FC236}">
                <a16:creationId xmlns:a16="http://schemas.microsoft.com/office/drawing/2014/main" id="{C6AB04EB-F2DB-8643-A3AB-26AFA84AD3F4}"/>
              </a:ext>
            </a:extLst>
          </p:cNvPr>
          <p:cNvSpPr txBox="1">
            <a:spLocks noChangeArrowheads="1"/>
          </p:cNvSpPr>
          <p:nvPr/>
        </p:nvSpPr>
        <p:spPr bwMode="auto">
          <a:xfrm>
            <a:off x="647699" y="2662518"/>
            <a:ext cx="3423259" cy="3962400"/>
          </a:xfrm>
          <a:prstGeom prst="rect">
            <a:avLst/>
          </a:prstGeom>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100" b="1" dirty="0">
                <a:latin typeface="Lato" panose="020F0502020204030203" pitchFamily="34" charset="0"/>
                <a:ea typeface="Lato" panose="020F0502020204030203" pitchFamily="34" charset="0"/>
                <a:cs typeface="Lato" panose="020F0502020204030203" pitchFamily="34" charset="0"/>
              </a:rPr>
              <a:t>Ontario’s Vous voulez une part du gâteau pour votre entreprise?</a:t>
            </a:r>
            <a:r>
              <a:rPr lang="en-CA" sz="1100" dirty="0">
                <a:latin typeface="Lato Light" panose="020F0502020204030203" pitchFamily="34" charset="0"/>
              </a:rPr>
              <a:t> La forte concentration d’industries des sciences de la vie de l’Ontario et ses recherches de calibre mondial sur le cancer, les cellules souches et les maladies cardiovasculaires font de la province un centre d’essais cliniques qui sauvent des vies. </a:t>
            </a:r>
          </a:p>
          <a:p>
            <a:pPr>
              <a:lnSpc>
                <a:spcPct val="110000"/>
              </a:lnSpc>
              <a:spcAft>
                <a:spcPts val="600"/>
              </a:spcAft>
            </a:pPr>
            <a:r>
              <a:rPr lang="en-CA" sz="1100" dirty="0">
                <a:latin typeface="Lato Light" panose="020F0502020204030203" pitchFamily="34" charset="0"/>
              </a:rPr>
              <a:t>Il y a plus de 3 500 essais cliniques actuellement en cours dans la province. De ce nombre, 1 400 portent sur un traitement du cancer.  Ce nombre n’est pas surprenant, car le Princess Margaret Cancer Centre, l’un des cinq meilleurs instituts de recherche sur le cancer au monde, se trouve en Ontario. En tout, l’Ontario compte 23 hôpitaux universitaires de recherche, dont  six des </a:t>
            </a:r>
            <a:br>
              <a:rPr lang="en-CA" sz="1100" dirty="0">
                <a:latin typeface="Lato Light" panose="020F0502020204030203" pitchFamily="34" charset="0"/>
              </a:rPr>
            </a:br>
            <a:r>
              <a:rPr lang="en-CA" sz="1100" dirty="0">
                <a:latin typeface="Lato Light" panose="020F0502020204030203" pitchFamily="34" charset="0"/>
              </a:rPr>
              <a:t>10 meilleurs au Canada.</a:t>
            </a:r>
          </a:p>
          <a:p>
            <a:pPr>
              <a:lnSpc>
                <a:spcPct val="110000"/>
              </a:lnSpc>
              <a:spcAft>
                <a:spcPts val="600"/>
              </a:spcAft>
            </a:pPr>
            <a:r>
              <a:rPr lang="en-CA" sz="1100" dirty="0">
                <a:latin typeface="Lato Light" panose="020F0502020204030203" pitchFamily="34" charset="0"/>
              </a:rPr>
              <a:t>L’écosystème dynamique de l’excellence scientifique de la province, les partenaires de recherche réputés et les faibles coûts peuvent aider votre entreprise à accélérer la découverte et à soutenir des technologies révolutionnaires dans le domaine de la médecine. </a:t>
            </a:r>
          </a:p>
        </p:txBody>
      </p:sp>
    </p:spTree>
    <p:extLst>
      <p:ext uri="{BB962C8B-B14F-4D97-AF65-F5344CB8AC3E}">
        <p14:creationId xmlns:p14="http://schemas.microsoft.com/office/powerpoint/2010/main" val="10387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Placeholder 12">
            <a:extLst>
              <a:ext uri="{FF2B5EF4-FFF2-40B4-BE49-F238E27FC236}">
                <a16:creationId xmlns:a16="http://schemas.microsoft.com/office/drawing/2014/main" id="{105632E2-2387-3D42-9810-2811ADF2933B}"/>
              </a:ext>
            </a:extLst>
          </p:cNvPr>
          <p:cNvPicPr>
            <a:picLocks noGrp="1" noChangeAspect="1" noChangeArrowheads="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457201" y="0"/>
            <a:ext cx="6999668" cy="6858000"/>
          </a:xfrm>
          <a:solidFill>
            <a:schemeClr val="bg1"/>
          </a:solidFill>
        </p:spPr>
      </p:pic>
      <p:pic>
        <p:nvPicPr>
          <p:cNvPr id="19458" name="Picture 3">
            <a:extLst>
              <a:ext uri="{FF2B5EF4-FFF2-40B4-BE49-F238E27FC236}">
                <a16:creationId xmlns:a16="http://schemas.microsoft.com/office/drawing/2014/main" id="{38BED079-5073-1042-ABD2-14E182CEF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96001" y="793750"/>
            <a:ext cx="5638798" cy="13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a:extLst>
              <a:ext uri="{FF2B5EF4-FFF2-40B4-BE49-F238E27FC236}">
                <a16:creationId xmlns:a16="http://schemas.microsoft.com/office/drawing/2014/main" id="{0FA0BD5C-6645-C941-AC8E-09522B4CBC8E}"/>
              </a:ext>
            </a:extLst>
          </p:cNvPr>
          <p:cNvSpPr txBox="1">
            <a:spLocks noChangeArrowheads="1"/>
          </p:cNvSpPr>
          <p:nvPr/>
        </p:nvSpPr>
        <p:spPr bwMode="auto">
          <a:xfrm>
            <a:off x="6904495" y="919163"/>
            <a:ext cx="463821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08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CA" sz="2800" b="1" dirty="0">
                <a:solidFill>
                  <a:srgbClr val="FFFFFF"/>
                </a:solidFill>
                <a:latin typeface="Lato" panose="020F0502020204030203" pitchFamily="34" charset="0"/>
                <a:ea typeface="Lato" panose="020F0502020204030203" pitchFamily="34" charset="0"/>
                <a:cs typeface="Lato" panose="020F0502020204030203" pitchFamily="34" charset="0"/>
              </a:rPr>
              <a:t>LES SCIENCES DE LA VIE</a:t>
            </a:r>
          </a:p>
          <a:p>
            <a:r>
              <a:rPr lang="en-CA" altLang="en-US" sz="2400" b="1" dirty="0">
                <a:solidFill>
                  <a:schemeClr val="bg1"/>
                </a:solidFill>
                <a:latin typeface="Lato" panose="020F0502020204030203" pitchFamily="34" charset="0"/>
              </a:rPr>
              <a:t>EN ONTARIO, AU CANADA :</a:t>
            </a:r>
          </a:p>
          <a:p>
            <a:r>
              <a:rPr lang="en-CA" sz="1500" b="1" dirty="0">
                <a:solidFill>
                  <a:srgbClr val="FFFFFF"/>
                </a:solidFill>
                <a:latin typeface="Lato" panose="020F0502020204030203" pitchFamily="34" charset="0"/>
              </a:rPr>
              <a:t>ÉPANOUISSEMENT À L’ÈRE POST-SECTORIELLE</a:t>
            </a:r>
          </a:p>
          <a:p>
            <a:endParaRPr lang="en-CA" altLang="en-US" dirty="0">
              <a:solidFill>
                <a:schemeClr val="bg1"/>
              </a:solidFill>
              <a:latin typeface="Lato Medium" panose="020F0502020204030203" pitchFamily="34" charset="0"/>
            </a:endParaRPr>
          </a:p>
        </p:txBody>
      </p:sp>
      <p:sp>
        <p:nvSpPr>
          <p:cNvPr id="6" name="TextBox 5">
            <a:extLst>
              <a:ext uri="{FF2B5EF4-FFF2-40B4-BE49-F238E27FC236}">
                <a16:creationId xmlns:a16="http://schemas.microsoft.com/office/drawing/2014/main" id="{69164595-5B46-5543-B835-549E5BB2F7CA}"/>
              </a:ext>
            </a:extLst>
          </p:cNvPr>
          <p:cNvSpPr txBox="1"/>
          <p:nvPr/>
        </p:nvSpPr>
        <p:spPr bwMode="auto">
          <a:xfrm>
            <a:off x="7940675" y="2225741"/>
            <a:ext cx="3794123" cy="4210501"/>
          </a:xfrm>
          <a:prstGeom prst="rect">
            <a:avLst/>
          </a:prstGeom>
          <a:noFill/>
          <a:ln>
            <a:noFill/>
          </a:ln>
        </p:spPr>
        <p:txBody>
          <a:bodyPr lIns="0" tIns="0" rIns="0" bIns="0" numCol="2" spcCol="182880"/>
          <a:lstStyle/>
          <a:p>
            <a:pPr>
              <a:spcAft>
                <a:spcPts val="600"/>
              </a:spcAft>
            </a:pPr>
            <a:r>
              <a:rPr lang="en-CA" sz="850" b="1" dirty="0">
                <a:latin typeface="Lato" panose="020F0502020204030203" pitchFamily="34" charset="0"/>
                <a:ea typeface="Lato" panose="020F0502020204030203" pitchFamily="34" charset="0"/>
                <a:cs typeface="Lato" panose="020F0502020204030203" pitchFamily="34" charset="0"/>
              </a:rPr>
              <a:t>L’Ontario, au Canada est à l’avant-garde de la transformation du secteur mondial de la santé et des sciences </a:t>
            </a:r>
            <a:r>
              <a:rPr lang="en-CA" sz="850" dirty="0">
                <a:latin typeface="Lato" panose="020F0502020204030203" pitchFamily="34" charset="0"/>
                <a:ea typeface="Lato" panose="020F0502020204030203" pitchFamily="34" charset="0"/>
                <a:cs typeface="Lato" panose="020F0502020204030203" pitchFamily="34" charset="0"/>
              </a:rPr>
              <a:t>de la vie et nous voulons que vous fassiez partie de notre écosystème dynamique. </a:t>
            </a:r>
          </a:p>
          <a:p>
            <a:pPr>
              <a:spcAft>
                <a:spcPts val="600"/>
              </a:spcAft>
            </a:pPr>
            <a:r>
              <a:rPr lang="en-CA" sz="850" dirty="0">
                <a:latin typeface="Lato" panose="020F0502020204030203" pitchFamily="34" charset="0"/>
                <a:ea typeface="Lato" panose="020F0502020204030203" pitchFamily="34" charset="0"/>
                <a:cs typeface="Lato" panose="020F0502020204030203" pitchFamily="34" charset="0"/>
              </a:rPr>
              <a:t>Qu’il s’agisse des technologies médicales, de la génomique, de l’intelligence artificielle, de la biotechnologie, de la fabrication de pointe, des produits pharmaceutiques ou de l’Internet des objets, où convergent des secteurs autrefois isolés, les possibilités de votre entreprise sont infinies. Cette pollinisation intersectorielle a le potentiel de produire des découvertes et des solutions que nous pouvons à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peine imaginer aujourd’hui.</a:t>
            </a:r>
          </a:p>
          <a:p>
            <a:pPr>
              <a:spcAft>
                <a:spcPts val="600"/>
              </a:spcAft>
            </a:pPr>
            <a:r>
              <a:rPr lang="en-CA" sz="850" dirty="0">
                <a:latin typeface="Lato" panose="020F0502020204030203" pitchFamily="34" charset="0"/>
                <a:ea typeface="Lato" panose="020F0502020204030203" pitchFamily="34" charset="0"/>
                <a:cs typeface="Lato" panose="020F0502020204030203" pitchFamily="34" charset="0"/>
              </a:rPr>
              <a:t>Les entreprises tournées vers l’avenir savent que cette transformation radicale dans la façon dont nous collaborons ouvre la voie à une toute nouvelle ère d’innovations dans le secteur des sciences de la vie, que certains  des plus grands esprits de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l’industrie considèrent comme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l’ère « post-sectorielle ». </a:t>
            </a:r>
          </a:p>
          <a:p>
            <a:pPr>
              <a:spcAft>
                <a:spcPts val="600"/>
              </a:spcAft>
            </a:pPr>
            <a:r>
              <a:rPr lang="en-CA" sz="850" dirty="0">
                <a:latin typeface="Lato" panose="020F0502020204030203" pitchFamily="34" charset="0"/>
                <a:ea typeface="Lato" panose="020F0502020204030203" pitchFamily="34" charset="0"/>
                <a:cs typeface="Lato" panose="020F0502020204030203" pitchFamily="34" charset="0"/>
              </a:rPr>
              <a:t>En cette ère post-sectorielle, le plus grand atout d’une entreprise est son talent. C’est pourquoi les entreprises qui pensent à l’avenir s’établissent dans des endroits qui offrent une main-d’œuvre hautement qualifiée qui souhaite contribuer à la création d’une culture d’innovation pour assurer leur succès. En plus d’un écosystème prêt à offrir des mesures incitatives, des possibilités de relations et des occasions de mentorat, l’Ontario propose ce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dont votre entreprise a besoin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pour être concurrentielle aux plus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hauts niveaux.</a:t>
            </a:r>
          </a:p>
          <a:p>
            <a:pPr>
              <a:spcAft>
                <a:spcPts val="600"/>
              </a:spcAft>
            </a:pPr>
            <a:r>
              <a:rPr lang="en-CA" sz="850" dirty="0">
                <a:latin typeface="Lato" panose="020F0502020204030203" pitchFamily="34" charset="0"/>
                <a:ea typeface="Lato" panose="020F0502020204030203" pitchFamily="34" charset="0"/>
                <a:cs typeface="Lato" panose="020F0502020204030203" pitchFamily="34" charset="0"/>
              </a:rPr>
              <a:t>Il y a une raison pour laquelle des géants mondiaux comme Amgen, Genzyme, Johnson &amp; Johnson, Sanofi et Roche ont choisi d’y faire croître leur entreprise.</a:t>
            </a:r>
          </a:p>
          <a:p>
            <a:pPr>
              <a:spcAft>
                <a:spcPts val="600"/>
              </a:spcAft>
            </a:pPr>
            <a:r>
              <a:rPr lang="en-CA" sz="850" dirty="0">
                <a:latin typeface="Lato" panose="020F0502020204030203" pitchFamily="34" charset="0"/>
                <a:ea typeface="Lato" panose="020F0502020204030203" pitchFamily="34" charset="0"/>
                <a:cs typeface="Lato" panose="020F0502020204030203" pitchFamily="34" charset="0"/>
              </a:rPr>
              <a:t>En Ontario, nous comprenons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non seulement les possibilités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qui s’offrent à nous, mais aussi les défis que doit relever votre entreprise dans l’économie mondiale d’aujourd’hui et la meilleure façon </a:t>
            </a:r>
            <a:br>
              <a:rPr lang="en-CA" sz="850" dirty="0">
                <a:latin typeface="Lato" panose="020F0502020204030203" pitchFamily="34" charset="0"/>
                <a:ea typeface="Lato" panose="020F0502020204030203" pitchFamily="34" charset="0"/>
                <a:cs typeface="Lato" panose="020F0502020204030203" pitchFamily="34" charset="0"/>
              </a:rPr>
            </a:br>
            <a:r>
              <a:rPr lang="en-CA" sz="850" dirty="0">
                <a:latin typeface="Lato" panose="020F0502020204030203" pitchFamily="34" charset="0"/>
                <a:ea typeface="Lato" panose="020F0502020204030203" pitchFamily="34" charset="0"/>
                <a:cs typeface="Lato" panose="020F0502020204030203" pitchFamily="34" charset="0"/>
              </a:rPr>
              <a:t>de les relever.</a:t>
            </a:r>
          </a:p>
          <a:p>
            <a:pPr>
              <a:spcAft>
                <a:spcPts val="600"/>
              </a:spcAft>
              <a:defRPr/>
            </a:pPr>
            <a:r>
              <a:rPr lang="en-CA" sz="1200" b="1" dirty="0">
                <a:latin typeface="Lato" panose="020F0502020204030203" pitchFamily="34" charset="0"/>
                <a:ea typeface="Lato" panose="020F0502020204030203" pitchFamily="34" charset="0"/>
                <a:cs typeface="Lato" panose="020F0502020204030203" pitchFamily="34" charset="0"/>
              </a:rPr>
              <a:t>L’Ontario, lieu d’épanouissement des sciences de la vie.</a:t>
            </a:r>
          </a:p>
        </p:txBody>
      </p:sp>
      <p:sp>
        <p:nvSpPr>
          <p:cNvPr id="17" name="Rectangle 16">
            <a:extLst>
              <a:ext uri="{FF2B5EF4-FFF2-40B4-BE49-F238E27FC236}">
                <a16:creationId xmlns:a16="http://schemas.microsoft.com/office/drawing/2014/main" id="{E31B47C0-31FB-A44D-9D31-95DD4C7869C7}"/>
              </a:ext>
            </a:extLst>
          </p:cNvPr>
          <p:cNvSpPr/>
          <p:nvPr/>
        </p:nvSpPr>
        <p:spPr>
          <a:xfrm>
            <a:off x="7940675" y="455613"/>
            <a:ext cx="3794125"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000" dirty="0">
                <a:solidFill>
                  <a:srgbClr val="FFFFFF"/>
                </a:solidFill>
                <a:latin typeface="Lato" panose="020F0502020204030203" pitchFamily="34" charset="0"/>
                <a:ea typeface="Lato" panose="020F0502020204030203" pitchFamily="34" charset="0"/>
                <a:cs typeface="Lato" panose="020F0502020204030203" pitchFamily="34" charset="0"/>
              </a:rPr>
              <a:t>Life Sciences Flourish in Ontario, Canada</a:t>
            </a:r>
          </a:p>
        </p:txBody>
      </p:sp>
      <p:sp>
        <p:nvSpPr>
          <p:cNvPr id="10" name="TextBox 9">
            <a:extLst>
              <a:ext uri="{FF2B5EF4-FFF2-40B4-BE49-F238E27FC236}">
                <a16:creationId xmlns:a16="http://schemas.microsoft.com/office/drawing/2014/main" id="{2610BCF0-E37E-8544-A0D4-67BFBB254CEA}"/>
              </a:ext>
            </a:extLst>
          </p:cNvPr>
          <p:cNvSpPr txBox="1"/>
          <p:nvPr/>
        </p:nvSpPr>
        <p:spPr bwMode="auto">
          <a:xfrm>
            <a:off x="554026" y="5587139"/>
            <a:ext cx="1522747" cy="103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sz="700" dirty="0" err="1"/>
              <a:t>Sauf</a:t>
            </a:r>
            <a:r>
              <a:rPr lang="en-US" sz="700" dirty="0"/>
              <a:t> indication contraire, </a:t>
            </a:r>
            <a:r>
              <a:rPr lang="en-US" sz="700" dirty="0" err="1"/>
              <a:t>tous</a:t>
            </a:r>
            <a:r>
              <a:rPr lang="en-US" sz="700" dirty="0"/>
              <a:t> </a:t>
            </a:r>
          </a:p>
          <a:p>
            <a:r>
              <a:rPr lang="en-US" sz="700" dirty="0"/>
              <a:t>les </a:t>
            </a:r>
            <a:r>
              <a:rPr lang="en-US" sz="700" dirty="0" err="1"/>
              <a:t>chiffres</a:t>
            </a:r>
            <a:r>
              <a:rPr lang="en-US" sz="700" dirty="0"/>
              <a:t> </a:t>
            </a:r>
            <a:r>
              <a:rPr lang="en-US" sz="700" dirty="0" err="1"/>
              <a:t>sont</a:t>
            </a:r>
            <a:r>
              <a:rPr lang="en-US" sz="700" dirty="0"/>
              <a:t> </a:t>
            </a:r>
            <a:r>
              <a:rPr lang="en-US" sz="700" dirty="0" err="1"/>
              <a:t>exprimés</a:t>
            </a:r>
            <a:r>
              <a:rPr lang="en-US" sz="700" dirty="0"/>
              <a:t> </a:t>
            </a:r>
            <a:r>
              <a:rPr lang="en-US" sz="700" dirty="0" err="1"/>
              <a:t>en</a:t>
            </a:r>
            <a:r>
              <a:rPr lang="en-US" sz="700" dirty="0"/>
              <a:t> </a:t>
            </a:r>
          </a:p>
          <a:p>
            <a:r>
              <a:rPr lang="en-US" sz="700" dirty="0"/>
              <a:t>dollars </a:t>
            </a:r>
            <a:r>
              <a:rPr lang="en-US" sz="700" dirty="0" err="1"/>
              <a:t>canadiens</a:t>
            </a:r>
            <a:r>
              <a:rPr lang="en-US" sz="700" dirty="0"/>
              <a:t> ($ CA). Les </a:t>
            </a:r>
            <a:r>
              <a:rPr lang="en-US" sz="700" dirty="0" err="1"/>
              <a:t>renseignements</a:t>
            </a:r>
            <a:r>
              <a:rPr lang="en-US" sz="700" dirty="0"/>
              <a:t> </a:t>
            </a:r>
            <a:r>
              <a:rPr lang="en-US" sz="700" dirty="0" err="1"/>
              <a:t>contenus</a:t>
            </a:r>
            <a:r>
              <a:rPr lang="en-US" sz="700" dirty="0"/>
              <a:t> dans le </a:t>
            </a:r>
            <a:r>
              <a:rPr lang="en-US" sz="700" dirty="0" err="1"/>
              <a:t>présent</a:t>
            </a:r>
            <a:r>
              <a:rPr lang="en-US" sz="700" dirty="0"/>
              <a:t> document </a:t>
            </a:r>
            <a:r>
              <a:rPr lang="en-US" sz="700" dirty="0" err="1"/>
              <a:t>sont</a:t>
            </a:r>
            <a:r>
              <a:rPr lang="en-US" sz="700" dirty="0"/>
              <a:t> exacts au moment de la publication.</a:t>
            </a:r>
          </a:p>
          <a:p>
            <a:endParaRPr lang="en-US" sz="700" dirty="0"/>
          </a:p>
          <a:p>
            <a:r>
              <a:rPr lang="en-US" sz="700" dirty="0"/>
              <a:t>© </a:t>
            </a:r>
            <a:r>
              <a:rPr lang="en-US" sz="700" dirty="0" err="1"/>
              <a:t>Imprimeur</a:t>
            </a:r>
            <a:r>
              <a:rPr lang="en-US" sz="700" dirty="0"/>
              <a:t> de la Reine </a:t>
            </a:r>
            <a:br>
              <a:rPr lang="en-US" sz="700" dirty="0"/>
            </a:br>
            <a:r>
              <a:rPr lang="en-US" sz="700" dirty="0"/>
              <a:t>pour </a:t>
            </a:r>
            <a:r>
              <a:rPr lang="en-US" sz="700" dirty="0" err="1"/>
              <a:t>l’Ontario</a:t>
            </a:r>
            <a:r>
              <a:rPr lang="en-US" sz="700" dirty="0"/>
              <a:t>, 2022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45BADF-2BCF-8445-A648-52F670AE9B0D}"/>
              </a:ext>
            </a:extLst>
          </p:cNvPr>
          <p:cNvSpPr/>
          <p:nvPr/>
        </p:nvSpPr>
        <p:spPr>
          <a:xfrm>
            <a:off x="457200" y="454025"/>
            <a:ext cx="11277600" cy="594677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E37B4E2-13CD-7943-B507-74F229A860DC}"/>
              </a:ext>
            </a:extLst>
          </p:cNvPr>
          <p:cNvSpPr/>
          <p:nvPr/>
        </p:nvSpPr>
        <p:spPr>
          <a:xfrm>
            <a:off x="903382" y="2569055"/>
            <a:ext cx="6698689" cy="3622402"/>
          </a:xfrm>
          <a:prstGeom prst="rect">
            <a:avLst/>
          </a:prstGeom>
        </p:spPr>
        <p:txBody>
          <a:bodyPr wrap="square" lIns="0" tIns="0" rIns="0" bIns="0">
            <a:spAutoFit/>
          </a:bodyPr>
          <a:lstStyle/>
          <a:p>
            <a:pPr>
              <a:lnSpc>
                <a:spcPct val="120000"/>
              </a:lnSpc>
            </a:pPr>
            <a:r>
              <a:rPr lang="en-CA" b="1" dirty="0">
                <a:latin typeface="Lato" panose="020F0502020204030203" pitchFamily="34" charset="0"/>
                <a:ea typeface="Lato" panose="020F0502020204030203" pitchFamily="34" charset="0"/>
                <a:cs typeface="Lato" panose="020F0502020204030203" pitchFamily="34" charset="0"/>
              </a:rPr>
              <a:t>Essais cliniques Ontario </a:t>
            </a:r>
            <a:r>
              <a:rPr lang="en-CA" dirty="0">
                <a:latin typeface="Lato Light" panose="020F0502020204030203" pitchFamily="34" charset="0"/>
                <a:ea typeface="Lato Light" panose="020F0502020204030203" pitchFamily="34" charset="0"/>
                <a:cs typeface="Lato Light" panose="020F0502020204030203" pitchFamily="34" charset="0"/>
              </a:rPr>
              <a:t>est un chef de file sans but lucratif de la communauté des essais cliniques qui se consacre au renforcement, à la promotion et à la capitalisation des avantages concurrentiels de l’Ontario dans la réalisation d’essais cliniques de haute qualité. Grâce à son processus économique, le programme QuickSTART d’Essais cliniques Ontario aide les établissements qui mènent des essais et les promoteurs de l’industrie à établir des processus normalisés pour améliorer l’efficacité et atteindre un temps de démarrage global de 90 jours pour les essais cliniques, soit plusieurs mois de moins que la norme actuelle.</a:t>
            </a:r>
          </a:p>
          <a:p>
            <a:pPr>
              <a:lnSpc>
                <a:spcPct val="120000"/>
              </a:lnSpc>
            </a:pPr>
            <a:endParaRPr lang="en-CA"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6" name="Picture 5" descr="Icon&#10;&#10;Description automatically generated">
            <a:extLst>
              <a:ext uri="{FF2B5EF4-FFF2-40B4-BE49-F238E27FC236}">
                <a16:creationId xmlns:a16="http://schemas.microsoft.com/office/drawing/2014/main" id="{04AD9FF3-959E-7642-8F82-056E0A55DACE}"/>
              </a:ext>
            </a:extLst>
          </p:cNvPr>
          <p:cNvPicPr>
            <a:picLocks noChangeAspect="1"/>
          </p:cNvPicPr>
          <p:nvPr/>
        </p:nvPicPr>
        <p:blipFill rotWithShape="1">
          <a:blip r:embed="rId2">
            <a:extLst>
              <a:ext uri="{28A0092B-C50C-407E-A947-70E740481C1C}">
                <a14:useLocalDpi xmlns:a14="http://schemas.microsoft.com/office/drawing/2010/main" val="0"/>
              </a:ext>
            </a:extLst>
          </a:blip>
          <a:srcRect b="2333"/>
          <a:stretch/>
        </p:blipFill>
        <p:spPr>
          <a:xfrm flipH="1">
            <a:off x="8142051" y="186358"/>
            <a:ext cx="3703004" cy="6671642"/>
          </a:xfrm>
          <a:prstGeom prst="rect">
            <a:avLst/>
          </a:prstGeom>
        </p:spPr>
      </p:pic>
      <p:sp>
        <p:nvSpPr>
          <p:cNvPr id="4" name="Rectangle 3">
            <a:extLst>
              <a:ext uri="{FF2B5EF4-FFF2-40B4-BE49-F238E27FC236}">
                <a16:creationId xmlns:a16="http://schemas.microsoft.com/office/drawing/2014/main" id="{0AD4F0C5-DBC9-2746-8DC4-8B72337ED091}"/>
              </a:ext>
            </a:extLst>
          </p:cNvPr>
          <p:cNvSpPr/>
          <p:nvPr/>
        </p:nvSpPr>
        <p:spPr>
          <a:xfrm>
            <a:off x="0" y="1235413"/>
            <a:ext cx="9309253" cy="865762"/>
          </a:xfrm>
          <a:prstGeom prst="rect">
            <a:avLst/>
          </a:prstGeom>
          <a:solidFill>
            <a:schemeClr val="tx1"/>
          </a:solidFill>
        </p:spPr>
        <p:txBody>
          <a:bodyPr wrap="square" lIns="914400" anchor="ctr" anchorCtr="0">
            <a:noAutofit/>
          </a:bodyPr>
          <a:lstStyle/>
          <a:p>
            <a:r>
              <a:rPr lang="en-CA" sz="2400" b="1" dirty="0">
                <a:solidFill>
                  <a:schemeClr val="bg1"/>
                </a:solidFill>
                <a:latin typeface="Lato" panose="020F0502020204030203" pitchFamily="34" charset="0"/>
                <a:ea typeface="Lato" panose="020F0502020204030203" pitchFamily="34" charset="0"/>
                <a:cs typeface="Lato" panose="020F0502020204030203" pitchFamily="34" charset="0"/>
              </a:rPr>
              <a:t>SOUTIEN SANS BUT LUCRATIF DES ESSAIS CLINIQUES</a:t>
            </a:r>
          </a:p>
        </p:txBody>
      </p:sp>
    </p:spTree>
    <p:extLst>
      <p:ext uri="{BB962C8B-B14F-4D97-AF65-F5344CB8AC3E}">
        <p14:creationId xmlns:p14="http://schemas.microsoft.com/office/powerpoint/2010/main" val="1795153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extBox 17">
            <a:extLst>
              <a:ext uri="{FF2B5EF4-FFF2-40B4-BE49-F238E27FC236}">
                <a16:creationId xmlns:a16="http://schemas.microsoft.com/office/drawing/2014/main" id="{2BC2A5D4-E091-C342-AFE0-C199034F56F5}"/>
              </a:ext>
            </a:extLst>
          </p:cNvPr>
          <p:cNvSpPr txBox="1">
            <a:spLocks noChangeArrowheads="1"/>
          </p:cNvSpPr>
          <p:nvPr/>
        </p:nvSpPr>
        <p:spPr bwMode="auto">
          <a:xfrm>
            <a:off x="1266825" y="8937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160" name="Title 1">
            <a:extLst>
              <a:ext uri="{FF2B5EF4-FFF2-40B4-BE49-F238E27FC236}">
                <a16:creationId xmlns:a16="http://schemas.microsoft.com/office/drawing/2014/main" id="{C21AEB7F-830D-D045-ADD8-DB3DA731FFC6}"/>
              </a:ext>
            </a:extLst>
          </p:cNvPr>
          <p:cNvSpPr txBox="1">
            <a:spLocks/>
          </p:cNvSpPr>
          <p:nvPr/>
        </p:nvSpPr>
        <p:spPr bwMode="auto">
          <a:xfrm>
            <a:off x="1413669" y="602876"/>
            <a:ext cx="3463132" cy="55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90000"/>
          <a:lstStyle>
            <a:lvl1pPr marL="142875">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0"/>
              </a:spcBef>
              <a:buClrTx/>
              <a:buFontTx/>
              <a:buNone/>
            </a:pPr>
            <a: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t>POURQUOI INVESTIR </a:t>
            </a:r>
            <a:b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br>
            <a:r>
              <a:rPr lang="en-CA" altLang="en-US" sz="2000" b="1" dirty="0">
                <a:solidFill>
                  <a:schemeClr val="tx2"/>
                </a:solidFill>
                <a:latin typeface="Lato Heavy" panose="020F0502020204030203" pitchFamily="34" charset="0"/>
                <a:ea typeface="Lato Heavy" panose="020F0502020204030203" pitchFamily="34" charset="0"/>
                <a:cs typeface="Lato Heavy" panose="020F0502020204030203" pitchFamily="34" charset="0"/>
              </a:rPr>
              <a:t>EN ONTARIO?</a:t>
            </a:r>
          </a:p>
        </p:txBody>
      </p:sp>
      <p:pic>
        <p:nvPicPr>
          <p:cNvPr id="3" name="Picture 2" descr="Diagram&#10;&#10;Description automatically generated">
            <a:extLst>
              <a:ext uri="{FF2B5EF4-FFF2-40B4-BE49-F238E27FC236}">
                <a16:creationId xmlns:a16="http://schemas.microsoft.com/office/drawing/2014/main" id="{FDB70A9D-2522-8A45-9C9C-F61212543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800" y="4226015"/>
            <a:ext cx="1845353" cy="168275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D960349F-0149-AA47-B710-D08091CCB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100" y="5187934"/>
            <a:ext cx="557437" cy="665208"/>
          </a:xfrm>
          <a:prstGeom prst="rect">
            <a:avLst/>
          </a:prstGeom>
        </p:spPr>
      </p:pic>
      <p:pic>
        <p:nvPicPr>
          <p:cNvPr id="26" name="Picture 25" descr="Icon&#10;&#10;Description automatically generated">
            <a:extLst>
              <a:ext uri="{FF2B5EF4-FFF2-40B4-BE49-F238E27FC236}">
                <a16:creationId xmlns:a16="http://schemas.microsoft.com/office/drawing/2014/main" id="{C5CC95A6-388A-8C44-B7C0-AE82E4ED43C7}"/>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8531601">
            <a:off x="7209642" y="4674182"/>
            <a:ext cx="476352" cy="1069047"/>
          </a:xfrm>
          <a:prstGeom prst="rect">
            <a:avLst/>
          </a:prstGeom>
        </p:spPr>
      </p:pic>
      <p:pic>
        <p:nvPicPr>
          <p:cNvPr id="29" name="Picture 28" descr="Icon&#10;&#10;Description automatically generated">
            <a:extLst>
              <a:ext uri="{FF2B5EF4-FFF2-40B4-BE49-F238E27FC236}">
                <a16:creationId xmlns:a16="http://schemas.microsoft.com/office/drawing/2014/main" id="{20D7B6A8-E835-E941-9080-4A21821E993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1000" contrast="13000"/>
                    </a14:imgEffect>
                  </a14:imgLayer>
                </a14:imgProps>
              </a:ext>
              <a:ext uri="{28A0092B-C50C-407E-A947-70E740481C1C}">
                <a14:useLocalDpi xmlns:a14="http://schemas.microsoft.com/office/drawing/2010/main" val="0"/>
              </a:ext>
            </a:extLst>
          </a:blip>
          <a:stretch>
            <a:fillRect/>
          </a:stretch>
        </p:blipFill>
        <p:spPr>
          <a:xfrm rot="19333073">
            <a:off x="5897810" y="4289093"/>
            <a:ext cx="1430055" cy="1700302"/>
          </a:xfrm>
          <a:prstGeom prst="rect">
            <a:avLst/>
          </a:prstGeom>
        </p:spPr>
      </p:pic>
      <p:pic>
        <p:nvPicPr>
          <p:cNvPr id="30" name="Picture 29" descr="Icon&#10;&#10;Description automatically generated">
            <a:extLst>
              <a:ext uri="{FF2B5EF4-FFF2-40B4-BE49-F238E27FC236}">
                <a16:creationId xmlns:a16="http://schemas.microsoft.com/office/drawing/2014/main" id="{CCB2F48B-C38F-D54D-B946-E541F5BA16AB}"/>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20884528">
            <a:off x="7825992" y="4646333"/>
            <a:ext cx="250831" cy="562925"/>
          </a:xfrm>
          <a:prstGeom prst="rect">
            <a:avLst/>
          </a:prstGeom>
        </p:spPr>
      </p:pic>
      <p:pic>
        <p:nvPicPr>
          <p:cNvPr id="33" name="Picture 32" descr="Icon&#10;&#10;Description automatically generated">
            <a:extLst>
              <a:ext uri="{FF2B5EF4-FFF2-40B4-BE49-F238E27FC236}">
                <a16:creationId xmlns:a16="http://schemas.microsoft.com/office/drawing/2014/main" id="{8DFC82E9-9BB9-174B-8E97-770896731456}"/>
              </a:ext>
            </a:extLst>
          </p:cNvPr>
          <p:cNvPicPr>
            <a:picLocks noChangeAspect="1"/>
          </p:cNvPicPr>
          <p:nvPr/>
        </p:nvPicPr>
        <p:blipFill>
          <a:blip r:embed="rId6">
            <a:extLst>
              <a:ext uri="{BEBA8EAE-BF5A-486C-A8C5-ECC9F3942E4B}">
                <a14:imgProps xmlns:a14="http://schemas.microsoft.com/office/drawing/2010/main">
                  <a14:imgLayer r:embed="rId8">
                    <a14:imgEffect>
                      <a14:brightnessContrast bright="11000" contrast="13000"/>
                    </a14:imgEffect>
                  </a14:imgLayer>
                </a14:imgProps>
              </a:ext>
              <a:ext uri="{28A0092B-C50C-407E-A947-70E740481C1C}">
                <a14:useLocalDpi xmlns:a14="http://schemas.microsoft.com/office/drawing/2010/main" val="0"/>
              </a:ext>
            </a:extLst>
          </a:blip>
          <a:stretch>
            <a:fillRect/>
          </a:stretch>
        </p:blipFill>
        <p:spPr>
          <a:xfrm rot="1623711">
            <a:off x="3273945" y="4151210"/>
            <a:ext cx="1430055" cy="1700302"/>
          </a:xfrm>
          <a:prstGeom prst="rect">
            <a:avLst/>
          </a:prstGeom>
        </p:spPr>
      </p:pic>
      <p:pic>
        <p:nvPicPr>
          <p:cNvPr id="31" name="Picture 30" descr="Icon&#10;&#10;Description automatically generated">
            <a:extLst>
              <a:ext uri="{FF2B5EF4-FFF2-40B4-BE49-F238E27FC236}">
                <a16:creationId xmlns:a16="http://schemas.microsoft.com/office/drawing/2014/main" id="{09D60669-10CC-0B40-92F2-A871B3132F4F}"/>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8940530">
            <a:off x="618171" y="5288527"/>
            <a:ext cx="250831" cy="562925"/>
          </a:xfrm>
          <a:prstGeom prst="rect">
            <a:avLst/>
          </a:prstGeom>
        </p:spPr>
      </p:pic>
      <p:pic>
        <p:nvPicPr>
          <p:cNvPr id="28" name="Picture 27" descr="Icon&#10;&#10;Description automatically generated">
            <a:extLst>
              <a:ext uri="{FF2B5EF4-FFF2-40B4-BE49-F238E27FC236}">
                <a16:creationId xmlns:a16="http://schemas.microsoft.com/office/drawing/2014/main" id="{4B670FE8-B7BD-0841-90A2-1DC78AFA175F}"/>
              </a:ext>
            </a:extLst>
          </p:cNvPr>
          <p:cNvPicPr>
            <a:picLocks noChangeAspect="1"/>
          </p:cNvPicPr>
          <p:nvPr/>
        </p:nvPicPr>
        <p:blipFill rotWithShape="1">
          <a:blip r:embed="rId9">
            <a:extLst>
              <a:ext uri="{28A0092B-C50C-407E-A947-70E740481C1C}">
                <a14:useLocalDpi xmlns:a14="http://schemas.microsoft.com/office/drawing/2010/main" val="0"/>
              </a:ext>
            </a:extLst>
          </a:blip>
          <a:srcRect l="18189" t="17974" r="3578" b="22890"/>
          <a:stretch/>
        </p:blipFill>
        <p:spPr>
          <a:xfrm>
            <a:off x="2658106" y="4892220"/>
            <a:ext cx="1017423" cy="997604"/>
          </a:xfrm>
          <a:prstGeom prst="rect">
            <a:avLst/>
          </a:prstGeom>
        </p:spPr>
      </p:pic>
      <p:pic>
        <p:nvPicPr>
          <p:cNvPr id="32" name="Picture 31" descr="Icon&#10;&#10;Description automatically generated">
            <a:extLst>
              <a:ext uri="{FF2B5EF4-FFF2-40B4-BE49-F238E27FC236}">
                <a16:creationId xmlns:a16="http://schemas.microsoft.com/office/drawing/2014/main" id="{1EAEBDDA-2A48-DA47-9CEB-6085D6ABAFBC}"/>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15885" b="1"/>
          <a:stretch/>
        </p:blipFill>
        <p:spPr>
          <a:xfrm rot="19314731">
            <a:off x="7725023" y="4563324"/>
            <a:ext cx="150068" cy="336789"/>
          </a:xfrm>
          <a:prstGeom prst="rect">
            <a:avLst/>
          </a:prstGeom>
        </p:spPr>
      </p:pic>
      <p:sp>
        <p:nvSpPr>
          <p:cNvPr id="12" name="TextBox 11">
            <a:extLst>
              <a:ext uri="{FF2B5EF4-FFF2-40B4-BE49-F238E27FC236}">
                <a16:creationId xmlns:a16="http://schemas.microsoft.com/office/drawing/2014/main" id="{1AE3879A-B610-414C-B602-322D8B820A32}"/>
              </a:ext>
            </a:extLst>
          </p:cNvPr>
          <p:cNvSpPr txBox="1"/>
          <p:nvPr/>
        </p:nvSpPr>
        <p:spPr bwMode="auto">
          <a:xfrm>
            <a:off x="688974" y="1646054"/>
            <a:ext cx="1928720" cy="4127218"/>
          </a:xfrm>
          <a:prstGeom prst="rect">
            <a:avLst/>
          </a:prstGeom>
          <a:noFill/>
          <a:ln>
            <a:noFill/>
          </a:ln>
        </p:spPr>
        <p:txBody>
          <a:bodyPr/>
          <a:lstStyle/>
          <a:p>
            <a:pPr>
              <a:spcBef>
                <a:spcPts val="0"/>
              </a:spcBef>
              <a:spcAft>
                <a:spcPts val="600"/>
              </a:spcAft>
              <a:defRPr/>
            </a:pPr>
            <a:r>
              <a:rPr lang="en-CA" sz="800" b="1" dirty="0">
                <a:latin typeface="Lato Black" panose="020F0502020204030203" pitchFamily="34" charset="0"/>
                <a:ea typeface="Lato Black" panose="020F0502020204030203" pitchFamily="34" charset="0"/>
                <a:cs typeface="Lato Black" panose="020F0502020204030203" pitchFamily="34" charset="0"/>
              </a:rPr>
              <a:t>ACCÉDEZ À DES TALENTS ET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UN ÉCOSYSTÈME D’INNOVATION DE PREMIER PLAN</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ÉDUCATION</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70 % </a:t>
            </a:r>
            <a:r>
              <a:rPr lang="en-CA" sz="800" dirty="0">
                <a:latin typeface="Lato Medium" panose="020F0502020204030203" pitchFamily="34" charset="0"/>
                <a:ea typeface="Lato Medium" panose="020F0502020204030203" pitchFamily="34" charset="0"/>
                <a:cs typeface="Lato Medium" panose="020F0502020204030203" pitchFamily="34" charset="0"/>
              </a:rPr>
              <a:t>des </a:t>
            </a:r>
            <a:r>
              <a:rPr lang="en-CA" sz="800" dirty="0" err="1">
                <a:latin typeface="Lato Medium" panose="020F0502020204030203" pitchFamily="34" charset="0"/>
                <a:ea typeface="Lato Medium" panose="020F0502020204030203" pitchFamily="34" charset="0"/>
                <a:cs typeface="Lato Medium" panose="020F0502020204030203" pitchFamily="34" charset="0"/>
              </a:rPr>
              <a:t>adultes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ontariens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sont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titulaires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d’un </a:t>
            </a:r>
            <a:r>
              <a:rPr lang="en-CA" sz="800" b="1" dirty="0" err="1">
                <a:latin typeface="Lato Black" panose="020F0502020204030203" pitchFamily="34" charset="0"/>
                <a:ea typeface="Lato Black" panose="020F0502020204030203" pitchFamily="34" charset="0"/>
                <a:cs typeface="Lato Black" panose="020F0502020204030203" pitchFamily="34" charset="0"/>
              </a:rPr>
              <a:t>diplôme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d’études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postsecondaires</a:t>
            </a:r>
            <a:r>
              <a:rPr lang="en-CA" sz="800" b="1" dirty="0">
                <a:latin typeface="Lato Black" panose="020F0502020204030203" pitchFamily="34" charset="0"/>
                <a:ea typeface="Lato Black" panose="020F0502020204030203" pitchFamily="34" charset="0"/>
                <a:cs typeface="Lato Black" panose="020F0502020204030203" pitchFamily="34" charset="0"/>
              </a:rPr>
              <a:t> – </a:t>
            </a:r>
            <a:r>
              <a:rPr lang="en-CA" sz="800" dirty="0">
                <a:latin typeface="Lato Medium" panose="020F0502020204030203" pitchFamily="34" charset="0"/>
                <a:ea typeface="Lato Medium" panose="020F0502020204030203" pitchFamily="34" charset="0"/>
                <a:cs typeface="Lato Medium" panose="020F0502020204030203" pitchFamily="34" charset="0"/>
              </a:rPr>
              <a:t>un </a:t>
            </a: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supérieur</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celui</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pays de </a:t>
            </a:r>
            <a:r>
              <a:rPr lang="en-CA" sz="800" dirty="0" err="1">
                <a:latin typeface="Lato Medium" panose="020F0502020204030203" pitchFamily="34" charset="0"/>
                <a:ea typeface="Lato Medium" panose="020F0502020204030203" pitchFamily="34" charset="0"/>
                <a:cs typeface="Lato Medium" panose="020F0502020204030203" pitchFamily="34" charset="0"/>
              </a:rPr>
              <a:t>l’OCDE</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LEADERSHIP UNIVERSITAIRE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Établissements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d’enseignement</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de recherche </a:t>
            </a:r>
            <a:r>
              <a:rPr lang="en-CA" sz="800" dirty="0">
                <a:latin typeface="Lato Medium" panose="020F0502020204030203" pitchFamily="34" charset="0"/>
                <a:ea typeface="Lato Medium" panose="020F0502020204030203" pitchFamily="34" charset="0"/>
                <a:cs typeface="Lato Medium" panose="020F0502020204030203" pitchFamily="34" charset="0"/>
              </a:rPr>
              <a:t>de calibre </a:t>
            </a:r>
            <a:r>
              <a:rPr lang="en-CA" sz="800" dirty="0" err="1">
                <a:latin typeface="Lato Medium" panose="020F0502020204030203" pitchFamily="34" charset="0"/>
                <a:ea typeface="Lato Medium" panose="020F0502020204030203" pitchFamily="34" charset="0"/>
                <a:cs typeface="Lato Medium" panose="020F0502020204030203" pitchFamily="34" charset="0"/>
              </a:rPr>
              <a:t>mondial</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CARREFOUR D’INCUBATEURS </a:t>
            </a:r>
            <a:br>
              <a:rPr lang="en-CA" sz="800" b="1" dirty="0">
                <a:latin typeface="Lato Medium" panose="020F0502020204030203" pitchFamily="34" charset="0"/>
                <a:ea typeface="Lato Medium" panose="020F0502020204030203" pitchFamily="34" charset="0"/>
                <a:cs typeface="Lato Medium"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Plus </a:t>
            </a:r>
            <a:r>
              <a:rPr lang="en-CA" sz="800" b="1" dirty="0" err="1">
                <a:latin typeface="Lato Black" panose="020F0502020204030203" pitchFamily="34" charset="0"/>
                <a:ea typeface="Lato Black" panose="020F0502020204030203" pitchFamily="34" charset="0"/>
                <a:cs typeface="Lato Black" panose="020F0502020204030203" pitchFamily="34" charset="0"/>
              </a:rPr>
              <a:t>grande</a:t>
            </a:r>
            <a:r>
              <a:rPr lang="en-CA" sz="800" b="1" dirty="0">
                <a:latin typeface="Lato Black" panose="020F0502020204030203" pitchFamily="34" charset="0"/>
                <a:ea typeface="Lato Black" panose="020F0502020204030203" pitchFamily="34" charset="0"/>
                <a:cs typeface="Lato Black" panose="020F0502020204030203" pitchFamily="34" charset="0"/>
              </a:rPr>
              <a:t> concentration </a:t>
            </a:r>
            <a:r>
              <a:rPr lang="en-CA" sz="800" dirty="0" err="1">
                <a:latin typeface="Lato Medium" panose="020F0502020204030203" pitchFamily="34" charset="0"/>
                <a:ea typeface="Lato Medium" panose="020F0502020204030203" pitchFamily="34" charset="0"/>
                <a:cs typeface="Lato Medium" panose="020F0502020204030203" pitchFamily="34" charset="0"/>
              </a:rPr>
              <a:t>d’incubateurs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a:t>
            </a:r>
            <a:r>
              <a:rPr lang="en-CA" sz="800" dirty="0">
                <a:latin typeface="Lato Medium" panose="020F0502020204030203" pitchFamily="34" charset="0"/>
                <a:ea typeface="Lato Medium" panose="020F0502020204030203" pitchFamily="34" charset="0"/>
                <a:cs typeface="Lato Medium" panose="020F0502020204030203" pitchFamily="34" charset="0"/>
              </a:rPr>
              <a:t> innovation</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PÔLE DES TI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2</a:t>
            </a:r>
            <a:r>
              <a:rPr lang="en-CA" sz="800" b="1" baseline="30000" dirty="0">
                <a:latin typeface="Lato Black" panose="020F0502020204030203" pitchFamily="34" charset="0"/>
                <a:ea typeface="Lato Black" panose="020F0502020204030203" pitchFamily="34" charset="0"/>
                <a:cs typeface="Lato Black" panose="020F0502020204030203" pitchFamily="34" charset="0"/>
              </a:rPr>
              <a:t>e</a:t>
            </a:r>
            <a:r>
              <a:rPr lang="en-CA" sz="800" b="1" dirty="0">
                <a:latin typeface="Lato Black" panose="020F0502020204030203" pitchFamily="34" charset="0"/>
                <a:ea typeface="Lato Black" panose="020F0502020204030203" pitchFamily="34" charset="0"/>
                <a:cs typeface="Lato Black" panose="020F0502020204030203" pitchFamily="34" charset="0"/>
              </a:rPr>
              <a:t> plus important </a:t>
            </a:r>
            <a:r>
              <a:rPr lang="en-CA" sz="800" dirty="0" err="1">
                <a:latin typeface="Lato Medium" panose="020F0502020204030203" pitchFamily="34" charset="0"/>
                <a:ea typeface="Lato Medium" panose="020F0502020204030203" pitchFamily="34" charset="0"/>
                <a:cs typeface="Lato Medium" panose="020F0502020204030203" pitchFamily="34" charset="0"/>
              </a:rPr>
              <a:t>pôle</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TI </a:t>
            </a:r>
            <a:r>
              <a:rPr lang="en-CA" sz="800" dirty="0" err="1">
                <a:latin typeface="Lato Medium" panose="020F0502020204030203" pitchFamily="34" charset="0"/>
                <a:ea typeface="Lato Medium" panose="020F0502020204030203" pitchFamily="34" charset="0"/>
                <a:cs typeface="Lato Medium" panose="020F0502020204030203" pitchFamily="34" charset="0"/>
              </a:rPr>
              <a:t>en</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Amérique</a:t>
            </a:r>
            <a:r>
              <a:rPr lang="en-CA" sz="800" dirty="0">
                <a:latin typeface="Lato Medium" panose="020F0502020204030203" pitchFamily="34" charset="0"/>
                <a:ea typeface="Lato Medium" panose="020F0502020204030203" pitchFamily="34" charset="0"/>
                <a:cs typeface="Lato Medium" panose="020F0502020204030203" pitchFamily="34" charset="0"/>
              </a:rPr>
              <a:t> du Nord</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PROGRAMMES DE R-D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Économies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importantes</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après </a:t>
            </a:r>
            <a:r>
              <a:rPr lang="en-CA" sz="800" dirty="0" err="1">
                <a:latin typeface="Lato Medium" panose="020F0502020204030203" pitchFamily="34" charset="0"/>
                <a:ea typeface="Lato Medium" panose="020F0502020204030203" pitchFamily="34" charset="0"/>
                <a:cs typeface="Lato Medium" panose="020F0502020204030203" pitchFamily="34" charset="0"/>
              </a:rPr>
              <a:t>impôts</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AIDE </a:t>
            </a:r>
            <a:r>
              <a:rPr lang="en-CA" sz="800" b="1" dirty="0" err="1">
                <a:solidFill>
                  <a:srgbClr val="002E6E"/>
                </a:solidFill>
                <a:latin typeface="Lato Black" panose="020F0502020204030203" pitchFamily="34" charset="0"/>
                <a:ea typeface="Lato Black" panose="020F0502020204030203" pitchFamily="34" charset="0"/>
                <a:cs typeface="Lato Black" panose="020F0502020204030203" pitchFamily="34" charset="0"/>
              </a:rPr>
              <a:t>À</a:t>
            </a: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 L’IMMIGRATION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Programme </a:t>
            </a:r>
            <a:r>
              <a:rPr lang="en-CA" sz="800" dirty="0" err="1">
                <a:latin typeface="Lato Medium" panose="020F0502020204030203" pitchFamily="34" charset="0"/>
                <a:ea typeface="Lato Medium" panose="020F0502020204030203" pitchFamily="34" charset="0"/>
                <a:cs typeface="Lato Medium" panose="020F0502020204030203" pitchFamily="34" charset="0"/>
              </a:rPr>
              <a:t>ontarien</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des </a:t>
            </a:r>
            <a:r>
              <a:rPr lang="en-CA" sz="800" b="1" dirty="0" err="1">
                <a:latin typeface="Lato Black" panose="020F0502020204030203" pitchFamily="34" charset="0"/>
                <a:ea typeface="Lato Black" panose="020F0502020204030203" pitchFamily="34" charset="0"/>
                <a:cs typeface="Lato Black" panose="020F0502020204030203" pitchFamily="34" charset="0"/>
              </a:rPr>
              <a:t>candidats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à</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l’immigration</a:t>
            </a:r>
            <a:endParaRPr lang="en-CA" sz="800" b="1" dirty="0">
              <a:latin typeface="Lato Black" panose="020F0502020204030203" pitchFamily="34" charset="0"/>
              <a:ea typeface="Lato Black" panose="020F0502020204030203" pitchFamily="34" charset="0"/>
              <a:cs typeface="Lato Black" panose="020F0502020204030203" pitchFamily="34" charset="0"/>
            </a:endParaRPr>
          </a:p>
          <a:p>
            <a:pPr>
              <a:defRPr/>
            </a:pPr>
            <a:endParaRPr lang="en-US" sz="1000" dirty="0"/>
          </a:p>
        </p:txBody>
      </p:sp>
      <p:sp>
        <p:nvSpPr>
          <p:cNvPr id="13" name="TextBox 12">
            <a:extLst>
              <a:ext uri="{FF2B5EF4-FFF2-40B4-BE49-F238E27FC236}">
                <a16:creationId xmlns:a16="http://schemas.microsoft.com/office/drawing/2014/main" id="{D2F09C87-8769-3742-96B7-B34E95385FD1}"/>
              </a:ext>
            </a:extLst>
          </p:cNvPr>
          <p:cNvSpPr txBox="1"/>
          <p:nvPr/>
        </p:nvSpPr>
        <p:spPr bwMode="auto">
          <a:xfrm>
            <a:off x="2554288" y="1631766"/>
            <a:ext cx="1889125" cy="4038600"/>
          </a:xfrm>
          <a:prstGeom prst="rect">
            <a:avLst/>
          </a:prstGeom>
          <a:noFill/>
          <a:ln>
            <a:noFill/>
          </a:ln>
        </p:spPr>
        <p:txBody>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DE PRIX</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DE REVIENT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CONCURRENTIELS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TAXES</a:t>
            </a:r>
            <a:br>
              <a:rPr lang="en-CA" sz="900" b="1" dirty="0">
                <a:solidFill>
                  <a:srgbClr val="000950"/>
                </a:solidFill>
                <a:latin typeface="Lato Medium" panose="020F0502020204030203" pitchFamily="34" charset="0"/>
                <a:ea typeface="Lato Medium" panose="020F0502020204030203" pitchFamily="34" charset="0"/>
                <a:cs typeface="Lato Medium"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d’imposition</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r>
              <a:rPr lang="en-CA" sz="800" dirty="0" err="1">
                <a:latin typeface="Lato Medium" panose="020F0502020204030203" pitchFamily="34" charset="0"/>
                <a:ea typeface="Lato Medium" panose="020F0502020204030203" pitchFamily="34" charset="0"/>
                <a:cs typeface="Lato Medium" panose="020F0502020204030203" pitchFamily="34" charset="0"/>
              </a:rPr>
              <a:t>sociétés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inférieurs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à</a:t>
            </a:r>
            <a:r>
              <a:rPr lang="en-CA" sz="800" b="1" dirty="0">
                <a:latin typeface="Lato Black" panose="020F0502020204030203" pitchFamily="34" charset="0"/>
                <a:ea typeface="Lato Black" panose="020F0502020204030203" pitchFamily="34" charset="0"/>
                <a:cs typeface="Lato Black" panose="020F0502020204030203" pitchFamily="34" charset="0"/>
              </a:rPr>
              <a:t> la </a:t>
            </a:r>
            <a:r>
              <a:rPr lang="en-CA" sz="800" b="1" dirty="0" err="1">
                <a:latin typeface="Lato Black" panose="020F0502020204030203" pitchFamily="34" charset="0"/>
                <a:ea typeface="Lato Black" panose="020F0502020204030203" pitchFamily="34" charset="0"/>
                <a:cs typeface="Lato Black" panose="020F0502020204030203" pitchFamily="34" charset="0"/>
              </a:rPr>
              <a:t>moyenne</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parmi</a:t>
            </a:r>
            <a:r>
              <a:rPr lang="en-CA" sz="800" b="1" dirty="0">
                <a:latin typeface="Lato Black" panose="020F0502020204030203" pitchFamily="34" charset="0"/>
                <a:ea typeface="Lato Black" panose="020F0502020204030203" pitchFamily="34" charset="0"/>
                <a:cs typeface="Lato Black" panose="020F0502020204030203" pitchFamily="34" charset="0"/>
              </a:rPr>
              <a:t> les pays du G7</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MAIN-D’ŒUVRE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Talents de haute </a:t>
            </a:r>
            <a:r>
              <a:rPr lang="en-CA" sz="800" dirty="0" err="1">
                <a:latin typeface="Lato Medium" panose="020F0502020204030203" pitchFamily="34" charset="0"/>
                <a:ea typeface="Lato Medium" panose="020F0502020204030203" pitchFamily="34" charset="0"/>
                <a:cs typeface="Lato Medium" panose="020F0502020204030203" pitchFamily="34" charset="0"/>
              </a:rPr>
              <a:t>qualité</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un </a:t>
            </a:r>
            <a:r>
              <a:rPr lang="en-CA" sz="800" dirty="0" err="1">
                <a:latin typeface="Lato Medium" panose="020F0502020204030203" pitchFamily="34" charset="0"/>
                <a:ea typeface="Lato Medium" panose="020F0502020204030203" pitchFamily="34" charset="0"/>
                <a:cs typeface="Lato Medium" panose="020F0502020204030203" pitchFamily="34" charset="0"/>
              </a:rPr>
              <a:t>coût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jusqu’à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50 % </a:t>
            </a:r>
            <a:r>
              <a:rPr lang="en-CA" sz="800" b="1" dirty="0" err="1">
                <a:latin typeface="Lato Black" panose="020F0502020204030203" pitchFamily="34" charset="0"/>
                <a:ea typeface="Lato Black" panose="020F0502020204030203" pitchFamily="34" charset="0"/>
                <a:cs typeface="Lato Black" panose="020F0502020204030203" pitchFamily="34" charset="0"/>
              </a:rPr>
              <a:t>moins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élevé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que dans les </a:t>
            </a:r>
            <a:r>
              <a:rPr lang="en-CA" sz="800" dirty="0" err="1">
                <a:latin typeface="Lato Medium" panose="020F0502020204030203" pitchFamily="34" charset="0"/>
                <a:ea typeface="Lato Medium" panose="020F0502020204030203" pitchFamily="34" charset="0"/>
                <a:cs typeface="Lato Medium" panose="020F0502020204030203" pitchFamily="34" charset="0"/>
              </a:rPr>
              <a:t>principaux</a:t>
            </a:r>
            <a:r>
              <a:rPr lang="en-CA" sz="800" dirty="0">
                <a:latin typeface="Lato Medium" panose="020F0502020204030203" pitchFamily="34" charset="0"/>
                <a:ea typeface="Lato Medium" panose="020F0502020204030203" pitchFamily="34" charset="0"/>
                <a:cs typeface="Lato Medium" panose="020F0502020204030203" pitchFamily="34" charset="0"/>
              </a:rPr>
              <a:t> centres </a:t>
            </a:r>
            <a:r>
              <a:rPr lang="en-CA" sz="800" dirty="0" err="1">
                <a:latin typeface="Lato Medium" panose="020F0502020204030203" pitchFamily="34" charset="0"/>
                <a:ea typeface="Lato Medium" panose="020F0502020204030203" pitchFamily="34" charset="0"/>
                <a:cs typeface="Lato Medium" panose="020F0502020204030203" pitchFamily="34" charset="0"/>
              </a:rPr>
              <a:t>technologiques</a:t>
            </a:r>
            <a:r>
              <a:rPr lang="en-CA" sz="800" dirty="0">
                <a:latin typeface="Lato Medium" panose="020F0502020204030203" pitchFamily="34" charset="0"/>
                <a:ea typeface="Lato Medium" panose="020F0502020204030203" pitchFamily="34" charset="0"/>
                <a:cs typeface="Lato Medium" panose="020F0502020204030203" pitchFamily="34" charset="0"/>
              </a:rPr>
              <a:t> aux </a:t>
            </a:r>
            <a:r>
              <a:rPr lang="en-CA" sz="800" dirty="0" err="1">
                <a:latin typeface="Lato Medium" panose="020F0502020204030203" pitchFamily="34" charset="0"/>
                <a:ea typeface="Lato Medium" panose="020F0502020204030203" pitchFamily="34" charset="0"/>
                <a:cs typeface="Lato Medium" panose="020F0502020204030203" pitchFamily="34" charset="0"/>
              </a:rPr>
              <a:t>États</a:t>
            </a:r>
            <a:r>
              <a:rPr lang="en-CA" sz="800" dirty="0">
                <a:latin typeface="Lato Medium" panose="020F0502020204030203" pitchFamily="34" charset="0"/>
                <a:ea typeface="Lato Medium" panose="020F0502020204030203" pitchFamily="34" charset="0"/>
                <a:cs typeface="Lato Medium" panose="020F0502020204030203" pitchFamily="34" charset="0"/>
              </a:rPr>
              <a:t>-Unis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SOINS DE SANTÉ PAYÉS</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 L’EMPLOYEUR</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Près</a:t>
            </a:r>
            <a:r>
              <a:rPr lang="en-CA" sz="800" b="1" dirty="0">
                <a:latin typeface="Lato Black" panose="020F0502020204030203" pitchFamily="34" charset="0"/>
                <a:ea typeface="Lato Black" panose="020F0502020204030203" pitchFamily="34" charset="0"/>
                <a:cs typeface="Lato Black" panose="020F0502020204030203" pitchFamily="34" charset="0"/>
              </a:rPr>
              <a:t> du tiers du </a:t>
            </a:r>
            <a:r>
              <a:rPr lang="en-CA" sz="800" b="1" dirty="0" err="1">
                <a:latin typeface="Lato Black" panose="020F0502020204030203" pitchFamily="34" charset="0"/>
                <a:ea typeface="Lato Black" panose="020F0502020204030203" pitchFamily="34" charset="0"/>
                <a:cs typeface="Lato Black" panose="020F0502020204030203" pitchFamily="34" charset="0"/>
              </a:rPr>
              <a:t>coût</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payé</a:t>
            </a:r>
            <a:r>
              <a:rPr lang="en-CA" sz="800" dirty="0">
                <a:latin typeface="Lato Medium" panose="020F0502020204030203" pitchFamily="34" charset="0"/>
                <a:ea typeface="Lato Medium" panose="020F0502020204030203" pitchFamily="34" charset="0"/>
                <a:cs typeface="Lato Medium" panose="020F0502020204030203" pitchFamily="34" charset="0"/>
              </a:rPr>
              <a:t> dans les </a:t>
            </a:r>
            <a:r>
              <a:rPr lang="en-CA" sz="800" dirty="0" err="1">
                <a:latin typeface="Lato Medium" panose="020F0502020204030203" pitchFamily="34" charset="0"/>
                <a:ea typeface="Lato Medium" panose="020F0502020204030203" pitchFamily="34" charset="0"/>
                <a:cs typeface="Lato Medium" panose="020F0502020204030203" pitchFamily="34" charset="0"/>
              </a:rPr>
              <a:t>régions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comparables</a:t>
            </a:r>
            <a:r>
              <a:rPr lang="en-CA" sz="800" dirty="0">
                <a:latin typeface="Lato Medium" panose="020F0502020204030203" pitchFamily="34" charset="0"/>
                <a:ea typeface="Lato Medium" panose="020F0502020204030203" pitchFamily="34" charset="0"/>
                <a:cs typeface="Lato Medium" panose="020F0502020204030203" pitchFamily="34" charset="0"/>
              </a:rPr>
              <a:t> aux </a:t>
            </a:r>
            <a:r>
              <a:rPr lang="en-CA" sz="800" dirty="0" err="1">
                <a:latin typeface="Lato Medium" panose="020F0502020204030203" pitchFamily="34" charset="0"/>
                <a:ea typeface="Lato Medium" panose="020F0502020204030203" pitchFamily="34" charset="0"/>
                <a:cs typeface="Lato Medium" panose="020F0502020204030203" pitchFamily="34" charset="0"/>
              </a:rPr>
              <a:t>États</a:t>
            </a:r>
            <a:r>
              <a:rPr lang="en-CA" sz="800" dirty="0">
                <a:latin typeface="Lato Medium" panose="020F0502020204030203" pitchFamily="34" charset="0"/>
                <a:ea typeface="Lato Medium" panose="020F0502020204030203" pitchFamily="34" charset="0"/>
                <a:cs typeface="Lato Medium" panose="020F0502020204030203" pitchFamily="34" charset="0"/>
              </a:rPr>
              <a:t>-Unis, grâce aux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soins</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santé</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universels</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TAUX DE CHANGE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de change favorable, </a:t>
            </a:r>
            <a:r>
              <a:rPr lang="en-CA" sz="800" dirty="0" err="1">
                <a:latin typeface="Lato Medium" panose="020F0502020204030203" pitchFamily="34" charset="0"/>
                <a:ea typeface="Lato Medium" panose="020F0502020204030203" pitchFamily="34" charset="0"/>
                <a:cs typeface="Lato Medium" panose="020F0502020204030203" pitchFamily="34" charset="0"/>
              </a:rPr>
              <a:t>généralement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25 % de </a:t>
            </a:r>
            <a:r>
              <a:rPr lang="en-CA" sz="800" b="1" dirty="0" err="1">
                <a:latin typeface="Lato Black" panose="020F0502020204030203" pitchFamily="34" charset="0"/>
                <a:ea typeface="Lato Black" panose="020F0502020204030203" pitchFamily="34" charset="0"/>
                <a:cs typeface="Lato Black" panose="020F0502020204030203" pitchFamily="34" charset="0"/>
              </a:rPr>
              <a:t>moins</a:t>
            </a:r>
            <a:r>
              <a:rPr lang="en-CA" sz="800" dirty="0">
                <a:latin typeface="Lato Medium" panose="020F0502020204030203" pitchFamily="34" charset="0"/>
                <a:ea typeface="Lato Medium" panose="020F0502020204030203" pitchFamily="34" charset="0"/>
                <a:cs typeface="Lato Medium" panose="020F0502020204030203" pitchFamily="34" charset="0"/>
              </a:rPr>
              <a:t> que le dollar </a:t>
            </a:r>
            <a:r>
              <a:rPr lang="en-CA" sz="800" dirty="0" err="1">
                <a:latin typeface="Lato Medium" panose="020F0502020204030203" pitchFamily="34" charset="0"/>
                <a:ea typeface="Lato Medium" panose="020F0502020204030203" pitchFamily="34" charset="0"/>
                <a:cs typeface="Lato Medium" panose="020F0502020204030203" pitchFamily="34" charset="0"/>
              </a:rPr>
              <a:t>américain</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a:p>
            <a:pPr>
              <a:defRPr/>
            </a:pPr>
            <a:endParaRPr lang="en-US" sz="1000" dirty="0"/>
          </a:p>
        </p:txBody>
      </p:sp>
      <p:sp>
        <p:nvSpPr>
          <p:cNvPr id="14" name="TextBox 13">
            <a:extLst>
              <a:ext uri="{FF2B5EF4-FFF2-40B4-BE49-F238E27FC236}">
                <a16:creationId xmlns:a16="http://schemas.microsoft.com/office/drawing/2014/main" id="{9E86BFEA-BF16-5E43-8CD3-5E43B42A8337}"/>
              </a:ext>
            </a:extLst>
          </p:cNvPr>
          <p:cNvSpPr txBox="1"/>
          <p:nvPr/>
        </p:nvSpPr>
        <p:spPr bwMode="auto">
          <a:xfrm>
            <a:off x="4367213" y="1631766"/>
            <a:ext cx="1899116" cy="4038600"/>
          </a:xfrm>
          <a:prstGeom prst="rect">
            <a:avLst/>
          </a:prstGeom>
          <a:noFill/>
          <a:ln>
            <a:noFill/>
          </a:ln>
        </p:spPr>
        <p:txBody>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RECEVEZ UN SOUTIEN</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AUX ENTREPRISES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PERSONNALISÉ</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SERVICE PERSONNALISÉ</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Soutien</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personnalisé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d’Investissements</a:t>
            </a:r>
            <a:r>
              <a:rPr lang="en-CA" sz="800" b="1" dirty="0">
                <a:latin typeface="Lato Black" panose="020F0502020204030203" pitchFamily="34" charset="0"/>
                <a:ea typeface="Lato Black" panose="020F0502020204030203" pitchFamily="34" charset="0"/>
                <a:cs typeface="Lato Black" panose="020F0502020204030203" pitchFamily="34" charset="0"/>
              </a:rPr>
              <a:t> Ontario,</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le </a:t>
            </a:r>
            <a:r>
              <a:rPr lang="en-CA" sz="800" dirty="0" err="1">
                <a:latin typeface="Lato Medium" panose="020F0502020204030203" pitchFamily="34" charset="0"/>
                <a:ea typeface="Lato Medium" panose="020F0502020204030203" pitchFamily="34" charset="0"/>
                <a:cs typeface="Lato Medium" panose="020F0502020204030203" pitchFamily="34" charset="0"/>
              </a:rPr>
              <a:t>nouvel</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organisme</a:t>
            </a:r>
            <a:r>
              <a:rPr lang="en-CA" sz="800" dirty="0">
                <a:latin typeface="Lato Medium" panose="020F0502020204030203" pitchFamily="34" charset="0"/>
                <a:ea typeface="Lato Medium" panose="020F0502020204030203" pitchFamily="34" charset="0"/>
                <a:cs typeface="Lato Medium" panose="020F0502020204030203" pitchFamily="34" charset="0"/>
              </a:rPr>
              <a:t> de promotion de </a:t>
            </a:r>
            <a:r>
              <a:rPr lang="en-CA" sz="800" dirty="0" err="1">
                <a:latin typeface="Lato Medium" panose="020F0502020204030203" pitchFamily="34" charset="0"/>
                <a:ea typeface="Lato Medium" panose="020F0502020204030203" pitchFamily="34" charset="0"/>
                <a:cs typeface="Lato Medium" panose="020F0502020204030203" pitchFamily="34" charset="0"/>
              </a:rPr>
              <a:t>l’investissement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de la province</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SOUTIEN RÉGLEMENTAIRE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Environnement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réglementaire</a:t>
            </a:r>
            <a:r>
              <a:rPr lang="en-CA" sz="800" dirty="0">
                <a:latin typeface="Lato Medium" panose="020F0502020204030203" pitchFamily="34" charset="0"/>
                <a:ea typeface="Lato Medium" panose="020F0502020204030203" pitchFamily="34" charset="0"/>
                <a:cs typeface="Lato Medium" panose="020F0502020204030203" pitchFamily="34" charset="0"/>
              </a:rPr>
              <a:t> facile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comprendre</a:t>
            </a:r>
            <a:r>
              <a:rPr lang="en-CA" sz="800" dirty="0">
                <a:latin typeface="Lato Medium" panose="020F0502020204030203" pitchFamily="34" charset="0"/>
                <a:ea typeface="Lato Medium" panose="020F0502020204030203" pitchFamily="34" charset="0"/>
                <a:cs typeface="Lato Medium" panose="020F0502020204030203" pitchFamily="34" charset="0"/>
              </a:rPr>
              <a:t>. Le </a:t>
            </a:r>
            <a:r>
              <a:rPr lang="en-CA" sz="800" b="1" dirty="0">
                <a:latin typeface="Lato Black" panose="020F0502020204030203" pitchFamily="34" charset="0"/>
                <a:ea typeface="Lato Black" panose="020F0502020204030203" pitchFamily="34" charset="0"/>
                <a:cs typeface="Lato Black" panose="020F0502020204030203" pitchFamily="34" charset="0"/>
              </a:rPr>
              <a:t>Canada </a:t>
            </a:r>
            <a:r>
              <a:rPr lang="en-CA" sz="800" b="1" dirty="0" err="1">
                <a:latin typeface="Lato Black" panose="020F0502020204030203" pitchFamily="34" charset="0"/>
                <a:ea typeface="Lato Black" panose="020F0502020204030203" pitchFamily="34" charset="0"/>
                <a:cs typeface="Lato Black" panose="020F0502020204030203" pitchFamily="34" charset="0"/>
              </a:rPr>
              <a:t>est</a:t>
            </a:r>
            <a:r>
              <a:rPr lang="en-CA" sz="800" b="1" dirty="0">
                <a:latin typeface="Lato Black" panose="020F0502020204030203" pitchFamily="34" charset="0"/>
                <a:ea typeface="Lato Black" panose="020F0502020204030203" pitchFamily="34" charset="0"/>
                <a:cs typeface="Lato Black" panose="020F0502020204030203" pitchFamily="34" charset="0"/>
              </a:rPr>
              <a:t> le </a:t>
            </a:r>
            <a:r>
              <a:rPr lang="en-CA" sz="800" b="1" dirty="0" err="1">
                <a:latin typeface="Lato Black" panose="020F0502020204030203" pitchFamily="34" charset="0"/>
                <a:ea typeface="Lato Black" panose="020F0502020204030203" pitchFamily="34" charset="0"/>
                <a:cs typeface="Lato Black" panose="020F0502020204030203" pitchFamily="34" charset="0"/>
              </a:rPr>
              <a:t>deuxième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meilleur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endroit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parmi</a:t>
            </a:r>
            <a:r>
              <a:rPr lang="en-CA" sz="800" dirty="0">
                <a:latin typeface="Lato Medium" panose="020F0502020204030203" pitchFamily="34" charset="0"/>
                <a:ea typeface="Lato Medium" panose="020F0502020204030203" pitchFamily="34" charset="0"/>
                <a:cs typeface="Lato Medium" panose="020F0502020204030203" pitchFamily="34" charset="0"/>
              </a:rPr>
              <a:t> les 38 pays de </a:t>
            </a:r>
            <a:r>
              <a:rPr lang="en-CA" sz="800" dirty="0" err="1">
                <a:latin typeface="Lato Medium" panose="020F0502020204030203" pitchFamily="34" charset="0"/>
                <a:ea typeface="Lato Medium" panose="020F0502020204030203" pitchFamily="34" charset="0"/>
                <a:cs typeface="Lato Medium" panose="020F0502020204030203" pitchFamily="34" charset="0"/>
              </a:rPr>
              <a:t>l’OCDE</a:t>
            </a:r>
            <a:r>
              <a:rPr lang="en-CA" sz="800" dirty="0">
                <a:latin typeface="Lato Medium" panose="020F0502020204030203" pitchFamily="34" charset="0"/>
                <a:ea typeface="Lato Medium" panose="020F0502020204030203" pitchFamily="34" charset="0"/>
                <a:cs typeface="Lato Medium" panose="020F0502020204030203" pitchFamily="34" charset="0"/>
              </a:rPr>
              <a:t> pour </a:t>
            </a:r>
            <a:r>
              <a:rPr lang="en-CA" sz="800" dirty="0" err="1">
                <a:latin typeface="Lato Medium" panose="020F0502020204030203" pitchFamily="34" charset="0"/>
                <a:ea typeface="Lato Medium" panose="020F0502020204030203" pitchFamily="34" charset="0"/>
                <a:cs typeface="Lato Medium" panose="020F0502020204030203" pitchFamily="34" charset="0"/>
              </a:rPr>
              <a:t>démarrer</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entreprise</a:t>
            </a:r>
            <a:r>
              <a:rPr lang="en-CA" sz="800" dirty="0">
                <a:latin typeface="Lato Medium" panose="020F0502020204030203" pitchFamily="34" charset="0"/>
                <a:ea typeface="Lato Medium" panose="020F0502020204030203" pitchFamily="34" charset="0"/>
                <a:cs typeface="Lato Medium" panose="020F0502020204030203" pitchFamily="34" charset="0"/>
              </a:rPr>
              <a:t> </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RENSEIGNEMENTS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SUR MESURE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Veille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stratégique</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err="1">
                <a:latin typeface="Lato Black" panose="020F0502020204030203" pitchFamily="34" charset="0"/>
                <a:ea typeface="Lato Black" panose="020F0502020204030203" pitchFamily="34" charset="0"/>
                <a:cs typeface="Lato Black" panose="020F0502020204030203" pitchFamily="34" charset="0"/>
              </a:rPr>
              <a:t>débouchés</a:t>
            </a:r>
            <a:endParaRPr lang="en-CA" sz="800" b="1" dirty="0">
              <a:latin typeface="Lato Black" panose="020F0502020204030203" pitchFamily="34" charset="0"/>
              <a:ea typeface="Lato Black" panose="020F0502020204030203" pitchFamily="34" charset="0"/>
              <a:cs typeface="Lato Black" panose="020F0502020204030203" pitchFamily="34" charset="0"/>
            </a:endParaRP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SOUTIEN AUX EMPLACEMENTS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Services de </a:t>
            </a:r>
            <a:r>
              <a:rPr lang="en-CA" sz="800" dirty="0" err="1">
                <a:latin typeface="Lato Medium" panose="020F0502020204030203" pitchFamily="34" charset="0"/>
                <a:ea typeface="Lato Medium" panose="020F0502020204030203" pitchFamily="34" charset="0"/>
                <a:cs typeface="Lato Medium" panose="020F0502020204030203" pitchFamily="34" charset="0"/>
              </a:rPr>
              <a:t>sélection</a:t>
            </a:r>
            <a:r>
              <a:rPr lang="en-CA" sz="800" dirty="0">
                <a:latin typeface="Lato Medium" panose="020F0502020204030203" pitchFamily="34" charset="0"/>
                <a:ea typeface="Lato Medium" panose="020F0502020204030203" pitchFamily="34" charset="0"/>
                <a:cs typeface="Lato Medium" panose="020F0502020204030203" pitchFamily="34" charset="0"/>
              </a:rPr>
              <a:t> de sites et de planification de terrain</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PARTENARIATS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Partenariats</a:t>
            </a:r>
            <a:r>
              <a:rPr lang="en-CA" sz="800" dirty="0">
                <a:latin typeface="Lato Medium" panose="020F0502020204030203" pitchFamily="34" charset="0"/>
                <a:ea typeface="Lato Medium" panose="020F0502020204030203" pitchFamily="34" charset="0"/>
                <a:cs typeface="Lato Medium" panose="020F0502020204030203" pitchFamily="34" charset="0"/>
              </a:rPr>
              <a:t> du </a:t>
            </a:r>
            <a:r>
              <a:rPr lang="en-CA" sz="800" b="1" dirty="0" err="1">
                <a:latin typeface="Lato Black" panose="020F0502020204030203" pitchFamily="34" charset="0"/>
                <a:ea typeface="Lato Black" panose="020F0502020204030203" pitchFamily="34" charset="0"/>
                <a:cs typeface="Lato Black" panose="020F0502020204030203" pitchFamily="34" charset="0"/>
              </a:rPr>
              <a:t>secteur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privé</a:t>
            </a:r>
            <a:r>
              <a:rPr lang="en-CA" sz="800" b="1" dirty="0">
                <a:latin typeface="Lato Black" panose="020F0502020204030203" pitchFamily="34" charset="0"/>
                <a:ea typeface="Lato Black" panose="020F0502020204030203" pitchFamily="34" charset="0"/>
                <a:cs typeface="Lato Black" panose="020F0502020204030203" pitchFamily="34" charset="0"/>
              </a:rPr>
              <a:t>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du </a:t>
            </a:r>
            <a:r>
              <a:rPr lang="en-CA" sz="800" b="1" dirty="0" err="1">
                <a:latin typeface="Lato Black" panose="020F0502020204030203" pitchFamily="34" charset="0"/>
                <a:ea typeface="Lato Black" panose="020F0502020204030203" pitchFamily="34" charset="0"/>
                <a:cs typeface="Lato Black" panose="020F0502020204030203" pitchFamily="34" charset="0"/>
              </a:rPr>
              <a:t>secteur</a:t>
            </a:r>
            <a:r>
              <a:rPr lang="en-CA" sz="800" b="1" dirty="0">
                <a:latin typeface="Lato Black" panose="020F0502020204030203" pitchFamily="34" charset="0"/>
                <a:ea typeface="Lato Black" panose="020F0502020204030203" pitchFamily="34" charset="0"/>
                <a:cs typeface="Lato Black" panose="020F0502020204030203" pitchFamily="34" charset="0"/>
              </a:rPr>
              <a:t> public</a:t>
            </a:r>
          </a:p>
          <a:p>
            <a:pPr>
              <a:defRPr/>
            </a:pPr>
            <a:endParaRPr lang="en-US" sz="1000" dirty="0"/>
          </a:p>
        </p:txBody>
      </p:sp>
      <p:sp>
        <p:nvSpPr>
          <p:cNvPr id="15" name="TextBox 14">
            <a:extLst>
              <a:ext uri="{FF2B5EF4-FFF2-40B4-BE49-F238E27FC236}">
                <a16:creationId xmlns:a16="http://schemas.microsoft.com/office/drawing/2014/main" id="{758306A3-2A1F-E54F-9FC9-8C6419110603}"/>
              </a:ext>
            </a:extLst>
          </p:cNvPr>
          <p:cNvSpPr txBox="1"/>
          <p:nvPr/>
        </p:nvSpPr>
        <p:spPr bwMode="auto">
          <a:xfrm>
            <a:off x="6176963" y="1630179"/>
            <a:ext cx="1800225" cy="4057650"/>
          </a:xfrm>
          <a:prstGeom prst="rect">
            <a:avLst/>
          </a:prstGeom>
          <a:noFill/>
          <a:ln>
            <a:noFill/>
          </a:ln>
        </p:spPr>
        <p:txBody>
          <a:bodyPr/>
          <a:lstStyle/>
          <a:p>
            <a:pPr>
              <a:spcBef>
                <a:spcPts val="0"/>
              </a:spcBef>
              <a:spcAft>
                <a:spcPts val="12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D’UN ACCÈS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AU MARCHÉ MONDIAL</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PROFITEZ D’UN ACCÈS AU MARCHÉ MONDIAL</a:t>
            </a:r>
            <a:br>
              <a:rPr lang="en-CA" sz="800" b="1" dirty="0"/>
            </a:br>
            <a:r>
              <a:rPr lang="en-CA" sz="800" dirty="0">
                <a:latin typeface="Lato Medium" panose="020F0502020204030203" pitchFamily="34" charset="0"/>
                <a:ea typeface="Lato Medium" panose="020F0502020204030203" pitchFamily="34" charset="0"/>
                <a:cs typeface="Lato Medium" panose="020F0502020204030203" pitchFamily="34" charset="0"/>
              </a:rPr>
              <a:t>Accords </a:t>
            </a:r>
            <a:r>
              <a:rPr lang="en-CA" sz="800" dirty="0" err="1">
                <a:latin typeface="Lato Medium" panose="020F0502020204030203" pitchFamily="34" charset="0"/>
                <a:ea typeface="Lato Medium" panose="020F0502020204030203" pitchFamily="34" charset="0"/>
                <a:cs typeface="Lato Medium" panose="020F0502020204030203" pitchFamily="34" charset="0"/>
              </a:rPr>
              <a:t>commerciaux</a:t>
            </a:r>
            <a:r>
              <a:rPr lang="en-CA" sz="800" dirty="0">
                <a:latin typeface="Lato Medium" panose="020F0502020204030203" pitchFamily="34" charset="0"/>
                <a:ea typeface="Lato Medium" panose="020F0502020204030203" pitchFamily="34" charset="0"/>
                <a:cs typeface="Lato Medium" panose="020F0502020204030203" pitchFamily="34" charset="0"/>
              </a:rPr>
              <a:t> avec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50 pays </a:t>
            </a:r>
            <a:r>
              <a:rPr lang="en-CA" sz="800" dirty="0">
                <a:latin typeface="Lato Medium" panose="020F0502020204030203" pitchFamily="34" charset="0"/>
                <a:ea typeface="Lato Medium" panose="020F0502020204030203" pitchFamily="34" charset="0"/>
                <a:cs typeface="Lato Medium" panose="020F0502020204030203" pitchFamily="34" charset="0"/>
              </a:rPr>
              <a:t>dans le monde</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FACILITÉ DE TRANSPORT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4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internationaux</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a:latin typeface="Lato Black" panose="020F0502020204030203" pitchFamily="34" charset="0"/>
                <a:ea typeface="Lato Black" panose="020F0502020204030203" pitchFamily="34" charset="0"/>
                <a:cs typeface="Lato Black" panose="020F0502020204030203" pitchFamily="34" charset="0"/>
              </a:rPr>
              <a:t>300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régionaux</a:t>
            </a:r>
            <a:r>
              <a:rPr lang="en-CA" sz="800" b="1" dirty="0">
                <a:latin typeface="Lato Black" panose="020F0502020204030203" pitchFamily="34" charset="0"/>
                <a:ea typeface="Lato Black" panose="020F0502020204030203" pitchFamily="34" charset="0"/>
                <a:cs typeface="Lato Black" panose="020F0502020204030203" pitchFamily="34" charset="0"/>
              </a:rPr>
              <a:t>, 250 000 km de routes et </a:t>
            </a:r>
            <a:r>
              <a:rPr lang="en-CA" sz="800" b="1" dirty="0" err="1">
                <a:latin typeface="Lato Black" panose="020F0502020204030203" pitchFamily="34" charset="0"/>
                <a:ea typeface="Lato Black" panose="020F0502020204030203" pitchFamily="34" charset="0"/>
                <a:cs typeface="Lato Black" panose="020F0502020204030203" pitchFamily="34" charset="0"/>
              </a:rPr>
              <a:t>d’autoroutes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une</a:t>
            </a:r>
            <a:r>
              <a:rPr lang="en-CA" sz="800" dirty="0">
                <a:latin typeface="Lato Medium" panose="020F0502020204030203" pitchFamily="34" charset="0"/>
                <a:ea typeface="Lato Medium" panose="020F0502020204030203" pitchFamily="34" charset="0"/>
                <a:cs typeface="Lato Medium" panose="020F0502020204030203" pitchFamily="34" charset="0"/>
              </a:rPr>
              <a:t> douzaine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de </a:t>
            </a:r>
            <a:r>
              <a:rPr lang="en-CA" sz="800" dirty="0" err="1">
                <a:latin typeface="Lato Medium" panose="020F0502020204030203" pitchFamily="34" charset="0"/>
                <a:ea typeface="Lato Medium" panose="020F0502020204030203" pitchFamily="34" charset="0"/>
                <a:cs typeface="Lato Medium" panose="020F0502020204030203" pitchFamily="34" charset="0"/>
              </a:rPr>
              <a:t>postes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frontaliers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et le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6</a:t>
            </a:r>
            <a:r>
              <a:rPr lang="en-CA" sz="800" b="1" baseline="30000" dirty="0">
                <a:latin typeface="Lato Black" panose="020F0502020204030203" pitchFamily="34" charset="0"/>
                <a:ea typeface="Lato Black" panose="020F0502020204030203" pitchFamily="34" charset="0"/>
                <a:cs typeface="Lato Black" panose="020F0502020204030203" pitchFamily="34" charset="0"/>
              </a:rPr>
              <a:t>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aéroport</a:t>
            </a:r>
            <a:r>
              <a:rPr lang="en-CA" sz="800" b="1" dirty="0">
                <a:latin typeface="Lato Black" panose="020F0502020204030203" pitchFamily="34" charset="0"/>
                <a:ea typeface="Lato Black" panose="020F0502020204030203" pitchFamily="34" charset="0"/>
                <a:cs typeface="Lato Black" panose="020F0502020204030203" pitchFamily="34" charset="0"/>
              </a:rPr>
              <a:t> le plus </a:t>
            </a:r>
            <a:r>
              <a:rPr lang="en-CA" sz="800" b="1" dirty="0" err="1">
                <a:latin typeface="Lato Black" panose="020F0502020204030203" pitchFamily="34" charset="0"/>
                <a:ea typeface="Lato Black" panose="020F0502020204030203" pitchFamily="34" charset="0"/>
                <a:cs typeface="Lato Black" panose="020F0502020204030203" pitchFamily="34" charset="0"/>
              </a:rPr>
              <a:t>connecté</a:t>
            </a:r>
            <a:r>
              <a:rPr lang="en-CA" sz="800" b="1" dirty="0">
                <a:latin typeface="Lato Black" panose="020F0502020204030203" pitchFamily="34" charset="0"/>
                <a:ea typeface="Lato Black" panose="020F0502020204030203" pitchFamily="34" charset="0"/>
                <a:cs typeface="Lato Black" panose="020F0502020204030203" pitchFamily="34" charset="0"/>
              </a:rPr>
              <a:t> au monde</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PROXIMITÉ DU MARCHÉ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Accès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à</a:t>
            </a:r>
            <a:r>
              <a:rPr lang="en-CA" sz="800" dirty="0">
                <a:latin typeface="Lato Medium" panose="020F0502020204030203" pitchFamily="34" charset="0"/>
                <a:ea typeface="Lato Medium" panose="020F0502020204030203" pitchFamily="34" charset="0"/>
                <a:cs typeface="Lato Medium" panose="020F0502020204030203" pitchFamily="34" charset="0"/>
              </a:rPr>
              <a:t> des </a:t>
            </a:r>
            <a:r>
              <a:rPr lang="en-CA" sz="800" dirty="0" err="1">
                <a:latin typeface="Lato Medium" panose="020F0502020204030203" pitchFamily="34" charset="0"/>
                <a:ea typeface="Lato Medium" panose="020F0502020204030203" pitchFamily="34" charset="0"/>
                <a:cs typeface="Lato Medium" panose="020F0502020204030203" pitchFamily="34" charset="0"/>
              </a:rPr>
              <a:t>centaines</a:t>
            </a:r>
            <a:r>
              <a:rPr lang="en-CA" sz="800" dirty="0">
                <a:latin typeface="Lato Medium" panose="020F0502020204030203" pitchFamily="34" charset="0"/>
                <a:ea typeface="Lato Medium" panose="020F0502020204030203" pitchFamily="34" charset="0"/>
                <a:cs typeface="Lato Medium" panose="020F0502020204030203" pitchFamily="34" charset="0"/>
              </a:rPr>
              <a:t> de millions de </a:t>
            </a:r>
            <a:r>
              <a:rPr lang="en-CA" sz="800" dirty="0" err="1">
                <a:latin typeface="Lato Medium" panose="020F0502020204030203" pitchFamily="34" charset="0"/>
                <a:ea typeface="Lato Medium" panose="020F0502020204030203" pitchFamily="34" charset="0"/>
                <a:cs typeface="Lato Medium" panose="020F0502020204030203" pitchFamily="34" charset="0"/>
              </a:rPr>
              <a:t>personnes</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en</a:t>
            </a:r>
            <a:r>
              <a:rPr lang="en-CA" sz="800" b="1" dirty="0">
                <a:latin typeface="Lato Black" panose="020F0502020204030203" pitchFamily="34" charset="0"/>
                <a:ea typeface="Lato Black" panose="020F0502020204030203" pitchFamily="34" charset="0"/>
                <a:cs typeface="Lato Black" panose="020F0502020204030203" pitchFamily="34" charset="0"/>
              </a:rPr>
              <a:t> un </a:t>
            </a:r>
            <a:r>
              <a:rPr lang="en-CA" sz="800" b="1" dirty="0" err="1">
                <a:latin typeface="Lato Black" panose="020F0502020204030203" pitchFamily="34" charset="0"/>
                <a:ea typeface="Lato Black" panose="020F0502020204030203" pitchFamily="34" charset="0"/>
                <a:cs typeface="Lato Black" panose="020F0502020204030203" pitchFamily="34" charset="0"/>
              </a:rPr>
              <a:t>jou</a:t>
            </a:r>
            <a:r>
              <a:rPr lang="en-CA" sz="800" b="1" dirty="0">
                <a:latin typeface="Lato Black" panose="020F0502020204030203" pitchFamily="34" charset="0"/>
                <a:ea typeface="Lato Black" panose="020F0502020204030203" pitchFamily="34" charset="0"/>
                <a:cs typeface="Lato Black" panose="020F0502020204030203" pitchFamily="34" charset="0"/>
              </a:rPr>
              <a:t> r de route</a:t>
            </a:r>
          </a:p>
        </p:txBody>
      </p:sp>
      <p:sp>
        <p:nvSpPr>
          <p:cNvPr id="16" name="TextBox 15">
            <a:extLst>
              <a:ext uri="{FF2B5EF4-FFF2-40B4-BE49-F238E27FC236}">
                <a16:creationId xmlns:a16="http://schemas.microsoft.com/office/drawing/2014/main" id="{66168CF7-F490-C748-AE55-9EA8C4DC3600}"/>
              </a:ext>
            </a:extLst>
          </p:cNvPr>
          <p:cNvSpPr txBox="1"/>
          <p:nvPr/>
        </p:nvSpPr>
        <p:spPr bwMode="auto">
          <a:xfrm>
            <a:off x="8039100" y="1631766"/>
            <a:ext cx="1800225" cy="4038600"/>
          </a:xfrm>
          <a:prstGeom prst="rect">
            <a:avLst/>
          </a:prstGeom>
          <a:noFill/>
          <a:ln>
            <a:noFill/>
          </a:ln>
        </p:spPr>
        <p:txBody>
          <a:bodyPr/>
          <a:lstStyle/>
          <a:p>
            <a:pPr>
              <a:spcBef>
                <a:spcPts val="0"/>
              </a:spcBef>
              <a:spcAft>
                <a:spcPts val="6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PROSPÉREZ DANS UNE ÉCONOMIE DIVERSIFIÉE</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EN CROISSANCE</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ÉCONOMIE DIVERSIFIÉE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Forte </a:t>
            </a:r>
            <a:r>
              <a:rPr lang="en-CA" sz="800" b="1" dirty="0" err="1">
                <a:latin typeface="Lato Black" panose="020F0502020204030203" pitchFamily="34" charset="0"/>
                <a:ea typeface="Lato Black" panose="020F0502020204030203" pitchFamily="34" charset="0"/>
                <a:cs typeface="Lato Black" panose="020F0502020204030203" pitchFamily="34" charset="0"/>
              </a:rPr>
              <a:t>représentation</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dans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a:t>
            </a:r>
            <a:r>
              <a:rPr lang="en-CA" sz="800" dirty="0" err="1">
                <a:latin typeface="Lato Medium" panose="020F0502020204030203" pitchFamily="34" charset="0"/>
                <a:ea typeface="Lato Medium" panose="020F0502020204030203" pitchFamily="34" charset="0"/>
                <a:cs typeface="Lato Medium" panose="020F0502020204030203" pitchFamily="34" charset="0"/>
              </a:rPr>
              <a:t>secteurs</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dirty="0" err="1">
                <a:latin typeface="Lato Medium" panose="020F0502020204030203" pitchFamily="34" charset="0"/>
                <a:ea typeface="Lato Medium" panose="020F0502020204030203" pitchFamily="34" charset="0"/>
                <a:cs typeface="Lato Medium" panose="020F0502020204030203" pitchFamily="34" charset="0"/>
              </a:rPr>
              <a:t>toutes</a:t>
            </a:r>
            <a:r>
              <a:rPr lang="en-CA" sz="800" dirty="0">
                <a:latin typeface="Lato Medium" panose="020F0502020204030203" pitchFamily="34" charset="0"/>
                <a:ea typeface="Lato Medium" panose="020F0502020204030203" pitchFamily="34" charset="0"/>
                <a:cs typeface="Lato Medium" panose="020F0502020204030203" pitchFamily="34" charset="0"/>
              </a:rPr>
              <a: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les industries</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PUISSANCE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L’Ontario</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est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le </a:t>
            </a:r>
            <a:r>
              <a:rPr lang="en-CA" sz="800" b="1" dirty="0" err="1">
                <a:latin typeface="Lato Black" panose="020F0502020204030203" pitchFamily="34" charset="0"/>
                <a:ea typeface="Lato Black" panose="020F0502020204030203" pitchFamily="34" charset="0"/>
                <a:cs typeface="Lato Black" panose="020F0502020204030203" pitchFamily="34" charset="0"/>
              </a:rPr>
              <a:t>moteur</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économique</a:t>
            </a:r>
            <a:r>
              <a:rPr lang="en-CA" sz="800" b="1" dirty="0">
                <a:latin typeface="Lato Black" panose="020F0502020204030203" pitchFamily="34" charset="0"/>
                <a:ea typeface="Lato Black" panose="020F0502020204030203" pitchFamily="34" charset="0"/>
                <a:cs typeface="Lato Black" panose="020F0502020204030203" pitchFamily="34" charset="0"/>
              </a:rPr>
              <a:t> du Canada</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STABILITÉ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Climat</a:t>
            </a:r>
            <a:r>
              <a:rPr lang="en-CA" sz="800" dirty="0">
                <a:latin typeface="Lato Medium" panose="020F0502020204030203" pitchFamily="34" charset="0"/>
                <a:ea typeface="Lato Medium" panose="020F0502020204030203" pitchFamily="34" charset="0"/>
                <a:cs typeface="Lato Medium" panose="020F0502020204030203" pitchFamily="34" charset="0"/>
              </a:rPr>
              <a:t> politique et </a:t>
            </a:r>
            <a:r>
              <a:rPr lang="en-CA" sz="800" dirty="0" err="1">
                <a:latin typeface="Lato Medium" panose="020F0502020204030203" pitchFamily="34" charset="0"/>
                <a:ea typeface="Lato Medium" panose="020F0502020204030203" pitchFamily="34" charset="0"/>
                <a:cs typeface="Lato Medium" panose="020F0502020204030203" pitchFamily="34" charset="0"/>
              </a:rPr>
              <a:t>économique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stable</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SUCCÈS ÉCONOMIQUE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Excellent </a:t>
            </a:r>
            <a:r>
              <a:rPr lang="en-CA" sz="800" dirty="0" err="1">
                <a:latin typeface="Lato Medium" panose="020F0502020204030203" pitchFamily="34" charset="0"/>
                <a:ea typeface="Lato Medium" panose="020F0502020204030203" pitchFamily="34" charset="0"/>
                <a:cs typeface="Lato Medium" panose="020F0502020204030203" pitchFamily="34" charset="0"/>
              </a:rPr>
              <a:t>taux</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croissance</a:t>
            </a:r>
            <a:r>
              <a:rPr lang="en-CA" sz="800" dirty="0">
                <a:latin typeface="Lato Medium" panose="020F0502020204030203" pitchFamily="34" charset="0"/>
                <a:ea typeface="Lato Medium" panose="020F0502020204030203" pitchFamily="34" charset="0"/>
                <a:cs typeface="Lato Medium" panose="020F0502020204030203" pitchFamily="34" charset="0"/>
              </a:rPr>
              <a:t> du</a:t>
            </a:r>
            <a:r>
              <a:rPr lang="en-CA" sz="800" b="1" dirty="0">
                <a:latin typeface="Lato Black" panose="020F0502020204030203" pitchFamily="34" charset="0"/>
                <a:ea typeface="Lato Black" panose="020F0502020204030203" pitchFamily="34" charset="0"/>
                <a:cs typeface="Lato Black" panose="020F0502020204030203" pitchFamily="34" charset="0"/>
              </a:rPr>
              <a:t> PIB </a:t>
            </a:r>
          </a:p>
        </p:txBody>
      </p:sp>
      <p:sp>
        <p:nvSpPr>
          <p:cNvPr id="17" name="TextBox 16">
            <a:extLst>
              <a:ext uri="{FF2B5EF4-FFF2-40B4-BE49-F238E27FC236}">
                <a16:creationId xmlns:a16="http://schemas.microsoft.com/office/drawing/2014/main" id="{1BCEC3F2-FBCD-394A-A939-28F4694C6336}"/>
              </a:ext>
            </a:extLst>
          </p:cNvPr>
          <p:cNvSpPr txBox="1"/>
          <p:nvPr/>
        </p:nvSpPr>
        <p:spPr bwMode="auto">
          <a:xfrm>
            <a:off x="9852025" y="1631766"/>
            <a:ext cx="1798638" cy="4038600"/>
          </a:xfrm>
          <a:prstGeom prst="rect">
            <a:avLst/>
          </a:prstGeom>
          <a:noFill/>
          <a:ln>
            <a:noFill/>
          </a:ln>
        </p:spPr>
        <p:txBody>
          <a:bodyPr/>
          <a:lstStyle/>
          <a:p>
            <a:pPr>
              <a:spcBef>
                <a:spcPts val="0"/>
              </a:spcBef>
              <a:spcAft>
                <a:spcPts val="1200"/>
              </a:spcAft>
            </a:pPr>
            <a:r>
              <a:rPr lang="en-CA" sz="800" b="1" dirty="0">
                <a:latin typeface="Lato Black" panose="020F0502020204030203" pitchFamily="34" charset="0"/>
                <a:ea typeface="Lato Black" panose="020F0502020204030203" pitchFamily="34" charset="0"/>
                <a:cs typeface="Lato Black" panose="020F0502020204030203" pitchFamily="34" charset="0"/>
              </a:rPr>
              <a:t>PROFITEZ D’UNE EXCELLENTE QUALITÉ DE VIE</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QUALITÉ DE VIE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Classée</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parmi</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les </a:t>
            </a:r>
            <a:r>
              <a:rPr lang="en-CA" sz="800" b="1" dirty="0" err="1">
                <a:latin typeface="Lato Black" panose="020F0502020204030203" pitchFamily="34" charset="0"/>
                <a:ea typeface="Lato Black" panose="020F0502020204030203" pitchFamily="34" charset="0"/>
                <a:cs typeface="Lato Black" panose="020F0502020204030203" pitchFamily="34" charset="0"/>
              </a:rPr>
              <a:t>meilleurs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b="1" dirty="0" err="1">
                <a:latin typeface="Lato Black" panose="020F0502020204030203" pitchFamily="34" charset="0"/>
                <a:ea typeface="Lato Black" panose="020F0502020204030203" pitchFamily="34" charset="0"/>
                <a:cs typeface="Lato Black" panose="020F0502020204030203" pitchFamily="34" charset="0"/>
              </a:rPr>
              <a:t>endroits</a:t>
            </a:r>
            <a:r>
              <a:rPr lang="en-CA" sz="800" b="1" dirty="0">
                <a:latin typeface="Lato Black" panose="020F0502020204030203" pitchFamily="34" charset="0"/>
                <a:ea typeface="Lato Black" panose="020F0502020204030203" pitchFamily="34" charset="0"/>
                <a:cs typeface="Lato Black" panose="020F0502020204030203" pitchFamily="34" charset="0"/>
              </a:rPr>
              <a:t> au monde </a:t>
            </a:r>
            <a:r>
              <a:rPr lang="en-CA" sz="800" b="1" dirty="0" err="1">
                <a:latin typeface="Lato Black" panose="020F0502020204030203" pitchFamily="34" charset="0"/>
                <a:ea typeface="Lato Black" panose="020F0502020204030203" pitchFamily="34" charset="0"/>
                <a:cs typeface="Lato Black" panose="020F0502020204030203" pitchFamily="34" charset="0"/>
              </a:rPr>
              <a:t>où</a:t>
            </a:r>
            <a:r>
              <a:rPr lang="en-CA" sz="800" b="1" dirty="0">
                <a:latin typeface="Lato Black" panose="020F0502020204030203" pitchFamily="34" charset="0"/>
                <a:ea typeface="Lato Black" panose="020F0502020204030203" pitchFamily="34" charset="0"/>
                <a:cs typeface="Lato Black" panose="020F0502020204030203" pitchFamily="34" charset="0"/>
              </a:rPr>
              <a:t> vivre </a:t>
            </a:r>
            <a:br>
              <a:rPr lang="en-CA" sz="800" b="1" dirty="0">
                <a:latin typeface="Lato Black" panose="020F0502020204030203" pitchFamily="34" charset="0"/>
                <a:ea typeface="Lato Black" panose="020F0502020204030203" pitchFamily="34" charset="0"/>
                <a:cs typeface="Lato Black" panose="020F0502020204030203" pitchFamily="34" charset="0"/>
              </a:rPr>
            </a:br>
            <a:r>
              <a:rPr lang="en-CA" sz="800" b="1" dirty="0">
                <a:latin typeface="Lato Black" panose="020F0502020204030203" pitchFamily="34" charset="0"/>
                <a:ea typeface="Lato Black" panose="020F0502020204030203" pitchFamily="34" charset="0"/>
                <a:cs typeface="Lato Black" panose="020F0502020204030203" pitchFamily="34" charset="0"/>
              </a:rPr>
              <a:t>et </a:t>
            </a:r>
            <a:r>
              <a:rPr lang="en-CA" sz="800" b="1" dirty="0" err="1">
                <a:latin typeface="Lato Black" panose="020F0502020204030203" pitchFamily="34" charset="0"/>
                <a:ea typeface="Lato Black" panose="020F0502020204030203" pitchFamily="34" charset="0"/>
                <a:cs typeface="Lato Black" panose="020F0502020204030203" pitchFamily="34" charset="0"/>
              </a:rPr>
              <a:t>travailler</a:t>
            </a:r>
            <a:r>
              <a:rPr lang="en-CA" sz="800" b="1" dirty="0">
                <a:latin typeface="Lato Black" panose="020F0502020204030203" pitchFamily="34" charset="0"/>
                <a:ea typeface="Lato Black" panose="020F0502020204030203" pitchFamily="34" charset="0"/>
                <a:cs typeface="Lato Black" panose="020F0502020204030203" pitchFamily="34" charset="0"/>
              </a:rPr>
              <a:t> </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POPULATION DIVERSIFIÉE</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err="1">
                <a:latin typeface="Lato Black" panose="020F0502020204030203" pitchFamily="34" charset="0"/>
                <a:ea typeface="Lato Black" panose="020F0502020204030203" pitchFamily="34" charset="0"/>
                <a:cs typeface="Lato Black" panose="020F0502020204030203" pitchFamily="34" charset="0"/>
              </a:rPr>
              <a:t>L’Ontario</a:t>
            </a:r>
            <a:r>
              <a:rPr lang="en-CA" sz="800" b="1" dirty="0">
                <a:latin typeface="Lato Black" panose="020F0502020204030203" pitchFamily="34" charset="0"/>
                <a:ea typeface="Lato Black" panose="020F0502020204030203" pitchFamily="34" charset="0"/>
                <a:cs typeface="Lato Black" panose="020F0502020204030203" pitchFamily="34" charset="0"/>
              </a:rPr>
              <a:t> célèbre le </a:t>
            </a:r>
            <a:r>
              <a:rPr lang="en-CA" sz="800" b="1" dirty="0" err="1">
                <a:latin typeface="Lato Black" panose="020F0502020204030203" pitchFamily="34" charset="0"/>
                <a:ea typeface="Lato Black" panose="020F0502020204030203" pitchFamily="34" charset="0"/>
                <a:cs typeface="Lato Black" panose="020F0502020204030203" pitchFamily="34" charset="0"/>
              </a:rPr>
              <a:t>multiculturalisme</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err="1">
                <a:latin typeface="Lato Medium" panose="020F0502020204030203" pitchFamily="34" charset="0"/>
                <a:ea typeface="Lato Medium" panose="020F0502020204030203" pitchFamily="34" charset="0"/>
                <a:cs typeface="Lato Medium" panose="020F0502020204030203" pitchFamily="34" charset="0"/>
              </a:rPr>
              <a:t>représentant</a:t>
            </a:r>
            <a:r>
              <a:rPr lang="en-CA" sz="800" dirty="0">
                <a:latin typeface="Lato Medium" panose="020F0502020204030203" pitchFamily="34" charset="0"/>
                <a:ea typeface="Lato Medium" panose="020F0502020204030203" pitchFamily="34" charset="0"/>
                <a:cs typeface="Lato Medium" panose="020F0502020204030203" pitchFamily="34" charset="0"/>
              </a:rPr>
              <a:t> </a:t>
            </a:r>
            <a:r>
              <a:rPr lang="en-CA" sz="800" b="1" dirty="0">
                <a:latin typeface="Lato Black" panose="020F0502020204030203" pitchFamily="34" charset="0"/>
                <a:ea typeface="Lato Black" panose="020F0502020204030203" pitchFamily="34" charset="0"/>
                <a:cs typeface="Lato Black" panose="020F0502020204030203" pitchFamily="34" charset="0"/>
              </a:rPr>
              <a:t>150 pays </a:t>
            </a:r>
            <a:r>
              <a:rPr lang="en-CA" sz="800" dirty="0">
                <a:latin typeface="Lato Medium" panose="020F0502020204030203" pitchFamily="34" charset="0"/>
                <a:ea typeface="Lato Medium" panose="020F0502020204030203" pitchFamily="34" charset="0"/>
                <a:cs typeface="Lato Medium" panose="020F0502020204030203" pitchFamily="34" charset="0"/>
              </a:rPr>
              <a:t>de </a:t>
            </a:r>
            <a:r>
              <a:rPr lang="en-CA" sz="800" dirty="0" err="1">
                <a:latin typeface="Lato Medium" panose="020F0502020204030203" pitchFamily="34" charset="0"/>
                <a:ea typeface="Lato Medium" panose="020F0502020204030203" pitchFamily="34" charset="0"/>
                <a:cs typeface="Lato Medium" panose="020F0502020204030203" pitchFamily="34" charset="0"/>
              </a:rPr>
              <a:t>tous</a:t>
            </a:r>
            <a:r>
              <a:rPr lang="en-CA" sz="800" dirty="0">
                <a:latin typeface="Lato Medium" panose="020F0502020204030203" pitchFamily="34" charset="0"/>
                <a:ea typeface="Lato Medium" panose="020F0502020204030203" pitchFamily="34" charset="0"/>
                <a:cs typeface="Lato Medium" panose="020F0502020204030203" pitchFamily="34" charset="0"/>
              </a:rPr>
              <a:t> les coins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du monde</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SÉCURITÉ ET PROTECTION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err="1">
                <a:latin typeface="Lato Medium" panose="020F0502020204030203" pitchFamily="34" charset="0"/>
                <a:ea typeface="Lato Medium" panose="020F0502020204030203" pitchFamily="34" charset="0"/>
                <a:cs typeface="Lato Medium" panose="020F0502020204030203" pitchFamily="34" charset="0"/>
              </a:rPr>
              <a:t>Soins</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dirty="0" err="1">
                <a:latin typeface="Lato Medium" panose="020F0502020204030203" pitchFamily="34" charset="0"/>
                <a:ea typeface="Lato Medium" panose="020F0502020204030203" pitchFamily="34" charset="0"/>
                <a:cs typeface="Lato Medium" panose="020F0502020204030203" pitchFamily="34" charset="0"/>
              </a:rPr>
              <a:t>santé</a:t>
            </a:r>
            <a:r>
              <a:rPr lang="en-CA" sz="800" dirty="0">
                <a:latin typeface="Lato Medium" panose="020F0502020204030203" pitchFamily="34" charset="0"/>
                <a:ea typeface="Lato Medium" panose="020F0502020204030203" pitchFamily="34" charset="0"/>
                <a:cs typeface="Lato Medium" panose="020F0502020204030203" pitchFamily="34" charset="0"/>
              </a:rPr>
              <a:t> de </a:t>
            </a:r>
            <a:r>
              <a:rPr lang="en-CA" sz="800" b="1" dirty="0" err="1">
                <a:latin typeface="Lato Black" panose="020F0502020204030203" pitchFamily="34" charset="0"/>
                <a:ea typeface="Lato Black" panose="020F0502020204030203" pitchFamily="34" charset="0"/>
                <a:cs typeface="Lato Black" panose="020F0502020204030203" pitchFamily="34" charset="0"/>
              </a:rPr>
              <a:t>qualité</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infrastructure de transport </a:t>
            </a:r>
            <a:br>
              <a:rPr lang="en-CA" sz="800" dirty="0">
                <a:latin typeface="Lato Medium" panose="020F0502020204030203" pitchFamily="34" charset="0"/>
                <a:ea typeface="Lato Medium" panose="020F0502020204030203" pitchFamily="34" charset="0"/>
                <a:cs typeface="Lato Medium"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et </a:t>
            </a:r>
            <a:r>
              <a:rPr lang="en-CA" sz="800" dirty="0" err="1">
                <a:latin typeface="Lato Medium" panose="020F0502020204030203" pitchFamily="34" charset="0"/>
                <a:ea typeface="Lato Medium" panose="020F0502020204030203" pitchFamily="34" charset="0"/>
                <a:cs typeface="Lato Medium" panose="020F0502020204030203" pitchFamily="34" charset="0"/>
              </a:rPr>
              <a:t>soutien</a:t>
            </a:r>
            <a:r>
              <a:rPr lang="en-CA" sz="800" dirty="0">
                <a:latin typeface="Lato Medium" panose="020F0502020204030203" pitchFamily="34" charset="0"/>
                <a:ea typeface="Lato Medium" panose="020F0502020204030203" pitchFamily="34" charset="0"/>
                <a:cs typeface="Lato Medium" panose="020F0502020204030203" pitchFamily="34" charset="0"/>
              </a:rPr>
              <a:t> social</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TOURISME ET DIVERTISSEMENT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dirty="0">
                <a:latin typeface="Lato Medium" panose="020F0502020204030203" pitchFamily="34" charset="0"/>
                <a:ea typeface="Lato Medium" panose="020F0502020204030203" pitchFamily="34" charset="0"/>
                <a:cs typeface="Lato Medium" panose="020F0502020204030203" pitchFamily="34" charset="0"/>
              </a:rPr>
              <a:t>Attractions </a:t>
            </a:r>
            <a:r>
              <a:rPr lang="en-CA" sz="800" b="1" dirty="0" err="1">
                <a:latin typeface="Lato Black" panose="020F0502020204030203" pitchFamily="34" charset="0"/>
                <a:ea typeface="Lato Black" panose="020F0502020204030203" pitchFamily="34" charset="0"/>
                <a:cs typeface="Lato Black" panose="020F0502020204030203" pitchFamily="34" charset="0"/>
              </a:rPr>
              <a:t>artistiques</a:t>
            </a:r>
            <a:r>
              <a:rPr lang="en-CA" sz="800" dirty="0">
                <a:latin typeface="Lato Medium" panose="020F0502020204030203" pitchFamily="34" charset="0"/>
                <a:ea typeface="Lato Medium" panose="020F0502020204030203" pitchFamily="34" charset="0"/>
                <a:cs typeface="Lato Medium" panose="020F0502020204030203" pitchFamily="34" charset="0"/>
              </a:rPr>
              <a:t> et </a:t>
            </a:r>
            <a:r>
              <a:rPr lang="en-CA" sz="800" b="1" dirty="0" err="1">
                <a:latin typeface="Lato Black" panose="020F0502020204030203" pitchFamily="34" charset="0"/>
                <a:ea typeface="Lato Black" panose="020F0502020204030203" pitchFamily="34" charset="0"/>
                <a:cs typeface="Lato Black" panose="020F0502020204030203" pitchFamily="34" charset="0"/>
              </a:rPr>
              <a:t>culturelles</a:t>
            </a:r>
            <a:r>
              <a:rPr lang="en-CA" sz="800" b="1" dirty="0">
                <a:latin typeface="Lato Black" panose="020F0502020204030203" pitchFamily="34" charset="0"/>
                <a:ea typeface="Lato Black" panose="020F0502020204030203" pitchFamily="34" charset="0"/>
                <a:cs typeface="Lato Black" panose="020F0502020204030203" pitchFamily="34" charset="0"/>
              </a:rPr>
              <a:t> </a:t>
            </a:r>
            <a:r>
              <a:rPr lang="en-CA" sz="800" dirty="0">
                <a:latin typeface="Lato Medium" panose="020F0502020204030203" pitchFamily="34" charset="0"/>
                <a:ea typeface="Lato Medium" panose="020F0502020204030203" pitchFamily="34" charset="0"/>
                <a:cs typeface="Lato Medium" panose="020F0502020204030203" pitchFamily="34" charset="0"/>
              </a:rPr>
              <a:t>de calibre </a:t>
            </a:r>
            <a:r>
              <a:rPr lang="en-CA" sz="800" dirty="0" err="1">
                <a:latin typeface="Lato Medium" panose="020F0502020204030203" pitchFamily="34" charset="0"/>
                <a:ea typeface="Lato Medium" panose="020F0502020204030203" pitchFamily="34" charset="0"/>
                <a:cs typeface="Lato Medium" panose="020F0502020204030203" pitchFamily="34" charset="0"/>
              </a:rPr>
              <a:t>mondial</a:t>
            </a:r>
            <a:endParaRPr lang="en-CA" sz="8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3353774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sofa, computer&#10;&#10;Description automatically generated">
            <a:extLst>
              <a:ext uri="{FF2B5EF4-FFF2-40B4-BE49-F238E27FC236}">
                <a16:creationId xmlns:a16="http://schemas.microsoft.com/office/drawing/2014/main" id="{9C5B31C9-C607-9B49-9D16-BDFB878C5870}"/>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23" r="23"/>
          <a:stretch>
            <a:fillRect/>
          </a:stretch>
        </p:blipFill>
        <p:spPr/>
      </p:pic>
      <p:pic>
        <p:nvPicPr>
          <p:cNvPr id="14" name="Picture 13" descr="Shape&#10;&#10;Description automatically generated">
            <a:extLst>
              <a:ext uri="{FF2B5EF4-FFF2-40B4-BE49-F238E27FC236}">
                <a16:creationId xmlns:a16="http://schemas.microsoft.com/office/drawing/2014/main" id="{595EB94D-C103-164F-A811-0C2854572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3525" y="-895936"/>
            <a:ext cx="4179726" cy="4229722"/>
          </a:xfrm>
          <a:prstGeom prst="rect">
            <a:avLst/>
          </a:prstGeom>
          <a:effectLst/>
        </p:spPr>
      </p:pic>
      <p:sp>
        <p:nvSpPr>
          <p:cNvPr id="9" name="Title 1">
            <a:extLst>
              <a:ext uri="{FF2B5EF4-FFF2-40B4-BE49-F238E27FC236}">
                <a16:creationId xmlns:a16="http://schemas.microsoft.com/office/drawing/2014/main" id="{211CC5F2-FE09-2547-AD08-1187C36E9244}"/>
              </a:ext>
            </a:extLst>
          </p:cNvPr>
          <p:cNvSpPr txBox="1">
            <a:spLocks/>
          </p:cNvSpPr>
          <p:nvPr/>
        </p:nvSpPr>
        <p:spPr bwMode="auto">
          <a:xfrm>
            <a:off x="647699" y="647699"/>
            <a:ext cx="3897407" cy="151279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32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DES PERSONNES </a:t>
            </a:r>
            <a:br>
              <a:rPr lang="en-US" sz="3200" dirty="0">
                <a:solidFill>
                  <a:srgbClr val="0F2D52"/>
                </a:solidFill>
                <a:latin typeface="Lato Black" panose="020F0502020204030203" pitchFamily="34" charset="0"/>
                <a:ea typeface="Lato Black" panose="020F0502020204030203" pitchFamily="34" charset="0"/>
                <a:cs typeface="Lato Black" panose="020F0502020204030203" pitchFamily="34" charset="0"/>
              </a:rPr>
            </a:br>
            <a:r>
              <a:rPr lang="en-US" sz="32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HAUTEMENT </a:t>
            </a:r>
          </a:p>
          <a:p>
            <a:pPr>
              <a:lnSpc>
                <a:spcPct val="80000"/>
              </a:lnSpc>
            </a:pPr>
            <a:r>
              <a:rPr lang="en-CA" sz="32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QUALIFIÉES</a:t>
            </a:r>
          </a:p>
          <a:p>
            <a:pPr>
              <a:lnSpc>
                <a:spcPct val="80000"/>
              </a:lnSpc>
            </a:pPr>
            <a:r>
              <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TRAVAILLENT </a:t>
            </a:r>
            <a:r>
              <a:rPr lang="en-CA" sz="3200" dirty="0">
                <a:solidFill>
                  <a:srgbClr val="DD5C33"/>
                </a:solidFill>
                <a:latin typeface="Lato Heavy" panose="020F0502020204030203" pitchFamily="34" charset="0"/>
              </a:rPr>
              <a:t>ICI</a:t>
            </a:r>
          </a:p>
        </p:txBody>
      </p:sp>
      <p:sp>
        <p:nvSpPr>
          <p:cNvPr id="8" name="TextBox 8">
            <a:extLst>
              <a:ext uri="{FF2B5EF4-FFF2-40B4-BE49-F238E27FC236}">
                <a16:creationId xmlns:a16="http://schemas.microsoft.com/office/drawing/2014/main" id="{C6AB04EB-F2DB-8643-A3AB-26AFA84AD3F4}"/>
              </a:ext>
            </a:extLst>
          </p:cNvPr>
          <p:cNvSpPr txBox="1">
            <a:spLocks noChangeArrowheads="1"/>
          </p:cNvSpPr>
          <p:nvPr/>
        </p:nvSpPr>
        <p:spPr bwMode="auto">
          <a:xfrm>
            <a:off x="647699" y="2277035"/>
            <a:ext cx="3449172" cy="442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1000" b="1" dirty="0">
                <a:latin typeface="Lato" panose="020F0502020204030203" pitchFamily="34" charset="0"/>
                <a:ea typeface="Lato" panose="020F0502020204030203" pitchFamily="34" charset="0"/>
                <a:cs typeface="Lato" panose="020F0502020204030203" pitchFamily="34" charset="0"/>
              </a:rPr>
              <a:t>Le principal avantage de l’Ontario est son bassin de main-d’œuvre talentueuse et diversifiée, </a:t>
            </a:r>
            <a:r>
              <a:rPr lang="en-CA" sz="1000" dirty="0">
                <a:latin typeface="Lato Light" panose="020F0502020204030203" pitchFamily="34" charset="0"/>
              </a:rPr>
              <a:t>qui transforme le secteur des sciences de la vie, une innovation à la fois. De Frederick Banting à James Till, l’Ontario a une longue histoire de découvertes au sein de la communauté médicale.</a:t>
            </a:r>
          </a:p>
          <a:p>
            <a:pPr>
              <a:lnSpc>
                <a:spcPct val="110000"/>
              </a:lnSpc>
              <a:spcAft>
                <a:spcPts val="600"/>
              </a:spcAft>
            </a:pPr>
            <a:r>
              <a:rPr lang="en-CA" sz="1000" dirty="0">
                <a:latin typeface="Lato Light" panose="020F0502020204030203" pitchFamily="34" charset="0"/>
              </a:rPr>
              <a:t>Nous offrons les meilleurs talents dont votre entreprise a besoin pour rivaliser avec les meilleures au monde. La province est la première source de diplômés en STIM (sciences, technologie, ingénierie et mathématiques) en Amérique du Nord. Nos 44 universités et collèges forment chaque année près de 55 000 diplômés en STIM, un nombre qui devrait continuer à connaître une bonne croissance à l’avenir et faire de l’Ontario l’endroit idéal pour l’investissement et l’exploration en sciences de la vie.</a:t>
            </a:r>
          </a:p>
          <a:p>
            <a:pPr>
              <a:lnSpc>
                <a:spcPct val="110000"/>
              </a:lnSpc>
              <a:spcAft>
                <a:spcPts val="600"/>
              </a:spcAft>
            </a:pPr>
            <a:r>
              <a:rPr lang="en-CA" sz="1000" dirty="0">
                <a:latin typeface="Lato Light" panose="020F0502020204030203" pitchFamily="34" charset="0"/>
              </a:rPr>
              <a:t>Bien que les talents locaux soient nombreux, l’Ontario est aussi une destination clé pour les immigrants hautement qualifiés et est fier de la force de sa diversité raciale et culturelle. Comme nous savons que la prochaine grande idée peut provenir de n’importe qui et de n’importe où, nous accueillons les talents de partout dans le monde. En fait, votre entreprise peut profiter de la Stratégie en matière de compétences mondiales du Canada, un programme accéléré qui permet aux travailleurs hautement qualifiés de l’étranger d’obtenir un visa de travail en seulement 10 jours ouvrables.</a:t>
            </a:r>
          </a:p>
        </p:txBody>
      </p:sp>
    </p:spTree>
    <p:extLst>
      <p:ext uri="{BB962C8B-B14F-4D97-AF65-F5344CB8AC3E}">
        <p14:creationId xmlns:p14="http://schemas.microsoft.com/office/powerpoint/2010/main" val="86127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EE7154C-9ADF-C34F-A828-B55D788125BE}"/>
              </a:ext>
            </a:extLst>
          </p:cNvPr>
          <p:cNvCxnSpPr>
            <a:cxnSpLocks/>
          </p:cNvCxnSpPr>
          <p:nvPr/>
        </p:nvCxnSpPr>
        <p:spPr>
          <a:xfrm>
            <a:off x="7781320" y="2492469"/>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D0092F-D468-2047-A20B-852FC2455A94}"/>
              </a:ext>
            </a:extLst>
          </p:cNvPr>
          <p:cNvCxnSpPr>
            <a:cxnSpLocks/>
          </p:cNvCxnSpPr>
          <p:nvPr/>
        </p:nvCxnSpPr>
        <p:spPr>
          <a:xfrm>
            <a:off x="4316896" y="2548018"/>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AD8336-6603-B242-A29C-7A85AC886FF6}"/>
              </a:ext>
            </a:extLst>
          </p:cNvPr>
          <p:cNvCxnSpPr>
            <a:cxnSpLocks/>
          </p:cNvCxnSpPr>
          <p:nvPr/>
        </p:nvCxnSpPr>
        <p:spPr>
          <a:xfrm>
            <a:off x="6096000" y="3982740"/>
            <a:ext cx="0" cy="11651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0" name="Picture 39" descr="Shape&#10;&#10;Description automatically generated">
            <a:extLst>
              <a:ext uri="{FF2B5EF4-FFF2-40B4-BE49-F238E27FC236}">
                <a16:creationId xmlns:a16="http://schemas.microsoft.com/office/drawing/2014/main" id="{165F2BA1-01FF-7948-AF91-5950074E6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31" y="-949723"/>
            <a:ext cx="4179726" cy="4229722"/>
          </a:xfrm>
          <a:prstGeom prst="rect">
            <a:avLst/>
          </a:prstGeom>
          <a:effectLst/>
        </p:spPr>
      </p:pic>
      <p:grpSp>
        <p:nvGrpSpPr>
          <p:cNvPr id="5" name="Group 4">
            <a:extLst>
              <a:ext uri="{FF2B5EF4-FFF2-40B4-BE49-F238E27FC236}">
                <a16:creationId xmlns:a16="http://schemas.microsoft.com/office/drawing/2014/main" id="{163382F6-DECA-F741-B156-0E0C3D7D4DED}"/>
              </a:ext>
            </a:extLst>
          </p:cNvPr>
          <p:cNvGrpSpPr/>
          <p:nvPr/>
        </p:nvGrpSpPr>
        <p:grpSpPr>
          <a:xfrm>
            <a:off x="1441041" y="2447677"/>
            <a:ext cx="9309917" cy="1352463"/>
            <a:chOff x="1435736" y="3050860"/>
            <a:chExt cx="9309917" cy="1352463"/>
          </a:xfrm>
        </p:grpSpPr>
        <p:grpSp>
          <p:nvGrpSpPr>
            <p:cNvPr id="12" name="Group 11">
              <a:extLst>
                <a:ext uri="{FF2B5EF4-FFF2-40B4-BE49-F238E27FC236}">
                  <a16:creationId xmlns:a16="http://schemas.microsoft.com/office/drawing/2014/main" id="{5488F24D-7048-A744-909E-D3BDC305EAFE}"/>
                </a:ext>
              </a:extLst>
            </p:cNvPr>
            <p:cNvGrpSpPr/>
            <p:nvPr/>
          </p:nvGrpSpPr>
          <p:grpSpPr>
            <a:xfrm>
              <a:off x="1435736" y="3059736"/>
              <a:ext cx="2515038" cy="1213365"/>
              <a:chOff x="15138" y="2265298"/>
              <a:chExt cx="2819821" cy="1068060"/>
            </a:xfrm>
          </p:grpSpPr>
          <p:sp>
            <p:nvSpPr>
              <p:cNvPr id="21" name="Text Placeholder 7">
                <a:extLst>
                  <a:ext uri="{FF2B5EF4-FFF2-40B4-BE49-F238E27FC236}">
                    <a16:creationId xmlns:a16="http://schemas.microsoft.com/office/drawing/2014/main" id="{B73B8911-9994-C54F-A12A-FFD296404DC0}"/>
                  </a:ext>
                </a:extLst>
              </p:cNvPr>
              <p:cNvSpPr txBox="1">
                <a:spLocks/>
              </p:cNvSpPr>
              <p:nvPr/>
            </p:nvSpPr>
            <p:spPr>
              <a:xfrm>
                <a:off x="15138" y="2766902"/>
                <a:ext cx="2819821"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latin typeface="Lato Light" panose="020F0502020204030203" pitchFamily="34" charset="0"/>
                    <a:ea typeface="Lato Light" panose="020F0502020204030203" pitchFamily="34" charset="0"/>
                    <a:cs typeface="Lato Light" panose="020F0502020204030203" pitchFamily="34" charset="0"/>
                  </a:rPr>
                  <a:t>écoles de </a:t>
                </a:r>
                <a:r>
                  <a:rPr lang="en-CA" b="1" dirty="0">
                    <a:latin typeface="Lato" panose="020F0502020204030203" pitchFamily="34" charset="0"/>
                    <a:ea typeface="Lato" panose="020F0502020204030203" pitchFamily="34" charset="0"/>
                    <a:cs typeface="Lato" panose="020F0502020204030203" pitchFamily="34" charset="0"/>
                  </a:rPr>
                  <a:t>médecine</a:t>
                </a:r>
              </a:p>
            </p:txBody>
          </p:sp>
          <p:sp>
            <p:nvSpPr>
              <p:cNvPr id="22" name="Text Placeholder 12">
                <a:extLst>
                  <a:ext uri="{FF2B5EF4-FFF2-40B4-BE49-F238E27FC236}">
                    <a16:creationId xmlns:a16="http://schemas.microsoft.com/office/drawing/2014/main" id="{ECDCFC4C-DF8E-754E-9AA0-DA4E7A860D9A}"/>
                  </a:ext>
                </a:extLst>
              </p:cNvPr>
              <p:cNvSpPr txBox="1">
                <a:spLocks/>
              </p:cNvSpPr>
              <p:nvPr/>
            </p:nvSpPr>
            <p:spPr>
              <a:xfrm>
                <a:off x="289819" y="2265298"/>
                <a:ext cx="2270460" cy="593313"/>
              </a:xfrm>
              <a:prstGeom prst="rect">
                <a:avLst/>
              </a:prstGeom>
            </p:spPr>
            <p:txBody>
              <a:bodyPr>
                <a:noAutofit/>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6</a:t>
                </a:r>
              </a:p>
            </p:txBody>
          </p:sp>
        </p:grpSp>
        <p:grpSp>
          <p:nvGrpSpPr>
            <p:cNvPr id="13" name="Group 12">
              <a:extLst>
                <a:ext uri="{FF2B5EF4-FFF2-40B4-BE49-F238E27FC236}">
                  <a16:creationId xmlns:a16="http://schemas.microsoft.com/office/drawing/2014/main" id="{F3549C02-B215-E646-BB44-41AA831F8D65}"/>
                </a:ext>
              </a:extLst>
            </p:cNvPr>
            <p:cNvGrpSpPr/>
            <p:nvPr/>
          </p:nvGrpSpPr>
          <p:grpSpPr>
            <a:xfrm>
              <a:off x="4891596" y="3091984"/>
              <a:ext cx="2379216" cy="1311339"/>
              <a:chOff x="2315743" y="2209005"/>
              <a:chExt cx="2379216" cy="1311339"/>
            </a:xfrm>
          </p:grpSpPr>
          <p:sp>
            <p:nvSpPr>
              <p:cNvPr id="19" name="Text Placeholder 7">
                <a:extLst>
                  <a:ext uri="{FF2B5EF4-FFF2-40B4-BE49-F238E27FC236}">
                    <a16:creationId xmlns:a16="http://schemas.microsoft.com/office/drawing/2014/main" id="{1DD2AD69-3BED-8049-82A1-6B59B30274C6}"/>
                  </a:ext>
                </a:extLst>
              </p:cNvPr>
              <p:cNvSpPr txBox="1">
                <a:spLocks/>
              </p:cNvSpPr>
              <p:nvPr/>
            </p:nvSpPr>
            <p:spPr>
              <a:xfrm>
                <a:off x="2315743" y="2763831"/>
                <a:ext cx="2373034" cy="756513"/>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a:latin typeface="Lato Light" panose="020F0502020204030203" pitchFamily="34" charset="0"/>
                    <a:ea typeface="Lato Light" panose="020F0502020204030203" pitchFamily="34" charset="0"/>
                    <a:cs typeface="Lato Light" panose="020F0502020204030203" pitchFamily="34" charset="0"/>
                  </a:rPr>
                  <a:t>hôpitaux</a:t>
                </a:r>
                <a:r>
                  <a:rPr lang="en-CA" dirty="0"/>
                  <a:t> </a:t>
                </a:r>
                <a:r>
                  <a:rPr lang="en-CA" b="1" dirty="0" err="1"/>
                  <a:t>universitaires</a:t>
                </a:r>
                <a:r>
                  <a:rPr lang="en-CA" b="1" dirty="0"/>
                  <a:t> </a:t>
                </a:r>
                <a:br>
                  <a:rPr lang="en-CA" b="1" dirty="0"/>
                </a:br>
                <a:r>
                  <a:rPr lang="en-CA" b="1" dirty="0"/>
                  <a:t>de recherche</a:t>
                </a:r>
                <a:endParaRPr lang="en-CA" dirty="0"/>
              </a:p>
            </p:txBody>
          </p:sp>
          <p:sp>
            <p:nvSpPr>
              <p:cNvPr id="20" name="Text Placeholder 12">
                <a:extLst>
                  <a:ext uri="{FF2B5EF4-FFF2-40B4-BE49-F238E27FC236}">
                    <a16:creationId xmlns:a16="http://schemas.microsoft.com/office/drawing/2014/main" id="{51FBC9A5-ED50-754C-B5D7-2F8E6597CD67}"/>
                  </a:ext>
                </a:extLst>
              </p:cNvPr>
              <p:cNvSpPr txBox="1">
                <a:spLocks/>
              </p:cNvSpPr>
              <p:nvPr/>
            </p:nvSpPr>
            <p:spPr>
              <a:xfrm>
                <a:off x="2351517" y="2209005"/>
                <a:ext cx="2343442" cy="674031"/>
              </a:xfrm>
              <a:prstGeom prst="rect">
                <a:avLst/>
              </a:prstGeom>
            </p:spPr>
            <p:txBody>
              <a:bodyPr>
                <a:noAutofit/>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D5441C"/>
                    </a:solidFill>
                  </a:rPr>
                  <a:t>23</a:t>
                </a:r>
              </a:p>
            </p:txBody>
          </p:sp>
        </p:grpSp>
        <p:grpSp>
          <p:nvGrpSpPr>
            <p:cNvPr id="28" name="Group 27">
              <a:extLst>
                <a:ext uri="{FF2B5EF4-FFF2-40B4-BE49-F238E27FC236}">
                  <a16:creationId xmlns:a16="http://schemas.microsoft.com/office/drawing/2014/main" id="{46003803-AD75-FE4D-A7F7-80895C485420}"/>
                </a:ext>
              </a:extLst>
            </p:cNvPr>
            <p:cNvGrpSpPr/>
            <p:nvPr/>
          </p:nvGrpSpPr>
          <p:grpSpPr>
            <a:xfrm>
              <a:off x="8150918" y="3050860"/>
              <a:ext cx="2594735" cy="1148524"/>
              <a:chOff x="6239943" y="2128459"/>
              <a:chExt cx="2594735" cy="1148524"/>
            </a:xfrm>
          </p:grpSpPr>
          <p:sp>
            <p:nvSpPr>
              <p:cNvPr id="17" name="Text Placeholder 7">
                <a:extLst>
                  <a:ext uri="{FF2B5EF4-FFF2-40B4-BE49-F238E27FC236}">
                    <a16:creationId xmlns:a16="http://schemas.microsoft.com/office/drawing/2014/main" id="{605B568C-AF5B-6545-982A-B544B91A0942}"/>
                  </a:ext>
                </a:extLst>
              </p:cNvPr>
              <p:cNvSpPr txBox="1">
                <a:spLocks/>
              </p:cNvSpPr>
              <p:nvPr/>
            </p:nvSpPr>
            <p:spPr>
              <a:xfrm>
                <a:off x="6239943" y="2712426"/>
                <a:ext cx="2594735" cy="56455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latin typeface="Lato Light" panose="020F0502020204030203" pitchFamily="34" charset="0"/>
                    <a:ea typeface="Lato Light" panose="020F0502020204030203" pitchFamily="34" charset="0"/>
                    <a:cs typeface="Lato Light" panose="020F0502020204030203" pitchFamily="34" charset="0"/>
                  </a:rPr>
                  <a:t>collèges et universités</a:t>
                </a:r>
              </a:p>
            </p:txBody>
          </p:sp>
          <p:sp>
            <p:nvSpPr>
              <p:cNvPr id="18" name="Text Placeholder 12">
                <a:extLst>
                  <a:ext uri="{FF2B5EF4-FFF2-40B4-BE49-F238E27FC236}">
                    <a16:creationId xmlns:a16="http://schemas.microsoft.com/office/drawing/2014/main" id="{F8FD63F9-158A-6342-B65B-4AA2F7E24DA9}"/>
                  </a:ext>
                </a:extLst>
              </p:cNvPr>
              <p:cNvSpPr txBox="1">
                <a:spLocks/>
              </p:cNvSpPr>
              <p:nvPr/>
            </p:nvSpPr>
            <p:spPr>
              <a:xfrm>
                <a:off x="6239944" y="2128459"/>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44</a:t>
                </a:r>
              </a:p>
            </p:txBody>
          </p:sp>
        </p:grpSp>
      </p:grpSp>
      <p:grpSp>
        <p:nvGrpSpPr>
          <p:cNvPr id="27" name="Group 26">
            <a:extLst>
              <a:ext uri="{FF2B5EF4-FFF2-40B4-BE49-F238E27FC236}">
                <a16:creationId xmlns:a16="http://schemas.microsoft.com/office/drawing/2014/main" id="{7781D84A-4EFB-A745-B681-811C2E53A759}"/>
              </a:ext>
            </a:extLst>
          </p:cNvPr>
          <p:cNvGrpSpPr/>
          <p:nvPr/>
        </p:nvGrpSpPr>
        <p:grpSpPr>
          <a:xfrm>
            <a:off x="6205994" y="4091558"/>
            <a:ext cx="2757996" cy="1205328"/>
            <a:chOff x="8942322" y="2165825"/>
            <a:chExt cx="2793507" cy="1205328"/>
          </a:xfrm>
        </p:grpSpPr>
        <p:sp>
          <p:nvSpPr>
            <p:cNvPr id="30" name="Text Placeholder 7">
              <a:extLst>
                <a:ext uri="{FF2B5EF4-FFF2-40B4-BE49-F238E27FC236}">
                  <a16:creationId xmlns:a16="http://schemas.microsoft.com/office/drawing/2014/main" id="{9B5A67E2-629B-8042-87E8-2767844505D0}"/>
                </a:ext>
              </a:extLst>
            </p:cNvPr>
            <p:cNvSpPr txBox="1">
              <a:spLocks/>
            </p:cNvSpPr>
            <p:nvPr/>
          </p:nvSpPr>
          <p:spPr>
            <a:xfrm>
              <a:off x="8942322" y="2818816"/>
              <a:ext cx="2793507"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latin typeface="Lato Light" panose="020F0502020204030203" pitchFamily="34" charset="0"/>
                  <a:ea typeface="Lato Light" panose="020F0502020204030203" pitchFamily="34" charset="0"/>
                  <a:cs typeface="Lato Light" panose="020F0502020204030203" pitchFamily="34" charset="0"/>
                </a:rPr>
                <a:t>diplômés en STIM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b="1" dirty="0"/>
                <a:t>chaque année</a:t>
              </a:r>
            </a:p>
          </p:txBody>
        </p:sp>
        <p:sp>
          <p:nvSpPr>
            <p:cNvPr id="31" name="Text Placeholder 12">
              <a:extLst>
                <a:ext uri="{FF2B5EF4-FFF2-40B4-BE49-F238E27FC236}">
                  <a16:creationId xmlns:a16="http://schemas.microsoft.com/office/drawing/2014/main" id="{BEDD83F1-DDBE-CA43-B27D-B44C4E4C9943}"/>
                </a:ext>
              </a:extLst>
            </p:cNvPr>
            <p:cNvSpPr txBox="1">
              <a:spLocks/>
            </p:cNvSpPr>
            <p:nvPr/>
          </p:nvSpPr>
          <p:spPr>
            <a:xfrm>
              <a:off x="9016748" y="216582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55</a:t>
              </a:r>
              <a:r>
                <a:rPr lang="en-CA" spc="-300" dirty="0">
                  <a:solidFill>
                    <a:srgbClr val="D5441C"/>
                  </a:solidFill>
                </a:rPr>
                <a:t> </a:t>
              </a:r>
              <a:r>
                <a:rPr lang="en-CA" dirty="0">
                  <a:solidFill>
                    <a:srgbClr val="D5441C"/>
                  </a:solidFill>
                </a:rPr>
                <a:t>000</a:t>
              </a:r>
            </a:p>
          </p:txBody>
        </p:sp>
      </p:grpSp>
      <p:grpSp>
        <p:nvGrpSpPr>
          <p:cNvPr id="29" name="Group 28">
            <a:extLst>
              <a:ext uri="{FF2B5EF4-FFF2-40B4-BE49-F238E27FC236}">
                <a16:creationId xmlns:a16="http://schemas.microsoft.com/office/drawing/2014/main" id="{C8AF6F2C-ED0D-FD41-BE3F-432F5826653B}"/>
              </a:ext>
            </a:extLst>
          </p:cNvPr>
          <p:cNvGrpSpPr/>
          <p:nvPr/>
        </p:nvGrpSpPr>
        <p:grpSpPr>
          <a:xfrm>
            <a:off x="3204149" y="4117330"/>
            <a:ext cx="2603613" cy="1171246"/>
            <a:chOff x="9007869" y="2165825"/>
            <a:chExt cx="2603613" cy="1171246"/>
          </a:xfrm>
        </p:grpSpPr>
        <p:sp>
          <p:nvSpPr>
            <p:cNvPr id="25" name="Text Placeholder 7">
              <a:extLst>
                <a:ext uri="{FF2B5EF4-FFF2-40B4-BE49-F238E27FC236}">
                  <a16:creationId xmlns:a16="http://schemas.microsoft.com/office/drawing/2014/main" id="{70193BAC-9F06-6E4A-BA14-05E3F09AAD8E}"/>
                </a:ext>
              </a:extLst>
            </p:cNvPr>
            <p:cNvSpPr txBox="1">
              <a:spLocks/>
            </p:cNvSpPr>
            <p:nvPr/>
          </p:nvSpPr>
          <p:spPr>
            <a:xfrm>
              <a:off x="9007869" y="2784734"/>
              <a:ext cx="2594735" cy="552337"/>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latin typeface="Lato" panose="020F0502020204030203" pitchFamily="34" charset="0"/>
                  <a:ea typeface="Lato" panose="020F0502020204030203" pitchFamily="34" charset="0"/>
                  <a:cs typeface="Lato" panose="020F0502020204030203" pitchFamily="34" charset="0"/>
                </a:rPr>
                <a:t>emplois </a:t>
              </a:r>
              <a:r>
                <a:rPr lang="en-CA" dirty="0">
                  <a:latin typeface="Lato Light" panose="020F0502020204030203" pitchFamily="34" charset="0"/>
                  <a:ea typeface="Lato Light" panose="020F0502020204030203" pitchFamily="34" charset="0"/>
                  <a:cs typeface="Lato Light" panose="020F0502020204030203" pitchFamily="34" charset="0"/>
                </a:rPr>
                <a:t>en sciences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de la vie</a:t>
              </a:r>
            </a:p>
          </p:txBody>
        </p:sp>
        <p:sp>
          <p:nvSpPr>
            <p:cNvPr id="26" name="Text Placeholder 12">
              <a:extLst>
                <a:ext uri="{FF2B5EF4-FFF2-40B4-BE49-F238E27FC236}">
                  <a16:creationId xmlns:a16="http://schemas.microsoft.com/office/drawing/2014/main" id="{7EA9A2AE-AC96-174A-8B08-2480AFF2D174}"/>
                </a:ext>
              </a:extLst>
            </p:cNvPr>
            <p:cNvSpPr txBox="1">
              <a:spLocks/>
            </p:cNvSpPr>
            <p:nvPr/>
          </p:nvSpPr>
          <p:spPr>
            <a:xfrm>
              <a:off x="9016748" y="2165825"/>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solidFill>
                    <a:srgbClr val="D5441C"/>
                  </a:solidFill>
                </a:rPr>
                <a:t>68</a:t>
              </a:r>
              <a:r>
                <a:rPr lang="en-CA" spc="-300" dirty="0">
                  <a:solidFill>
                    <a:srgbClr val="D5441C"/>
                  </a:solidFill>
                </a:rPr>
                <a:t> </a:t>
              </a:r>
              <a:r>
                <a:rPr lang="en-CA" dirty="0">
                  <a:solidFill>
                    <a:srgbClr val="D5441C"/>
                  </a:solidFill>
                </a:rPr>
                <a:t>100</a:t>
              </a:r>
            </a:p>
          </p:txBody>
        </p:sp>
      </p:grpSp>
      <p:sp>
        <p:nvSpPr>
          <p:cNvPr id="23" name="Title 1">
            <a:extLst>
              <a:ext uri="{FF2B5EF4-FFF2-40B4-BE49-F238E27FC236}">
                <a16:creationId xmlns:a16="http://schemas.microsoft.com/office/drawing/2014/main" id="{1EEF75BC-D919-7E4A-84EF-688805594E28}"/>
              </a:ext>
            </a:extLst>
          </p:cNvPr>
          <p:cNvSpPr txBox="1">
            <a:spLocks/>
          </p:cNvSpPr>
          <p:nvPr/>
        </p:nvSpPr>
        <p:spPr bwMode="auto">
          <a:xfrm>
            <a:off x="647699" y="647699"/>
            <a:ext cx="3897407" cy="1512795"/>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US" sz="16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DES PERSONNES </a:t>
            </a:r>
            <a:br>
              <a:rPr lang="en-US" sz="1600" dirty="0">
                <a:solidFill>
                  <a:srgbClr val="0F2D52"/>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HAUTEMENT </a:t>
            </a:r>
          </a:p>
          <a:p>
            <a:pPr>
              <a:lnSpc>
                <a:spcPct val="80000"/>
              </a:lnSpc>
            </a:pPr>
            <a:r>
              <a:rPr lang="en-CA" sz="1600" dirty="0">
                <a:solidFill>
                  <a:srgbClr val="DD5C33"/>
                </a:solidFill>
                <a:latin typeface="Lato Heavy" panose="020F0502020204030203" pitchFamily="34" charset="0"/>
                <a:ea typeface="Lato Heavy" panose="020F0502020204030203" pitchFamily="34" charset="0"/>
                <a:cs typeface="Lato Heavy" panose="020F0502020204030203" pitchFamily="34" charset="0"/>
              </a:rPr>
              <a:t>QUALIFIÉES</a:t>
            </a:r>
          </a:p>
          <a:p>
            <a:pPr>
              <a:lnSpc>
                <a:spcPct val="80000"/>
              </a:lnSpc>
            </a:pPr>
            <a:r>
              <a:rPr lang="en-CA" sz="16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TRAVAILLENT </a:t>
            </a:r>
            <a:r>
              <a:rPr lang="en-CA" sz="1600" dirty="0">
                <a:solidFill>
                  <a:srgbClr val="DD5C33"/>
                </a:solidFill>
                <a:latin typeface="Lato Heavy" panose="020F0502020204030203" pitchFamily="34" charset="0"/>
              </a:rPr>
              <a:t>ICI</a:t>
            </a:r>
          </a:p>
        </p:txBody>
      </p:sp>
    </p:spTree>
    <p:extLst>
      <p:ext uri="{BB962C8B-B14F-4D97-AF65-F5344CB8AC3E}">
        <p14:creationId xmlns:p14="http://schemas.microsoft.com/office/powerpoint/2010/main" val="2606527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E9ACF3D3-8A65-EA47-963A-4271601EC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345" y="-895936"/>
            <a:ext cx="4179726" cy="4229722"/>
          </a:xfrm>
          <a:prstGeom prst="rect">
            <a:avLst/>
          </a:prstGeom>
          <a:effectLst/>
        </p:spPr>
      </p:pic>
      <p:sp>
        <p:nvSpPr>
          <p:cNvPr id="2" name="TextBox 16">
            <a:extLst>
              <a:ext uri="{FF2B5EF4-FFF2-40B4-BE49-F238E27FC236}">
                <a16:creationId xmlns:a16="http://schemas.microsoft.com/office/drawing/2014/main" id="{A7653895-786A-A248-8B59-7439963A9C11}"/>
              </a:ext>
            </a:extLst>
          </p:cNvPr>
          <p:cNvSpPr txBox="1">
            <a:spLocks noChangeArrowheads="1"/>
          </p:cNvSpPr>
          <p:nvPr/>
        </p:nvSpPr>
        <p:spPr bwMode="auto">
          <a:xfrm>
            <a:off x="975669" y="2889537"/>
            <a:ext cx="10642589" cy="329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4572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600" b="1" dirty="0">
                <a:latin typeface="Lato" panose="020F0502020204030203" pitchFamily="34" charset="0"/>
                <a:ea typeface="Lato" panose="020F0502020204030203" pitchFamily="34" charset="0"/>
                <a:cs typeface="Lato" panose="020F0502020204030203" pitchFamily="34" charset="0"/>
              </a:rPr>
              <a:t>La convergence et l’innovation </a:t>
            </a:r>
            <a:r>
              <a:rPr lang="en-CA" sz="1600" dirty="0">
                <a:latin typeface="Lato Light" panose="020F0502020204030203" pitchFamily="34" charset="0"/>
              </a:rPr>
              <a:t>se produisent lorsqu’on </a:t>
            </a:r>
            <a:br>
              <a:rPr lang="en-CA" sz="1600" dirty="0">
                <a:latin typeface="Lato Light" panose="020F0502020204030203" pitchFamily="34" charset="0"/>
              </a:rPr>
            </a:br>
            <a:r>
              <a:rPr lang="en-CA" sz="1600" dirty="0">
                <a:latin typeface="Lato Light" panose="020F0502020204030203" pitchFamily="34" charset="0"/>
              </a:rPr>
              <a:t>a un écosystème collaboratif de partenaires. En Ontario, les hôpitaux, les universités, les centres de recherche, </a:t>
            </a:r>
            <a:br>
              <a:rPr lang="en-CA" sz="1600" dirty="0">
                <a:latin typeface="Lato Light" panose="020F0502020204030203" pitchFamily="34" charset="0"/>
              </a:rPr>
            </a:br>
            <a:r>
              <a:rPr lang="en-CA" sz="1600" dirty="0">
                <a:latin typeface="Lato Light" panose="020F0502020204030203" pitchFamily="34" charset="0"/>
              </a:rPr>
              <a:t>les incubateurs de technologies et d’entreprises, les entreprises en démarrage et les multinationales interagissent en échangeant des données et en pollinisant leurs travaux. Ici, votre entreprise peut tirer profit de </a:t>
            </a:r>
            <a:br>
              <a:rPr lang="en-CA" sz="1600" dirty="0">
                <a:latin typeface="Lato Light" panose="020F0502020204030203" pitchFamily="34" charset="0"/>
              </a:rPr>
            </a:br>
            <a:r>
              <a:rPr lang="en-CA" sz="1600" dirty="0">
                <a:latin typeface="Lato Light" panose="020F0502020204030203" pitchFamily="34" charset="0"/>
              </a:rPr>
              <a:t>ces partenariats en étant orientée vers une nouvelle ère de découvertes. </a:t>
            </a:r>
          </a:p>
          <a:p>
            <a:pPr>
              <a:lnSpc>
                <a:spcPct val="110000"/>
              </a:lnSpc>
              <a:spcAft>
                <a:spcPts val="1200"/>
              </a:spcAft>
            </a:pPr>
            <a:r>
              <a:rPr lang="en-CA" sz="1600" dirty="0">
                <a:latin typeface="Lato Light" panose="020F0502020204030203" pitchFamily="34" charset="0"/>
              </a:rPr>
              <a:t>Nous savons que l’économie de l’avenir sera fondée sur la nanotechnologie, les chaînes de blocs, la science quantique, l’intelligence artificielle et l’apprentissage approfondi. Ces technologies promettent de révolutionner les industries ainsi que d’accroître leur rapidité, leur technologie intelligente et leur compétitivité. L’Ontario est un chef de file mondial dans ces domaines. Jouez un rôle dans cette révolution. </a:t>
            </a:r>
          </a:p>
          <a:p>
            <a:pPr>
              <a:lnSpc>
                <a:spcPct val="110000"/>
              </a:lnSpc>
              <a:spcAft>
                <a:spcPts val="1200"/>
              </a:spcAft>
            </a:pPr>
            <a:r>
              <a:rPr lang="en-CA" sz="1600" dirty="0">
                <a:latin typeface="Lato Light" panose="020F0502020204030203" pitchFamily="34" charset="0"/>
              </a:rPr>
              <a:t>La « vallée quantique » du Canada le long du corridor Toronto-Waterloo abrite l’Institut Périmètre de physique théorique, l’Institut d’informatique quantique, le Quantum Valley Ideas Lab et le Quantum Valley Investments, qui travaillent tous à la prochaine génération d’excellence en sciences de la vie.</a:t>
            </a:r>
          </a:p>
        </p:txBody>
      </p:sp>
      <p:sp>
        <p:nvSpPr>
          <p:cNvPr id="9" name="Title 1">
            <a:extLst>
              <a:ext uri="{FF2B5EF4-FFF2-40B4-BE49-F238E27FC236}">
                <a16:creationId xmlns:a16="http://schemas.microsoft.com/office/drawing/2014/main" id="{ADE7B684-6D13-5F49-8BCE-BF75181D9810}"/>
              </a:ext>
            </a:extLst>
          </p:cNvPr>
          <p:cNvSpPr txBox="1">
            <a:spLocks/>
          </p:cNvSpPr>
          <p:nvPr/>
        </p:nvSpPr>
        <p:spPr bwMode="auto">
          <a:xfrm>
            <a:off x="975669" y="874607"/>
            <a:ext cx="3910095" cy="184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346075">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346075">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346075">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346075">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346075"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CA" sz="3200" dirty="0">
                <a:solidFill>
                  <a:srgbClr val="DD5C33"/>
                </a:solidFill>
                <a:latin typeface="Lato" panose="020F0502020204030203" pitchFamily="34" charset="0"/>
              </a:rPr>
              <a:t>LÀ OÙ LES </a:t>
            </a:r>
          </a:p>
          <a:p>
            <a:pPr>
              <a:lnSpc>
                <a:spcPct val="80000"/>
              </a:lnSpc>
              <a:spcBef>
                <a:spcPts val="500"/>
              </a:spcBef>
            </a:pPr>
            <a:r>
              <a:rPr lang="en-CA" sz="3200" b="1" dirty="0">
                <a:solidFill>
                  <a:srgbClr val="DD5C33"/>
                </a:solidFill>
                <a:latin typeface="Lato" panose="020F0502020204030203" pitchFamily="34" charset="0"/>
              </a:rPr>
              <a:t>ÉCOSYSTÈMES COLLABORATIFS </a:t>
            </a:r>
            <a:br>
              <a:rPr lang="en-CA" sz="3200" b="1" dirty="0">
                <a:solidFill>
                  <a:srgbClr val="DD5C33"/>
                </a:solidFill>
                <a:latin typeface="Lato" panose="020F0502020204030203" pitchFamily="34" charset="0"/>
              </a:rPr>
            </a:br>
            <a:r>
              <a:rPr lang="en-CA" sz="3200" dirty="0">
                <a:solidFill>
                  <a:srgbClr val="DD5C33"/>
                </a:solidFill>
                <a:latin typeface="Lato" panose="020F0502020204030203" pitchFamily="34" charset="0"/>
              </a:rPr>
              <a:t>SE DÉMARQUENT</a:t>
            </a:r>
          </a:p>
        </p:txBody>
      </p:sp>
      <p:cxnSp>
        <p:nvCxnSpPr>
          <p:cNvPr id="13" name="Straight Connector 12">
            <a:extLst>
              <a:ext uri="{FF2B5EF4-FFF2-40B4-BE49-F238E27FC236}">
                <a16:creationId xmlns:a16="http://schemas.microsoft.com/office/drawing/2014/main" id="{B0C34089-DD46-C847-A9E9-1D591032A344}"/>
              </a:ext>
            </a:extLst>
          </p:cNvPr>
          <p:cNvCxnSpPr>
            <a:cxnSpLocks/>
          </p:cNvCxnSpPr>
          <p:nvPr/>
        </p:nvCxnSpPr>
        <p:spPr>
          <a:xfrm flipV="1">
            <a:off x="457200" y="451067"/>
            <a:ext cx="0" cy="6406933"/>
          </a:xfrm>
          <a:prstGeom prst="line">
            <a:avLst/>
          </a:prstGeom>
          <a:ln w="19050">
            <a:solidFill>
              <a:srgbClr val="E4A35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415E68-68A3-AF43-B4EE-FE508EF96C9E}"/>
              </a:ext>
            </a:extLst>
          </p:cNvPr>
          <p:cNvCxnSpPr>
            <a:cxnSpLocks/>
          </p:cNvCxnSpPr>
          <p:nvPr/>
        </p:nvCxnSpPr>
        <p:spPr>
          <a:xfrm>
            <a:off x="457200" y="451066"/>
            <a:ext cx="11277600" cy="1"/>
          </a:xfrm>
          <a:prstGeom prst="line">
            <a:avLst/>
          </a:prstGeom>
          <a:ln w="19050">
            <a:solidFill>
              <a:srgbClr val="E4A358"/>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B3977F0-A405-0544-B24E-E1400E14DA0C}"/>
              </a:ext>
            </a:extLst>
          </p:cNvPr>
          <p:cNvSpPr/>
          <p:nvPr/>
        </p:nvSpPr>
        <p:spPr>
          <a:xfrm>
            <a:off x="11526390" y="332804"/>
            <a:ext cx="242441" cy="242441"/>
          </a:xfrm>
          <a:prstGeom prst="ellipse">
            <a:avLst/>
          </a:prstGeom>
          <a:solidFill>
            <a:schemeClr val="bg1"/>
          </a:solidFill>
          <a:ln>
            <a:solidFill>
              <a:srgbClr val="E4A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5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BD413E-4996-7B4F-BEE4-9CAAEC203DE8}"/>
              </a:ext>
            </a:extLst>
          </p:cNvPr>
          <p:cNvSpPr/>
          <p:nvPr/>
        </p:nvSpPr>
        <p:spPr>
          <a:xfrm>
            <a:off x="1" y="0"/>
            <a:ext cx="11736060" cy="6858000"/>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323" name="TextBox 8">
            <a:extLst>
              <a:ext uri="{FF2B5EF4-FFF2-40B4-BE49-F238E27FC236}">
                <a16:creationId xmlns:a16="http://schemas.microsoft.com/office/drawing/2014/main" id="{1EBB1D33-7622-B642-8598-EB6F5C330F3A}"/>
              </a:ext>
            </a:extLst>
          </p:cNvPr>
          <p:cNvSpPr txBox="1">
            <a:spLocks noChangeArrowheads="1"/>
          </p:cNvSpPr>
          <p:nvPr/>
        </p:nvSpPr>
        <p:spPr bwMode="auto">
          <a:xfrm>
            <a:off x="5017094" y="1701890"/>
            <a:ext cx="6313757" cy="38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b="1" dirty="0">
                <a:latin typeface="Lato" panose="020F0502020204030203" pitchFamily="34" charset="0"/>
                <a:ea typeface="Lato" panose="020F0502020204030203" pitchFamily="34" charset="0"/>
                <a:cs typeface="Lato" panose="020F0502020204030203" pitchFamily="34" charset="0"/>
              </a:rPr>
              <a:t>Les idées sont la pierre angulaire de l’innovation. </a:t>
            </a:r>
            <a:r>
              <a:rPr lang="en-CA" dirty="0">
                <a:latin typeface="Lato Light" panose="020F0502020204030203" pitchFamily="34" charset="0"/>
              </a:rPr>
              <a:t>Il est donc évident que les idées prospèrent en Ontario. Un coup d’œil sur la diversité des entreprises de sciences de la vie qui ont été démarrées, ont vu le jour ou se sont établies ici permet de constater clairement que non seulement des idées naissent ici, mais elles sont également alimentées. </a:t>
            </a:r>
          </a:p>
          <a:p>
            <a:pPr>
              <a:lnSpc>
                <a:spcPct val="110000"/>
              </a:lnSpc>
              <a:spcAft>
                <a:spcPts val="1200"/>
              </a:spcAft>
            </a:pPr>
            <a:r>
              <a:rPr lang="en-CA" dirty="0">
                <a:latin typeface="Lato Light" panose="020F0502020204030203" pitchFamily="34" charset="0"/>
              </a:rPr>
              <a:t>Votre entreprise peut faire partie d’un réseau de 49 incubateurs et accélérateurs publics et privés répartis dans l’Ontario, un nombre plus grand qu’à New York City, Londres, Tel-Aviv ou Berlin. Tous sont prêts à soutenir votre entreprise alors que vous transformez les découvertes scientifiques d’aujourd’hui en services de soins de santé de demain.</a:t>
            </a:r>
          </a:p>
        </p:txBody>
      </p:sp>
      <p:sp>
        <p:nvSpPr>
          <p:cNvPr id="9" name="Rectangle 8">
            <a:extLst>
              <a:ext uri="{FF2B5EF4-FFF2-40B4-BE49-F238E27FC236}">
                <a16:creationId xmlns:a16="http://schemas.microsoft.com/office/drawing/2014/main" id="{54D04F8B-ADC3-2040-9EF2-5CA34B1C40D1}"/>
              </a:ext>
            </a:extLst>
          </p:cNvPr>
          <p:cNvSpPr/>
          <p:nvPr/>
        </p:nvSpPr>
        <p:spPr>
          <a:xfrm>
            <a:off x="476093" y="469138"/>
            <a:ext cx="4185554" cy="5931661"/>
          </a:xfrm>
          <a:prstGeom prst="rect">
            <a:avLst/>
          </a:prstGeom>
          <a:solidFill>
            <a:schemeClr val="tx1"/>
          </a:solidFill>
        </p:spPr>
        <p:txBody>
          <a:bodyPr wrap="square" lIns="365760" tIns="457200" anchor="t" anchorCtr="0">
            <a:noAutofit/>
          </a:bodyPr>
          <a:lstStyle/>
          <a:p>
            <a:pPr>
              <a:lnSpc>
                <a:spcPct val="90000"/>
              </a:lnSpc>
            </a:pP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CENTRE D’INCUBATEURS ET  </a:t>
            </a:r>
            <a:b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br>
            <a:r>
              <a:rPr lang="en-CA" sz="3200" dirty="0">
                <a:solidFill>
                  <a:srgbClr val="FFFFFF"/>
                </a:solidFill>
                <a:latin typeface="Lato Light" panose="020F0502020204030203" pitchFamily="34" charset="0"/>
                <a:ea typeface="Lato Light" panose="020F0502020204030203" pitchFamily="34" charset="0"/>
                <a:cs typeface="Lato Light" panose="020F0502020204030203" pitchFamily="34" charset="0"/>
              </a:rPr>
              <a:t>D’ACCÉLÉRATEURS</a:t>
            </a:r>
          </a:p>
          <a:p>
            <a:pPr>
              <a:lnSpc>
                <a:spcPct val="90000"/>
              </a:lnSpc>
            </a:pPr>
            <a:r>
              <a:rPr lang="en-CA" sz="3200" b="1" dirty="0">
                <a:solidFill>
                  <a:srgbClr val="FFFFFF"/>
                </a:solidFill>
                <a:latin typeface="Lato Black" panose="020F0502020204030203" pitchFamily="34" charset="0"/>
                <a:ea typeface="Lato Black" panose="020F0502020204030203" pitchFamily="34" charset="0"/>
                <a:cs typeface="Lato Black" panose="020F0502020204030203" pitchFamily="34" charset="0"/>
              </a:rPr>
              <a:t>DE CALIBRE MONDIAL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uilding, apartment building&#10;&#10;Description automatically generated">
            <a:extLst>
              <a:ext uri="{FF2B5EF4-FFF2-40B4-BE49-F238E27FC236}">
                <a16:creationId xmlns:a16="http://schemas.microsoft.com/office/drawing/2014/main" id="{37612177-72F4-6D4E-80E4-A4ABA8DF29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0693" y="0"/>
            <a:ext cx="5224107" cy="6858000"/>
          </a:xfrm>
          <a:prstGeom prst="rect">
            <a:avLst/>
          </a:prstGeom>
        </p:spPr>
      </p:pic>
      <p:sp>
        <p:nvSpPr>
          <p:cNvPr id="3" name="Rectangle 2">
            <a:extLst>
              <a:ext uri="{FF2B5EF4-FFF2-40B4-BE49-F238E27FC236}">
                <a16:creationId xmlns:a16="http://schemas.microsoft.com/office/drawing/2014/main" id="{A1FADA54-DD2D-7A4D-B034-C6020944A8F4}"/>
              </a:ext>
            </a:extLst>
          </p:cNvPr>
          <p:cNvSpPr/>
          <p:nvPr/>
        </p:nvSpPr>
        <p:spPr>
          <a:xfrm>
            <a:off x="647700" y="647700"/>
            <a:ext cx="3544243" cy="1503849"/>
          </a:xfrm>
          <a:prstGeom prst="rect">
            <a:avLst/>
          </a:prstGeom>
          <a:noFill/>
        </p:spPr>
        <p:txBody>
          <a:bodyPr wrap="square" lIns="0" tIns="0" rIns="0" bIns="0" anchor="t" anchorCtr="0">
            <a:noAutofit/>
          </a:bodyPr>
          <a:lstStyle/>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CENTRE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D’INCUBATEURS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ET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D’ACCÉLÉRATEURS</a:t>
            </a:r>
          </a:p>
          <a:p>
            <a:pPr>
              <a:lnSpc>
                <a:spcPct val="90000"/>
              </a:lnSpc>
            </a:pPr>
            <a:r>
              <a:rPr lang="en-CA" b="1" dirty="0">
                <a:latin typeface="Lato Black" panose="020F0502020204030203" pitchFamily="34" charset="0"/>
                <a:ea typeface="Lato Black" panose="020F0502020204030203" pitchFamily="34" charset="0"/>
                <a:cs typeface="Lato Black" panose="020F0502020204030203" pitchFamily="34" charset="0"/>
              </a:rPr>
              <a:t>DE CALIBRE </a:t>
            </a:r>
            <a:br>
              <a:rPr lang="en-CA" b="1" dirty="0">
                <a:latin typeface="Lato Black" panose="020F0502020204030203" pitchFamily="34" charset="0"/>
                <a:ea typeface="Lato Black" panose="020F0502020204030203" pitchFamily="34" charset="0"/>
                <a:cs typeface="Lato Black" panose="020F0502020204030203" pitchFamily="34" charset="0"/>
              </a:rPr>
            </a:br>
            <a:r>
              <a:rPr lang="en-CA" b="1" dirty="0">
                <a:latin typeface="Lato Black" panose="020F0502020204030203" pitchFamily="34" charset="0"/>
                <a:ea typeface="Lato Black" panose="020F0502020204030203" pitchFamily="34" charset="0"/>
                <a:cs typeface="Lato Black" panose="020F0502020204030203" pitchFamily="34" charset="0"/>
              </a:rPr>
              <a:t>MONDIAL</a:t>
            </a:r>
          </a:p>
        </p:txBody>
      </p:sp>
      <p:sp>
        <p:nvSpPr>
          <p:cNvPr id="4" name="TextBox 8">
            <a:extLst>
              <a:ext uri="{FF2B5EF4-FFF2-40B4-BE49-F238E27FC236}">
                <a16:creationId xmlns:a16="http://schemas.microsoft.com/office/drawing/2014/main" id="{6E040AD4-F256-AB46-84EA-10FE81F55690}"/>
              </a:ext>
            </a:extLst>
          </p:cNvPr>
          <p:cNvSpPr txBox="1">
            <a:spLocks noChangeArrowheads="1"/>
          </p:cNvSpPr>
          <p:nvPr/>
        </p:nvSpPr>
        <p:spPr bwMode="auto">
          <a:xfrm>
            <a:off x="647700" y="2563905"/>
            <a:ext cx="5224108" cy="289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400" dirty="0">
                <a:latin typeface="Lato Light" panose="020F0502020204030203" pitchFamily="34" charset="0"/>
              </a:rPr>
              <a:t>Certains se trouvent à Toronto : </a:t>
            </a:r>
          </a:p>
          <a:p>
            <a:pPr marL="577850" indent="-571500">
              <a:lnSpc>
                <a:spcPct val="110000"/>
              </a:lnSpc>
              <a:spcAft>
                <a:spcPts val="1800"/>
              </a:spcAft>
              <a:buBlip>
                <a:blip r:embed="rId3"/>
              </a:buBlip>
            </a:pPr>
            <a:r>
              <a:rPr lang="en-CA" sz="1400" dirty="0">
                <a:latin typeface="Lato Light" panose="020F0502020204030203" pitchFamily="34" charset="0"/>
                <a:ea typeface="Lato Light" panose="020F0502020204030203" pitchFamily="34" charset="0"/>
                <a:cs typeface="Lato Light" panose="020F0502020204030203" pitchFamily="34" charset="0"/>
              </a:rPr>
              <a:t>La </a:t>
            </a:r>
            <a:r>
              <a:rPr lang="en-CA" sz="1400" b="1" dirty="0">
                <a:latin typeface="Lato" panose="020F0502020204030203" pitchFamily="34" charset="0"/>
                <a:ea typeface="Lato" panose="020F0502020204030203" pitchFamily="34" charset="0"/>
                <a:cs typeface="Lato" panose="020F0502020204030203" pitchFamily="34" charset="0"/>
              </a:rPr>
              <a:t>zone DMZ de l’Université Ryerson, </a:t>
            </a:r>
            <a:r>
              <a:rPr lang="en-CA" sz="1400" dirty="0">
                <a:latin typeface="Lato Light" panose="020F0502020204030203" pitchFamily="34" charset="0"/>
                <a:ea typeface="Lato Light" panose="020F0502020204030203" pitchFamily="34" charset="0"/>
                <a:cs typeface="Lato Light" panose="020F0502020204030203" pitchFamily="34" charset="0"/>
              </a:rPr>
              <a:t>qui se classe au premier rang des incubateurs d’entreprises universitaires selon UBI Global</a:t>
            </a:r>
          </a:p>
          <a:p>
            <a:pPr marL="577850" indent="-571500">
              <a:lnSpc>
                <a:spcPct val="110000"/>
              </a:lnSpc>
              <a:spcAft>
                <a:spcPts val="1800"/>
              </a:spcAft>
              <a:buBlip>
                <a:blip r:embed="rId3"/>
              </a:buBlip>
            </a:pPr>
            <a:r>
              <a:rPr lang="en-CA" sz="1400" dirty="0" err="1">
                <a:latin typeface="Lato Light" panose="020F0502020204030203" pitchFamily="34" charset="0"/>
                <a:ea typeface="Lato Light" panose="020F0502020204030203" pitchFamily="34" charset="0"/>
                <a:cs typeface="Lato Light" panose="020F0502020204030203" pitchFamily="34" charset="0"/>
              </a:rPr>
              <a:t>Le </a:t>
            </a:r>
            <a:r>
              <a:rPr lang="en-CA" sz="1400" b="1" dirty="0" err="1">
                <a:latin typeface="Lato" panose="020F0502020204030203" pitchFamily="34" charset="0"/>
                <a:ea typeface="Lato" panose="020F0502020204030203" pitchFamily="34" charset="0"/>
                <a:cs typeface="Lato" panose="020F0502020204030203" pitchFamily="34" charset="0"/>
              </a:rPr>
              <a:t>District de la découverte MaRS, </a:t>
            </a:r>
            <a:r>
              <a:rPr lang="en-CA" sz="1400" dirty="0" err="1">
                <a:latin typeface="Lato Light" panose="020F0502020204030203" pitchFamily="34" charset="0"/>
                <a:ea typeface="Lato Light" panose="020F0502020204030203" pitchFamily="34" charset="0"/>
                <a:cs typeface="Lato Light" panose="020F0502020204030203" pitchFamily="34" charset="0"/>
              </a:rPr>
              <a:t>le plus grand centre d’innovation au monde</a:t>
            </a:r>
          </a:p>
          <a:p>
            <a:pPr marL="577850" indent="-571500">
              <a:lnSpc>
                <a:spcPct val="110000"/>
              </a:lnSpc>
              <a:spcAft>
                <a:spcPts val="1800"/>
              </a:spcAft>
              <a:buBlip>
                <a:blip r:embed="rId3"/>
              </a:buBlip>
            </a:pPr>
            <a:r>
              <a:rPr lang="en-CA" sz="1400" dirty="0">
                <a:latin typeface="Lato Light" panose="020F0502020204030203" pitchFamily="34" charset="0"/>
                <a:ea typeface="Lato Light" panose="020F0502020204030203" pitchFamily="34" charset="0"/>
                <a:cs typeface="Lato Light" panose="020F0502020204030203" pitchFamily="34" charset="0"/>
              </a:rPr>
              <a:t>Le </a:t>
            </a:r>
            <a:r>
              <a:rPr lang="en-CA" sz="1400" b="1" dirty="0">
                <a:latin typeface="Lato" panose="020F0502020204030203" pitchFamily="34" charset="0"/>
                <a:ea typeface="Lato" panose="020F0502020204030203" pitchFamily="34" charset="0"/>
                <a:cs typeface="Lato" panose="020F0502020204030203" pitchFamily="34" charset="0"/>
              </a:rPr>
              <a:t>Creative Destruction Lab, </a:t>
            </a:r>
            <a:r>
              <a:rPr lang="en-CA" sz="1400" dirty="0">
                <a:latin typeface="Lato Light" panose="020F0502020204030203" pitchFamily="34" charset="0"/>
                <a:ea typeface="Lato Light" panose="020F0502020204030203" pitchFamily="34" charset="0"/>
                <a:cs typeface="Lato Light" panose="020F0502020204030203" pitchFamily="34" charset="0"/>
              </a:rPr>
              <a:t>un programme de démarrage pour les entreprises scientifiques, y compris le premier accélérateur d’apprentissage machine quantique au monde</a:t>
            </a:r>
          </a:p>
        </p:txBody>
      </p:sp>
      <p:sp>
        <p:nvSpPr>
          <p:cNvPr id="5" name="Rectangle 4">
            <a:extLst>
              <a:ext uri="{FF2B5EF4-FFF2-40B4-BE49-F238E27FC236}">
                <a16:creationId xmlns:a16="http://schemas.microsoft.com/office/drawing/2014/main" id="{FD791CA0-59A1-904B-983E-8C303786F2B8}"/>
              </a:ext>
            </a:extLst>
          </p:cNvPr>
          <p:cNvSpPr/>
          <p:nvPr/>
        </p:nvSpPr>
        <p:spPr>
          <a:xfrm>
            <a:off x="4990462" y="5959305"/>
            <a:ext cx="1428267" cy="600164"/>
          </a:xfrm>
          <a:prstGeom prst="rect">
            <a:avLst/>
          </a:prstGeom>
        </p:spPr>
        <p:txBody>
          <a:bodyPr wrap="square">
            <a:spAutoFit/>
          </a:bodyPr>
          <a:lstStyle/>
          <a:p>
            <a:pPr algn="r"/>
            <a:r>
              <a:rPr lang="en-CA" sz="1100" b="1" dirty="0" err="1">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District de la découverte MaRS </a:t>
            </a:r>
            <a:r>
              <a:rPr lang="en-CA" sz="1100" dirty="0" err="1">
                <a:solidFill>
                  <a:schemeClr val="bg1">
                    <a:lumMod val="50000"/>
                  </a:schemeClr>
                </a:solidFill>
                <a:latin typeface="Lato Light" panose="020F0502020204030203" pitchFamily="34" charset="0"/>
              </a:rPr>
              <a:t>Toronto</a:t>
            </a:r>
          </a:p>
        </p:txBody>
      </p:sp>
    </p:spTree>
    <p:extLst>
      <p:ext uri="{BB962C8B-B14F-4D97-AF65-F5344CB8AC3E}">
        <p14:creationId xmlns:p14="http://schemas.microsoft.com/office/powerpoint/2010/main" val="387408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6E040AD4-F256-AB46-84EA-10FE81F55690}"/>
              </a:ext>
            </a:extLst>
          </p:cNvPr>
          <p:cNvSpPr txBox="1">
            <a:spLocks noChangeArrowheads="1"/>
          </p:cNvSpPr>
          <p:nvPr/>
        </p:nvSpPr>
        <p:spPr bwMode="auto">
          <a:xfrm>
            <a:off x="647700" y="2285999"/>
            <a:ext cx="4687560" cy="376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1800"/>
              </a:spcAft>
            </a:pPr>
            <a:r>
              <a:rPr lang="en-CA" sz="1400" dirty="0">
                <a:latin typeface="Lato Light" panose="020F0502020204030203" pitchFamily="34" charset="0"/>
              </a:rPr>
              <a:t>Plusieurs sont répartis dans toute la province : </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Velocity Garage, </a:t>
            </a:r>
            <a:r>
              <a:rPr lang="en-CA" sz="1400" dirty="0">
                <a:latin typeface="Lato Light" panose="020F0502020204030203" pitchFamily="34" charset="0"/>
                <a:ea typeface="Lato Light" panose="020F0502020204030203" pitchFamily="34" charset="0"/>
                <a:cs typeface="Lato Light" panose="020F0502020204030203" pitchFamily="34" charset="0"/>
              </a:rPr>
              <a:t>à Waterloo, est l’incubateur gratuit </a:t>
            </a:r>
            <a:br>
              <a:rPr lang="en-CA" sz="1400" dirty="0">
                <a:latin typeface="Lato Light" panose="020F0502020204030203" pitchFamily="34" charset="0"/>
                <a:ea typeface="Lato Light" panose="020F0502020204030203" pitchFamily="34" charset="0"/>
                <a:cs typeface="Lato Light" panose="020F0502020204030203" pitchFamily="34" charset="0"/>
              </a:rPr>
            </a:br>
            <a:r>
              <a:rPr lang="en-CA" sz="1400" dirty="0">
                <a:latin typeface="Lato Light" panose="020F0502020204030203" pitchFamily="34" charset="0"/>
                <a:ea typeface="Lato Light" panose="020F0502020204030203" pitchFamily="34" charset="0"/>
                <a:cs typeface="Lato Light" panose="020F0502020204030203" pitchFamily="34" charset="0"/>
              </a:rPr>
              <a:t>le plus important pour les entreprises en démarrage</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Bayview Yards, </a:t>
            </a:r>
            <a:r>
              <a:rPr lang="en-CA" sz="1400" dirty="0">
                <a:latin typeface="Lato Light" panose="020F0502020204030203" pitchFamily="34" charset="0"/>
                <a:ea typeface="Lato Light" panose="020F0502020204030203" pitchFamily="34" charset="0"/>
                <a:cs typeface="Lato Light" panose="020F0502020204030203" pitchFamily="34" charset="0"/>
              </a:rPr>
              <a:t>à Ottawa, est un guichet unique d’accélération des affaires</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Innovation Shop,  </a:t>
            </a:r>
            <a:r>
              <a:rPr lang="en-CA" sz="1400" dirty="0">
                <a:latin typeface="Lato Light" panose="020F0502020204030203" pitchFamily="34" charset="0"/>
                <a:ea typeface="Lato Light" panose="020F0502020204030203" pitchFamily="34" charset="0"/>
                <a:cs typeface="Lato Light" panose="020F0502020204030203" pitchFamily="34" charset="0"/>
              </a:rPr>
              <a:t>à Hamilton, qui soutient l’innovation et la commercialisation des petites et moyennes entreprises</a:t>
            </a:r>
          </a:p>
          <a:p>
            <a:pPr marL="457200" indent="-450850">
              <a:lnSpc>
                <a:spcPct val="110000"/>
              </a:lnSpc>
              <a:spcAft>
                <a:spcPts val="1800"/>
              </a:spcAft>
              <a:buBlip>
                <a:blip r:embed="rId2"/>
              </a:buBlip>
            </a:pPr>
            <a:r>
              <a:rPr lang="en-CA" sz="1400" b="1" dirty="0">
                <a:latin typeface="Lato" panose="020F0502020204030203" pitchFamily="34" charset="0"/>
                <a:ea typeface="Lato" panose="020F0502020204030203" pitchFamily="34" charset="0"/>
                <a:cs typeface="Lato" panose="020F0502020204030203" pitchFamily="34" charset="0"/>
              </a:rPr>
              <a:t>Western Research Parks, </a:t>
            </a:r>
            <a:r>
              <a:rPr lang="en-CA" sz="1400" dirty="0">
                <a:latin typeface="Lato Light" panose="020F0502020204030203" pitchFamily="34" charset="0"/>
                <a:ea typeface="Lato Light" panose="020F0502020204030203" pitchFamily="34" charset="0"/>
                <a:cs typeface="Lato Light" panose="020F0502020204030203" pitchFamily="34" charset="0"/>
              </a:rPr>
              <a:t>à London (Ontario), est un parc scientifique et technologique de 50 acres rattaché aux principales universités du pays</a:t>
            </a:r>
          </a:p>
          <a:p>
            <a:pPr marL="457200" indent="-450850">
              <a:lnSpc>
                <a:spcPct val="110000"/>
              </a:lnSpc>
              <a:spcAft>
                <a:spcPts val="1800"/>
              </a:spcAft>
              <a:buBlip>
                <a:blip r:embed="rId2"/>
              </a:buBlip>
            </a:pPr>
            <a:endParaRPr lang="en-CA" sz="1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Rectangle 4">
            <a:extLst>
              <a:ext uri="{FF2B5EF4-FFF2-40B4-BE49-F238E27FC236}">
                <a16:creationId xmlns:a16="http://schemas.microsoft.com/office/drawing/2014/main" id="{FD791CA0-59A1-904B-983E-8C303786F2B8}"/>
              </a:ext>
            </a:extLst>
          </p:cNvPr>
          <p:cNvSpPr/>
          <p:nvPr/>
        </p:nvSpPr>
        <p:spPr>
          <a:xfrm>
            <a:off x="6096000" y="6053177"/>
            <a:ext cx="1775901" cy="430887"/>
          </a:xfrm>
          <a:prstGeom prst="rect">
            <a:avLst/>
          </a:prstGeom>
        </p:spPr>
        <p:txBody>
          <a:bodyPr wrap="square">
            <a:spAutoFit/>
          </a:bodyPr>
          <a:lstStyle/>
          <a:p>
            <a:pPr algn="r"/>
            <a:r>
              <a:rPr lang="en-CA" sz="11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Western Research Parks </a:t>
            </a:r>
            <a:r>
              <a:rPr lang="en-CA" sz="1100" dirty="0">
                <a:solidFill>
                  <a:schemeClr val="bg1">
                    <a:lumMod val="50000"/>
                  </a:schemeClr>
                </a:solidFill>
                <a:latin typeface="Lato Light" panose="020F0502020204030203" pitchFamily="34" charset="0"/>
              </a:rPr>
              <a:t>London</a:t>
            </a:r>
          </a:p>
        </p:txBody>
      </p:sp>
      <p:pic>
        <p:nvPicPr>
          <p:cNvPr id="7" name="Picture 6">
            <a:extLst>
              <a:ext uri="{FF2B5EF4-FFF2-40B4-BE49-F238E27FC236}">
                <a16:creationId xmlns:a16="http://schemas.microsoft.com/office/drawing/2014/main" id="{76F956C7-248D-9645-B1F4-01C72720FD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3845" y="3871447"/>
            <a:ext cx="4228155" cy="2986554"/>
          </a:xfrm>
          <a:prstGeom prst="rect">
            <a:avLst/>
          </a:prstGeom>
        </p:spPr>
      </p:pic>
      <p:pic>
        <p:nvPicPr>
          <p:cNvPr id="9" name="Picture 8" descr="A picture containing people&#10;&#10;Description automatically generated">
            <a:extLst>
              <a:ext uri="{FF2B5EF4-FFF2-40B4-BE49-F238E27FC236}">
                <a16:creationId xmlns:a16="http://schemas.microsoft.com/office/drawing/2014/main" id="{D0BCF423-B279-AF4C-8ACD-841B8535CD79}"/>
              </a:ext>
            </a:extLst>
          </p:cNvPr>
          <p:cNvPicPr>
            <a:picLocks noChangeAspect="1"/>
          </p:cNvPicPr>
          <p:nvPr/>
        </p:nvPicPr>
        <p:blipFill rotWithShape="1">
          <a:blip r:embed="rId4">
            <a:extLst>
              <a:ext uri="{28A0092B-C50C-407E-A947-70E740481C1C}">
                <a14:useLocalDpi xmlns:a14="http://schemas.microsoft.com/office/drawing/2010/main"/>
              </a:ext>
            </a:extLst>
          </a:blip>
          <a:srcRect t="2788" b="5718"/>
          <a:stretch/>
        </p:blipFill>
        <p:spPr>
          <a:xfrm>
            <a:off x="6096000" y="0"/>
            <a:ext cx="3284114" cy="3657600"/>
          </a:xfrm>
          <a:prstGeom prst="rect">
            <a:avLst/>
          </a:prstGeom>
        </p:spPr>
      </p:pic>
      <p:sp>
        <p:nvSpPr>
          <p:cNvPr id="10" name="Rectangle 9">
            <a:extLst>
              <a:ext uri="{FF2B5EF4-FFF2-40B4-BE49-F238E27FC236}">
                <a16:creationId xmlns:a16="http://schemas.microsoft.com/office/drawing/2014/main" id="{92D970FE-D2E1-DF4C-AAB9-9E6F9E597B61}"/>
              </a:ext>
            </a:extLst>
          </p:cNvPr>
          <p:cNvSpPr/>
          <p:nvPr/>
        </p:nvSpPr>
        <p:spPr>
          <a:xfrm>
            <a:off x="9464294" y="576647"/>
            <a:ext cx="1374323" cy="430887"/>
          </a:xfrm>
          <a:prstGeom prst="rect">
            <a:avLst/>
          </a:prstGeom>
        </p:spPr>
        <p:txBody>
          <a:bodyPr wrap="square">
            <a:spAutoFit/>
          </a:bodyPr>
          <a:lstStyle/>
          <a:p>
            <a:r>
              <a:rPr lang="en-CA" sz="1100" b="1"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Bayview Yards  </a:t>
            </a:r>
            <a:r>
              <a:rPr lang="en-CA" sz="1100" dirty="0">
                <a:solidFill>
                  <a:schemeClr val="bg1">
                    <a:lumMod val="50000"/>
                  </a:schemeClr>
                </a:solidFill>
                <a:latin typeface="Lato Light" panose="020F0502020204030203" pitchFamily="34" charset="0"/>
              </a:rPr>
              <a:t>Ottawa</a:t>
            </a:r>
          </a:p>
        </p:txBody>
      </p:sp>
      <p:sp>
        <p:nvSpPr>
          <p:cNvPr id="8" name="Rectangle 7">
            <a:extLst>
              <a:ext uri="{FF2B5EF4-FFF2-40B4-BE49-F238E27FC236}">
                <a16:creationId xmlns:a16="http://schemas.microsoft.com/office/drawing/2014/main" id="{989E33E6-C7E7-1844-B6C1-0E677F953E64}"/>
              </a:ext>
            </a:extLst>
          </p:cNvPr>
          <p:cNvSpPr/>
          <p:nvPr/>
        </p:nvSpPr>
        <p:spPr>
          <a:xfrm>
            <a:off x="647700" y="647700"/>
            <a:ext cx="3544243" cy="1503849"/>
          </a:xfrm>
          <a:prstGeom prst="rect">
            <a:avLst/>
          </a:prstGeom>
          <a:noFill/>
        </p:spPr>
        <p:txBody>
          <a:bodyPr wrap="square" lIns="0" tIns="0" rIns="0" bIns="0" anchor="t" anchorCtr="0">
            <a:noAutofit/>
          </a:bodyPr>
          <a:lstStyle/>
          <a:p>
            <a:pPr>
              <a:lnSpc>
                <a:spcPct val="90000"/>
              </a:lnSpc>
            </a:pPr>
            <a:r>
              <a:rPr lang="en-CA" dirty="0">
                <a:latin typeface="Lato Light" panose="020F0502020204030203" pitchFamily="34" charset="0"/>
                <a:ea typeface="Lato Light" panose="020F0502020204030203" pitchFamily="34" charset="0"/>
                <a:cs typeface="Lato Light" panose="020F0502020204030203" pitchFamily="34" charset="0"/>
              </a:rPr>
              <a:t>CENTRE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D’INCUBATEURS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ET  </a:t>
            </a:r>
            <a:br>
              <a:rPr lang="en-CA" dirty="0">
                <a:latin typeface="Lato Light" panose="020F0502020204030203" pitchFamily="34" charset="0"/>
                <a:ea typeface="Lato Light" panose="020F0502020204030203" pitchFamily="34" charset="0"/>
                <a:cs typeface="Lato Light" panose="020F0502020204030203" pitchFamily="34" charset="0"/>
              </a:rPr>
            </a:br>
            <a:r>
              <a:rPr lang="en-CA" dirty="0">
                <a:latin typeface="Lato Light" panose="020F0502020204030203" pitchFamily="34" charset="0"/>
                <a:ea typeface="Lato Light" panose="020F0502020204030203" pitchFamily="34" charset="0"/>
                <a:cs typeface="Lato Light" panose="020F0502020204030203" pitchFamily="34" charset="0"/>
              </a:rPr>
              <a:t>D’ACCÉLÉRATEURS</a:t>
            </a:r>
          </a:p>
          <a:p>
            <a:pPr>
              <a:lnSpc>
                <a:spcPct val="90000"/>
              </a:lnSpc>
            </a:pPr>
            <a:r>
              <a:rPr lang="en-CA" b="1" dirty="0">
                <a:latin typeface="Lato Black" panose="020F0502020204030203" pitchFamily="34" charset="0"/>
                <a:ea typeface="Lato Black" panose="020F0502020204030203" pitchFamily="34" charset="0"/>
                <a:cs typeface="Lato Black" panose="020F0502020204030203" pitchFamily="34" charset="0"/>
              </a:rPr>
              <a:t>DE CALIBRE </a:t>
            </a:r>
            <a:br>
              <a:rPr lang="en-CA" b="1" dirty="0">
                <a:latin typeface="Lato Black" panose="020F0502020204030203" pitchFamily="34" charset="0"/>
                <a:ea typeface="Lato Black" panose="020F0502020204030203" pitchFamily="34" charset="0"/>
                <a:cs typeface="Lato Black" panose="020F0502020204030203" pitchFamily="34" charset="0"/>
              </a:rPr>
            </a:br>
            <a:r>
              <a:rPr lang="en-CA" b="1" dirty="0">
                <a:latin typeface="Lato Black" panose="020F0502020204030203" pitchFamily="34" charset="0"/>
                <a:ea typeface="Lato Black" panose="020F0502020204030203" pitchFamily="34" charset="0"/>
                <a:cs typeface="Lato Black" panose="020F0502020204030203" pitchFamily="34" charset="0"/>
              </a:rPr>
              <a:t>MONDIAL</a:t>
            </a:r>
          </a:p>
        </p:txBody>
      </p:sp>
    </p:spTree>
    <p:extLst>
      <p:ext uri="{BB962C8B-B14F-4D97-AF65-F5344CB8AC3E}">
        <p14:creationId xmlns:p14="http://schemas.microsoft.com/office/powerpoint/2010/main" val="241032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0" name="TextBox 8">
            <a:extLst>
              <a:ext uri="{FF2B5EF4-FFF2-40B4-BE49-F238E27FC236}">
                <a16:creationId xmlns:a16="http://schemas.microsoft.com/office/drawing/2014/main" id="{1A9123E5-49E8-D846-8E35-2E4D2738172F}"/>
              </a:ext>
            </a:extLst>
          </p:cNvPr>
          <p:cNvSpPr txBox="1">
            <a:spLocks noChangeArrowheads="1"/>
          </p:cNvSpPr>
          <p:nvPr/>
        </p:nvSpPr>
        <p:spPr bwMode="auto">
          <a:xfrm>
            <a:off x="8163550" y="2250141"/>
            <a:ext cx="369675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1200"/>
              </a:spcAft>
            </a:pPr>
            <a:r>
              <a:rPr lang="en-CA" sz="1000" b="1" dirty="0">
                <a:latin typeface="Lato" panose="020F0502020204030203" pitchFamily="34" charset="0"/>
                <a:ea typeface="Lato" panose="020F0502020204030203" pitchFamily="34" charset="0"/>
                <a:cs typeface="Lato" panose="020F0502020204030203" pitchFamily="34" charset="0"/>
              </a:rPr>
              <a:t>Sans équivoque, la pandémie de COVID-19 </a:t>
            </a:r>
            <a:r>
              <a:rPr lang="en-CA" sz="1000" dirty="0">
                <a:latin typeface="Lato Light" panose="020F0502020204030203" pitchFamily="34" charset="0"/>
              </a:rPr>
              <a:t>a propulsé l’industrie des sciences de la vie au premier plan. Des entreprises du monde entier mettent au point des produits et des solutions avant-gardistes pour nous assurer d’être prêts pour l’avenir. Et l’Ontario n’est pas un cas unique. En fait, notre secteur des sciences de la vie regorge d’idées audacieuses et d’une incroyable intelligence nécessaires pour révolutionner l’industrie.</a:t>
            </a:r>
          </a:p>
          <a:p>
            <a:pPr>
              <a:lnSpc>
                <a:spcPct val="110000"/>
              </a:lnSpc>
              <a:spcAft>
                <a:spcPts val="1200"/>
              </a:spcAft>
            </a:pPr>
            <a:r>
              <a:rPr lang="en-CA" sz="1000" dirty="0">
                <a:latin typeface="Lato Light" panose="020F0502020204030203" pitchFamily="34" charset="0"/>
              </a:rPr>
              <a:t>Le caractère unique du secteur des sciences de la vie de la province provient de son lien avec la quatrième révolution industrielle (ou industrie 4.0). Les progrès, en particulier en matière d’intelligence artificielle, continuent de promouvoir les liens intersectoriels alors qu’ils transforment la façon dont nous élaborons de nouvelles approches surprenantes d’intégration des soins de santé. Le rythme de l’innovation est plus rapide que jamais, et l’Ontario en est le chef de file. </a:t>
            </a:r>
          </a:p>
          <a:p>
            <a:pPr>
              <a:lnSpc>
                <a:spcPct val="110000"/>
              </a:lnSpc>
              <a:spcAft>
                <a:spcPts val="1200"/>
              </a:spcAft>
            </a:pPr>
            <a:r>
              <a:rPr lang="en-CA" sz="1000" dirty="0">
                <a:latin typeface="Lato Light" panose="020F0502020204030203" pitchFamily="34" charset="0"/>
              </a:rPr>
              <a:t>Nous savons que les meilleures sociétés dans le secteur des sciences de la vie comme la vôtre recherchent un bassin constant des meilleurs talents, des coûts concurrentiels, un environnement commercial stable et un accès aux investisseurs, tous des éléments que peut vous offrir l’Ontario. L’imagination fait partie de notre ADN; du laboratoire à la chaîne de montage, nous vous accompagnerons à chaque étape.</a:t>
            </a:r>
          </a:p>
        </p:txBody>
      </p:sp>
      <p:sp>
        <p:nvSpPr>
          <p:cNvPr id="11" name="Title 1">
            <a:extLst>
              <a:ext uri="{FF2B5EF4-FFF2-40B4-BE49-F238E27FC236}">
                <a16:creationId xmlns:a16="http://schemas.microsoft.com/office/drawing/2014/main" id="{64E19C38-C4FD-DF44-AFB1-2F21E6C20A85}"/>
              </a:ext>
            </a:extLst>
          </p:cNvPr>
          <p:cNvSpPr txBox="1">
            <a:spLocks/>
          </p:cNvSpPr>
          <p:nvPr/>
        </p:nvSpPr>
        <p:spPr bwMode="auto">
          <a:xfrm>
            <a:off x="8183237" y="647700"/>
            <a:ext cx="3793609" cy="125048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CA" sz="2400" b="0" dirty="0">
                <a:solidFill>
                  <a:srgbClr val="0F2D52"/>
                </a:solidFill>
                <a:latin typeface="Lato Medium" panose="020F0502020204030203" pitchFamily="34" charset="0"/>
              </a:rPr>
              <a:t>L’AVENIR DES</a:t>
            </a:r>
          </a:p>
          <a:p>
            <a:pPr>
              <a:lnSpc>
                <a:spcPct val="80000"/>
              </a:lnSpc>
            </a:pPr>
            <a:r>
              <a:rPr lang="en-US" sz="2800" dirty="0">
                <a:solidFill>
                  <a:srgbClr val="D5441C"/>
                </a:solidFill>
                <a:latin typeface="Lato Black" panose="020F0502020204030203" pitchFamily="34" charset="0"/>
                <a:ea typeface="Lato Black" panose="020F0502020204030203" pitchFamily="34" charset="0"/>
                <a:cs typeface="Lato Black" panose="020F0502020204030203" pitchFamily="34" charset="0"/>
              </a:rPr>
              <a:t>SCIENCES DE LA VIE </a:t>
            </a:r>
          </a:p>
          <a:p>
            <a:pPr>
              <a:lnSpc>
                <a:spcPct val="80000"/>
              </a:lnSpc>
            </a:pPr>
            <a:r>
              <a:rPr lang="en-CA" sz="32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EN </a:t>
            </a:r>
            <a:r>
              <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a:t>
            </a:r>
          </a:p>
          <a:p>
            <a:pPr>
              <a:lnSpc>
                <a:spcPct val="80000"/>
              </a:lnSpc>
            </a:pPr>
            <a:endPar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9" name="Picture Placeholder 8" descr="A person using a microscope&#10;&#10;Description automatically generated with medium confidence">
            <a:extLst>
              <a:ext uri="{FF2B5EF4-FFF2-40B4-BE49-F238E27FC236}">
                <a16:creationId xmlns:a16="http://schemas.microsoft.com/office/drawing/2014/main" id="{E721ACE3-419B-0D43-8C31-B136905FAA85}"/>
              </a:ext>
            </a:extLst>
          </p:cNvPr>
          <p:cNvPicPr>
            <a:picLocks noGrp="1" noChangeAspect="1"/>
          </p:cNvPicPr>
          <p:nvPr>
            <p:ph type="pic" sz="quarter" idx="11"/>
          </p:nvPr>
        </p:nvPicPr>
        <p:blipFill>
          <a:blip r:embed="rId2" cstate="print">
            <a:extLst>
              <a:ext uri="{BEBA8EAE-BF5A-486C-A8C5-ECC9F3942E4B}">
                <a14:imgProps xmlns:a14="http://schemas.microsoft.com/office/drawing/2010/main">
                  <a14:imgLayer r:embed="rId3">
                    <a14:imgEffect>
                      <a14:colorTemperature colorTemp="6555"/>
                    </a14:imgEffect>
                    <a14:imgEffect>
                      <a14:saturation sat="93000"/>
                    </a14:imgEffect>
                  </a14:imgLayer>
                </a14:imgProps>
              </a:ext>
              <a:ext uri="{28A0092B-C50C-407E-A947-70E740481C1C}">
                <a14:useLocalDpi xmlns:a14="http://schemas.microsoft.com/office/drawing/2010/main"/>
              </a:ext>
            </a:extLst>
          </a:blip>
          <a:srcRect l="6" r="6"/>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96AEF55-F00C-414B-AE0A-50CE88D35FDF}"/>
              </a:ext>
            </a:extLst>
          </p:cNvPr>
          <p:cNvSpPr txBox="1">
            <a:spLocks/>
          </p:cNvSpPr>
          <p:nvPr/>
        </p:nvSpPr>
        <p:spPr bwMode="auto">
          <a:xfrm>
            <a:off x="1028529" y="2247900"/>
            <a:ext cx="9540860" cy="1364876"/>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CA" sz="32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SANOFI CONSACRE 1 MILLIARD DE DOLLARS</a:t>
            </a:r>
          </a:p>
          <a:p>
            <a:pPr>
              <a:lnSpc>
                <a:spcPct val="90000"/>
              </a:lnSpc>
            </a:pPr>
            <a:r>
              <a:rPr lang="en-CA" sz="4400" b="0" dirty="0">
                <a:solidFill>
                  <a:srgbClr val="D5441C"/>
                </a:solidFill>
                <a:latin typeface="Lato" panose="020F0502020204030203" pitchFamily="34" charset="0"/>
              </a:rPr>
              <a:t>À LA MISE AU POINT DE VACCINS</a:t>
            </a:r>
          </a:p>
          <a:p>
            <a:pPr marL="7938" indent="-7938">
              <a:lnSpc>
                <a:spcPct val="90000"/>
              </a:lnSpc>
              <a:defRPr/>
            </a:pPr>
            <a:r>
              <a:rPr lang="en-US" sz="3600" b="0" dirty="0">
                <a:solidFill>
                  <a:srgbClr val="002E6E"/>
                </a:solidFill>
                <a:latin typeface="Lato Medium" panose="020F0502020204030203" pitchFamily="34" charset="0"/>
              </a:rPr>
              <a:t>  </a:t>
            </a:r>
          </a:p>
        </p:txBody>
      </p:sp>
      <p:sp>
        <p:nvSpPr>
          <p:cNvPr id="25" name="TextBox 24">
            <a:extLst>
              <a:ext uri="{FF2B5EF4-FFF2-40B4-BE49-F238E27FC236}">
                <a16:creationId xmlns:a16="http://schemas.microsoft.com/office/drawing/2014/main" id="{927BA976-1B83-4E40-932F-23B6D0119146}"/>
              </a:ext>
            </a:extLst>
          </p:cNvPr>
          <p:cNvSpPr txBox="1"/>
          <p:nvPr/>
        </p:nvSpPr>
        <p:spPr bwMode="auto">
          <a:xfrm>
            <a:off x="1023859" y="3463184"/>
            <a:ext cx="9491741" cy="2066210"/>
          </a:xfrm>
          <a:prstGeom prst="rect">
            <a:avLst/>
          </a:prstGeom>
          <a:noFill/>
          <a:ln>
            <a:noFill/>
          </a:ln>
        </p:spPr>
        <p:txBody>
          <a:bodyPr lIns="0" tIns="0" rIns="0" bIns="0" numCol="1" spcCol="640080"/>
          <a:lstStyle/>
          <a:p>
            <a:pPr>
              <a:lnSpc>
                <a:spcPct val="120000"/>
              </a:lnSpc>
            </a:pPr>
            <a:r>
              <a:rPr lang="en-CA" dirty="0">
                <a:latin typeface="Lato Medium" panose="020F0502020204030203" pitchFamily="34" charset="0"/>
                <a:ea typeface="Lato Medium" panose="020F0502020204030203" pitchFamily="34" charset="0"/>
                <a:cs typeface="Lato Medium" panose="020F0502020204030203" pitchFamily="34" charset="0"/>
              </a:rPr>
              <a:t>Avec l’appui des gouvernements fédéral, provinciaux et municipaux, le géant pharmaceutique Sanofi a investi 1 milliard de dollars dans son site historique de Connaught à Toronto, en Ontario. Cet investissement permet à l’entreprise de fabriquer en masse le vaccin quadrivalent contre la grippe Fluzone Haute dose, qui est approuvé pour les personnes de 65 ans et plus. L’installation comprendra la préparation, le remplissage et l’emballage industriels, une exigence clé à la préparation en cas de pandémie.</a:t>
            </a:r>
          </a:p>
        </p:txBody>
      </p:sp>
      <p:pic>
        <p:nvPicPr>
          <p:cNvPr id="3" name="Picture 2" descr="A close up of a red surface&#10;&#10;Description automatically generated with low confidence">
            <a:extLst>
              <a:ext uri="{FF2B5EF4-FFF2-40B4-BE49-F238E27FC236}">
                <a16:creationId xmlns:a16="http://schemas.microsoft.com/office/drawing/2014/main" id="{05B2384C-061E-374A-8C82-92328C48A610}"/>
              </a:ext>
            </a:extLst>
          </p:cNvPr>
          <p:cNvPicPr>
            <a:picLocks noChangeAspect="1"/>
          </p:cNvPicPr>
          <p:nvPr/>
        </p:nvPicPr>
        <p:blipFill rotWithShape="1">
          <a:blip r:embed="rId3">
            <a:extLst>
              <a:ext uri="{28A0092B-C50C-407E-A947-70E740481C1C}">
                <a14:useLocalDpi xmlns:a14="http://schemas.microsoft.com/office/drawing/2010/main" val="0"/>
              </a:ext>
            </a:extLst>
          </a:blip>
          <a:srcRect t="28916" r="94047" b="27229"/>
          <a:stretch/>
        </p:blipFill>
        <p:spPr>
          <a:xfrm>
            <a:off x="0" y="2294965"/>
            <a:ext cx="647700" cy="3128682"/>
          </a:xfrm>
          <a:prstGeom prst="rect">
            <a:avLst/>
          </a:prstGeom>
        </p:spPr>
      </p:pic>
      <p:sp>
        <p:nvSpPr>
          <p:cNvPr id="7" name="Title 1">
            <a:extLst>
              <a:ext uri="{FF2B5EF4-FFF2-40B4-BE49-F238E27FC236}">
                <a16:creationId xmlns:a16="http://schemas.microsoft.com/office/drawing/2014/main" id="{D4FDAD51-2C3B-6349-9187-3F7218172D97}"/>
              </a:ext>
            </a:extLst>
          </p:cNvPr>
          <p:cNvSpPr txBox="1">
            <a:spLocks/>
          </p:cNvSpPr>
          <p:nvPr/>
        </p:nvSpPr>
        <p:spPr bwMode="auto">
          <a:xfrm>
            <a:off x="1047330" y="728382"/>
            <a:ext cx="3614317" cy="876300"/>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80000"/>
              </a:lnSpc>
            </a:pPr>
            <a:r>
              <a:rPr lang="en-CA" sz="1800" b="0" dirty="0">
                <a:solidFill>
                  <a:srgbClr val="0F2D52"/>
                </a:solidFill>
                <a:latin typeface="Lato Medium" panose="020F0502020204030203" pitchFamily="34" charset="0"/>
              </a:rPr>
              <a:t>L’AVENIR DES</a:t>
            </a:r>
          </a:p>
          <a:p>
            <a:pPr>
              <a:lnSpc>
                <a:spcPct val="80000"/>
              </a:lnSpc>
            </a:pPr>
            <a:r>
              <a:rPr lang="en-US" sz="2800" dirty="0">
                <a:solidFill>
                  <a:srgbClr val="D5441C"/>
                </a:solidFill>
                <a:latin typeface="Lato Black" panose="020F0502020204030203" pitchFamily="34" charset="0"/>
                <a:ea typeface="Lato Black" panose="020F0502020204030203" pitchFamily="34" charset="0"/>
                <a:cs typeface="Lato Black" panose="020F0502020204030203" pitchFamily="34" charset="0"/>
              </a:rPr>
              <a:t>SCIENCES DE LA VIE </a:t>
            </a:r>
          </a:p>
          <a:p>
            <a:pPr>
              <a:lnSpc>
                <a:spcPct val="80000"/>
              </a:lnSpc>
            </a:pPr>
            <a:r>
              <a:rPr lang="en-CA" sz="24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EN </a:t>
            </a:r>
            <a:r>
              <a:rPr lang="en-CA" sz="24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ONTARIO</a:t>
            </a:r>
          </a:p>
          <a:p>
            <a:pPr>
              <a:lnSpc>
                <a:spcPct val="80000"/>
              </a:lnSpc>
            </a:pPr>
            <a:endParaRPr lang="en-CA" sz="3200" dirty="0">
              <a:solidFill>
                <a:srgbClr val="0F2D52"/>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416545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Placeholder 3">
            <a:extLst>
              <a:ext uri="{FF2B5EF4-FFF2-40B4-BE49-F238E27FC236}">
                <a16:creationId xmlns:a16="http://schemas.microsoft.com/office/drawing/2014/main" id="{0A2F253F-48E2-8845-A7E8-B35B30C32627}"/>
              </a:ext>
            </a:extLst>
          </p:cNvPr>
          <p:cNvPicPr>
            <a:picLocks noGrp="1" noChangeAspect="1" noChangeArrowheads="1"/>
          </p:cNvPicPr>
          <p:nvPr>
            <p:ph type="pic" sz="quarter" idx="4294967295"/>
          </p:nvPr>
        </p:nvPicPr>
        <p:blipFill rotWithShape="1">
          <a:blip r:embed="rId3" cstate="print">
            <a:extLst>
              <a:ext uri="{28A0092B-C50C-407E-A947-70E740481C1C}">
                <a14:useLocalDpi xmlns:a14="http://schemas.microsoft.com/office/drawing/2010/main"/>
              </a:ext>
            </a:extLst>
          </a:blip>
          <a:srcRect/>
          <a:stretch/>
        </p:blipFill>
        <p:spPr>
          <a:xfrm>
            <a:off x="457200" y="455613"/>
            <a:ext cx="11277600" cy="5946775"/>
          </a:xfrm>
          <a:prstGeom prst="rect">
            <a:avLst/>
          </a:prstGeom>
        </p:spPr>
      </p:pic>
      <p:grpSp>
        <p:nvGrpSpPr>
          <p:cNvPr id="21506" name="Group 9">
            <a:extLst>
              <a:ext uri="{FF2B5EF4-FFF2-40B4-BE49-F238E27FC236}">
                <a16:creationId xmlns:a16="http://schemas.microsoft.com/office/drawing/2014/main" id="{3F73A47A-5CAE-B047-9A2A-21F3B088D71B}"/>
              </a:ext>
            </a:extLst>
          </p:cNvPr>
          <p:cNvGrpSpPr>
            <a:grpSpLocks/>
          </p:cNvGrpSpPr>
          <p:nvPr/>
        </p:nvGrpSpPr>
        <p:grpSpPr bwMode="auto">
          <a:xfrm>
            <a:off x="2169872" y="850606"/>
            <a:ext cx="2050815" cy="1842134"/>
            <a:chOff x="683423" y="1766009"/>
            <a:chExt cx="2099347" cy="1261328"/>
          </a:xfrm>
        </p:grpSpPr>
        <p:sp>
          <p:nvSpPr>
            <p:cNvPr id="20" name="Text Placeholder 7">
              <a:extLst>
                <a:ext uri="{FF2B5EF4-FFF2-40B4-BE49-F238E27FC236}">
                  <a16:creationId xmlns:a16="http://schemas.microsoft.com/office/drawing/2014/main" id="{1539B5BC-03A2-6B43-B32B-09A48203E666}"/>
                </a:ext>
              </a:extLst>
            </p:cNvPr>
            <p:cNvSpPr txBox="1">
              <a:spLocks/>
            </p:cNvSpPr>
            <p:nvPr/>
          </p:nvSpPr>
          <p:spPr>
            <a:xfrm>
              <a:off x="683423" y="2564226"/>
              <a:ext cx="209934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en revenus annuels, </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dont 9,9 milliards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en exportation </a:t>
              </a:r>
            </a:p>
            <a:p>
              <a:pPr>
                <a:lnSpc>
                  <a:spcPct val="100000"/>
                </a:lnSpc>
                <a:defRPr/>
              </a:pPr>
              <a:endPar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1532" name="Text Placeholder 12">
              <a:extLst>
                <a:ext uri="{FF2B5EF4-FFF2-40B4-BE49-F238E27FC236}">
                  <a16:creationId xmlns:a16="http://schemas.microsoft.com/office/drawing/2014/main" id="{7A7BA015-A201-BA42-A3D3-3D5DE44AF5A4}"/>
                </a:ext>
              </a:extLst>
            </p:cNvPr>
            <p:cNvSpPr txBox="1">
              <a:spLocks noChangeArrowheads="1"/>
            </p:cNvSpPr>
            <p:nvPr/>
          </p:nvSpPr>
          <p:spPr bwMode="auto">
            <a:xfrm>
              <a:off x="732944" y="1766009"/>
              <a:ext cx="1959574" cy="73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53</a:t>
              </a:r>
              <a:b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br>
              <a:r>
                <a:rPr lang="en-CA" alt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milliards de dollars </a:t>
              </a:r>
              <a:endParaRPr lang="en-CA" altLang="en-US" sz="16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grpSp>
      <p:grpSp>
        <p:nvGrpSpPr>
          <p:cNvPr id="21513" name="Group 36">
            <a:extLst>
              <a:ext uri="{FF2B5EF4-FFF2-40B4-BE49-F238E27FC236}">
                <a16:creationId xmlns:a16="http://schemas.microsoft.com/office/drawing/2014/main" id="{A1ADCD50-C399-9448-A9E9-D8E17DEB0508}"/>
              </a:ext>
            </a:extLst>
          </p:cNvPr>
          <p:cNvGrpSpPr>
            <a:grpSpLocks/>
          </p:cNvGrpSpPr>
          <p:nvPr/>
        </p:nvGrpSpPr>
        <p:grpSpPr bwMode="auto">
          <a:xfrm>
            <a:off x="645042" y="2930570"/>
            <a:ext cx="2743199" cy="1478394"/>
            <a:chOff x="366162" y="4241153"/>
            <a:chExt cx="2662935" cy="1312631"/>
          </a:xfrm>
        </p:grpSpPr>
        <p:sp>
          <p:nvSpPr>
            <p:cNvPr id="38" name="Text Placeholder 7">
              <a:extLst>
                <a:ext uri="{FF2B5EF4-FFF2-40B4-BE49-F238E27FC236}">
                  <a16:creationId xmlns:a16="http://schemas.microsoft.com/office/drawing/2014/main" id="{9A4C311F-F3F9-E64C-BFBE-94C6762E9710}"/>
                </a:ext>
              </a:extLst>
            </p:cNvPr>
            <p:cNvSpPr txBox="1">
              <a:spLocks/>
            </p:cNvSpPr>
            <p:nvPr/>
          </p:nvSpPr>
          <p:spPr>
            <a:xfrm>
              <a:off x="366162" y="4823728"/>
              <a:ext cx="2662935" cy="730056"/>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sociétés dans</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le secteur des sciences </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de la vie qui emploient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plus de 68 000 personnes </a:t>
              </a:r>
            </a:p>
          </p:txBody>
        </p:sp>
        <p:sp>
          <p:nvSpPr>
            <p:cNvPr id="21524" name="Text Placeholder 12">
              <a:extLst>
                <a:ext uri="{FF2B5EF4-FFF2-40B4-BE49-F238E27FC236}">
                  <a16:creationId xmlns:a16="http://schemas.microsoft.com/office/drawing/2014/main" id="{13989213-C440-EC4D-BB70-A95863D1B704}"/>
                </a:ext>
              </a:extLst>
            </p:cNvPr>
            <p:cNvSpPr txBox="1">
              <a:spLocks noChangeArrowheads="1"/>
            </p:cNvSpPr>
            <p:nvPr/>
          </p:nvSpPr>
          <p:spPr bwMode="auto">
            <a:xfrm>
              <a:off x="737575" y="4241153"/>
              <a:ext cx="1915627" cy="60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1900</a:t>
              </a:r>
            </a:p>
          </p:txBody>
        </p:sp>
      </p:grpSp>
      <p:grpSp>
        <p:nvGrpSpPr>
          <p:cNvPr id="30" name="Group 9">
            <a:extLst>
              <a:ext uri="{FF2B5EF4-FFF2-40B4-BE49-F238E27FC236}">
                <a16:creationId xmlns:a16="http://schemas.microsoft.com/office/drawing/2014/main" id="{65CC1AA3-3A91-154C-AACA-9F7C62ABC846}"/>
              </a:ext>
            </a:extLst>
          </p:cNvPr>
          <p:cNvGrpSpPr>
            <a:grpSpLocks/>
          </p:cNvGrpSpPr>
          <p:nvPr/>
        </p:nvGrpSpPr>
        <p:grpSpPr bwMode="auto">
          <a:xfrm>
            <a:off x="5115913" y="847871"/>
            <a:ext cx="2192199" cy="1576354"/>
            <a:chOff x="682542" y="2088996"/>
            <a:chExt cx="2244076" cy="1079345"/>
          </a:xfrm>
        </p:grpSpPr>
        <p:sp>
          <p:nvSpPr>
            <p:cNvPr id="31" name="Text Placeholder 7">
              <a:extLst>
                <a:ext uri="{FF2B5EF4-FFF2-40B4-BE49-F238E27FC236}">
                  <a16:creationId xmlns:a16="http://schemas.microsoft.com/office/drawing/2014/main" id="{7D734510-1740-0C45-AF03-3C8CB89D4F76}"/>
                </a:ext>
              </a:extLst>
            </p:cNvPr>
            <p:cNvSpPr txBox="1">
              <a:spLocks/>
            </p:cNvSpPr>
            <p:nvPr/>
          </p:nvSpPr>
          <p:spPr>
            <a:xfrm>
              <a:off x="690679" y="2515691"/>
              <a:ext cx="2235939" cy="652650"/>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des entreprises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pharmaceutiques générant le plus </a:t>
              </a: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de revenus au monde</a:t>
              </a:r>
            </a:p>
          </p:txBody>
        </p:sp>
        <p:sp>
          <p:nvSpPr>
            <p:cNvPr id="32" name="Text Placeholder 12">
              <a:extLst>
                <a:ext uri="{FF2B5EF4-FFF2-40B4-BE49-F238E27FC236}">
                  <a16:creationId xmlns:a16="http://schemas.microsoft.com/office/drawing/2014/main" id="{36DC598C-3437-AF44-A240-21066F9DD678}"/>
                </a:ext>
              </a:extLst>
            </p:cNvPr>
            <p:cNvSpPr txBox="1">
              <a:spLocks noChangeArrowheads="1"/>
            </p:cNvSpPr>
            <p:nvPr/>
          </p:nvSpPr>
          <p:spPr bwMode="auto">
            <a:xfrm>
              <a:off x="682542" y="2088996"/>
              <a:ext cx="2213497"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10</a:t>
              </a:r>
            </a:p>
          </p:txBody>
        </p:sp>
      </p:grpSp>
      <p:grpSp>
        <p:nvGrpSpPr>
          <p:cNvPr id="34" name="Group 9">
            <a:extLst>
              <a:ext uri="{FF2B5EF4-FFF2-40B4-BE49-F238E27FC236}">
                <a16:creationId xmlns:a16="http://schemas.microsoft.com/office/drawing/2014/main" id="{4965351A-075C-634D-86E5-1DB1896D3ED5}"/>
              </a:ext>
            </a:extLst>
          </p:cNvPr>
          <p:cNvGrpSpPr>
            <a:grpSpLocks/>
          </p:cNvGrpSpPr>
          <p:nvPr/>
        </p:nvGrpSpPr>
        <p:grpSpPr bwMode="auto">
          <a:xfrm>
            <a:off x="3614126" y="2956182"/>
            <a:ext cx="2231946" cy="1292446"/>
            <a:chOff x="682542" y="2122971"/>
            <a:chExt cx="2284764" cy="884951"/>
          </a:xfrm>
        </p:grpSpPr>
        <p:sp>
          <p:nvSpPr>
            <p:cNvPr id="36" name="Text Placeholder 7">
              <a:extLst>
                <a:ext uri="{FF2B5EF4-FFF2-40B4-BE49-F238E27FC236}">
                  <a16:creationId xmlns:a16="http://schemas.microsoft.com/office/drawing/2014/main" id="{CE2010AB-373C-C541-A64B-FD3272753277}"/>
                </a:ext>
              </a:extLst>
            </p:cNvPr>
            <p:cNvSpPr txBox="1">
              <a:spLocks/>
            </p:cNvSpPr>
            <p:nvPr/>
          </p:nvSpPr>
          <p:spPr>
            <a:xfrm>
              <a:off x="683423" y="2544811"/>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entreprises de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fabrication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d’appareils médicaux</a:t>
              </a:r>
            </a:p>
          </p:txBody>
        </p:sp>
        <p:sp>
          <p:nvSpPr>
            <p:cNvPr id="37" name="Text Placeholder 12">
              <a:extLst>
                <a:ext uri="{FF2B5EF4-FFF2-40B4-BE49-F238E27FC236}">
                  <a16:creationId xmlns:a16="http://schemas.microsoft.com/office/drawing/2014/main" id="{4A56C908-D0C0-394A-9C4E-3099F7B791DF}"/>
                </a:ext>
              </a:extLst>
            </p:cNvPr>
            <p:cNvSpPr txBox="1">
              <a:spLocks noChangeArrowheads="1"/>
            </p:cNvSpPr>
            <p:nvPr/>
          </p:nvSpPr>
          <p:spPr bwMode="auto">
            <a:xfrm>
              <a:off x="682542" y="2122971"/>
              <a:ext cx="2284764"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1300</a:t>
              </a:r>
            </a:p>
          </p:txBody>
        </p:sp>
      </p:grpSp>
      <p:grpSp>
        <p:nvGrpSpPr>
          <p:cNvPr id="44" name="Group 9">
            <a:extLst>
              <a:ext uri="{FF2B5EF4-FFF2-40B4-BE49-F238E27FC236}">
                <a16:creationId xmlns:a16="http://schemas.microsoft.com/office/drawing/2014/main" id="{31996D63-5496-9D44-B8E2-43BDC2CE1F5D}"/>
              </a:ext>
            </a:extLst>
          </p:cNvPr>
          <p:cNvGrpSpPr>
            <a:grpSpLocks/>
          </p:cNvGrpSpPr>
          <p:nvPr/>
        </p:nvGrpSpPr>
        <p:grpSpPr bwMode="auto">
          <a:xfrm>
            <a:off x="9241185" y="2926835"/>
            <a:ext cx="2178992" cy="1328966"/>
            <a:chOff x="683423" y="2117380"/>
            <a:chExt cx="2230557" cy="909957"/>
          </a:xfrm>
        </p:grpSpPr>
        <p:sp>
          <p:nvSpPr>
            <p:cNvPr id="46" name="Text Placeholder 7">
              <a:extLst>
                <a:ext uri="{FF2B5EF4-FFF2-40B4-BE49-F238E27FC236}">
                  <a16:creationId xmlns:a16="http://schemas.microsoft.com/office/drawing/2014/main" id="{0E4DF4CA-3C07-7840-BDC4-BD2A313886EC}"/>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plus important pôle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des TI en Amérique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du Nord</a:t>
              </a:r>
            </a:p>
          </p:txBody>
        </p:sp>
        <p:sp>
          <p:nvSpPr>
            <p:cNvPr id="47" name="Text Placeholder 12">
              <a:extLst>
                <a:ext uri="{FF2B5EF4-FFF2-40B4-BE49-F238E27FC236}">
                  <a16:creationId xmlns:a16="http://schemas.microsoft.com/office/drawing/2014/main" id="{66623039-4735-6242-8B91-C07F8EF2FFCF}"/>
                </a:ext>
              </a:extLst>
            </p:cNvPr>
            <p:cNvSpPr txBox="1">
              <a:spLocks noChangeArrowheads="1"/>
            </p:cNvSpPr>
            <p:nvPr/>
          </p:nvSpPr>
          <p:spPr bwMode="auto">
            <a:xfrm>
              <a:off x="966697" y="2117380"/>
              <a:ext cx="1638798"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a:t>
              </a:r>
              <a:r>
                <a:rPr lang="en-CA" altLang="en-US" sz="4800" b="1" baseline="30000" dirty="0">
                  <a:solidFill>
                    <a:schemeClr val="bg1"/>
                  </a:solidFill>
                  <a:latin typeface="Lato Heavy" panose="020F0502020204030203" pitchFamily="34" charset="0"/>
                  <a:ea typeface="Lato Heavy" panose="020F0502020204030203" pitchFamily="34" charset="0"/>
                  <a:cs typeface="Lato Heavy" panose="020F0502020204030203" pitchFamily="34" charset="0"/>
                </a:rPr>
                <a:t>e</a:t>
              </a:r>
            </a:p>
          </p:txBody>
        </p:sp>
      </p:grpSp>
      <p:grpSp>
        <p:nvGrpSpPr>
          <p:cNvPr id="49" name="Group 9">
            <a:extLst>
              <a:ext uri="{FF2B5EF4-FFF2-40B4-BE49-F238E27FC236}">
                <a16:creationId xmlns:a16="http://schemas.microsoft.com/office/drawing/2014/main" id="{DAF27D10-0CD5-C844-A5C2-B1D35C32BB01}"/>
              </a:ext>
            </a:extLst>
          </p:cNvPr>
          <p:cNvGrpSpPr>
            <a:grpSpLocks/>
          </p:cNvGrpSpPr>
          <p:nvPr/>
        </p:nvGrpSpPr>
        <p:grpSpPr bwMode="auto">
          <a:xfrm>
            <a:off x="6702965" y="2943167"/>
            <a:ext cx="2187941" cy="1320801"/>
            <a:chOff x="682542" y="2122971"/>
            <a:chExt cx="2239717" cy="904366"/>
          </a:xfrm>
        </p:grpSpPr>
        <p:sp>
          <p:nvSpPr>
            <p:cNvPr id="50" name="Text Placeholder 7">
              <a:extLst>
                <a:ext uri="{FF2B5EF4-FFF2-40B4-BE49-F238E27FC236}">
                  <a16:creationId xmlns:a16="http://schemas.microsoft.com/office/drawing/2014/main" id="{C4C4C548-21FF-B840-9F88-562438887CDC}"/>
                </a:ext>
              </a:extLst>
            </p:cNvPr>
            <p:cNvSpPr txBox="1">
              <a:spLocks/>
            </p:cNvSpPr>
            <p:nvPr/>
          </p:nvSpPr>
          <p:spPr>
            <a:xfrm>
              <a:off x="683423" y="2564226"/>
              <a:ext cx="2230557" cy="463111"/>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hôpitaux de recherche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universitaire </a:t>
              </a:r>
            </a:p>
          </p:txBody>
        </p:sp>
        <p:sp>
          <p:nvSpPr>
            <p:cNvPr id="51" name="Text Placeholder 12">
              <a:extLst>
                <a:ext uri="{FF2B5EF4-FFF2-40B4-BE49-F238E27FC236}">
                  <a16:creationId xmlns:a16="http://schemas.microsoft.com/office/drawing/2014/main" id="{53AB25F2-FA80-A242-88F9-6AAC3D8993B1}"/>
                </a:ext>
              </a:extLst>
            </p:cNvPr>
            <p:cNvSpPr txBox="1">
              <a:spLocks noChangeArrowheads="1"/>
            </p:cNvSpPr>
            <p:nvPr/>
          </p:nvSpPr>
          <p:spPr bwMode="auto">
            <a:xfrm>
              <a:off x="682542" y="2122971"/>
              <a:ext cx="2239717" cy="4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23</a:t>
              </a:r>
            </a:p>
          </p:txBody>
        </p:sp>
      </p:grpSp>
      <p:grpSp>
        <p:nvGrpSpPr>
          <p:cNvPr id="2" name="Group 1">
            <a:extLst>
              <a:ext uri="{FF2B5EF4-FFF2-40B4-BE49-F238E27FC236}">
                <a16:creationId xmlns:a16="http://schemas.microsoft.com/office/drawing/2014/main" id="{63CBF410-AE58-7C42-9021-A6DDCEAAFAF6}"/>
              </a:ext>
            </a:extLst>
          </p:cNvPr>
          <p:cNvGrpSpPr/>
          <p:nvPr/>
        </p:nvGrpSpPr>
        <p:grpSpPr>
          <a:xfrm>
            <a:off x="8062645" y="1015918"/>
            <a:ext cx="2832183" cy="1409570"/>
            <a:chOff x="7970495" y="1207304"/>
            <a:chExt cx="2832183" cy="1409570"/>
          </a:xfrm>
        </p:grpSpPr>
        <p:sp>
          <p:nvSpPr>
            <p:cNvPr id="41" name="Text Placeholder 7">
              <a:extLst>
                <a:ext uri="{FF2B5EF4-FFF2-40B4-BE49-F238E27FC236}">
                  <a16:creationId xmlns:a16="http://schemas.microsoft.com/office/drawing/2014/main" id="{734B6F40-591C-354C-9B94-C6A39FD85DD1}"/>
                </a:ext>
              </a:extLst>
            </p:cNvPr>
            <p:cNvSpPr txBox="1">
              <a:spLocks/>
            </p:cNvSpPr>
            <p:nvPr/>
          </p:nvSpPr>
          <p:spPr bwMode="auto">
            <a:xfrm>
              <a:off x="7977145" y="1207304"/>
              <a:ext cx="2775916" cy="401758"/>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TAUX D'IMPÔT SUR LE REVENU </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DES SOCIÉTÉS</a:t>
              </a:r>
            </a:p>
          </p:txBody>
        </p:sp>
        <p:sp>
          <p:nvSpPr>
            <p:cNvPr id="43" name="Text Placeholder 12">
              <a:extLst>
                <a:ext uri="{FF2B5EF4-FFF2-40B4-BE49-F238E27FC236}">
                  <a16:creationId xmlns:a16="http://schemas.microsoft.com/office/drawing/2014/main" id="{6624E875-3399-8B4A-9B44-FDE7BC8A5042}"/>
                </a:ext>
              </a:extLst>
            </p:cNvPr>
            <p:cNvSpPr txBox="1">
              <a:spLocks noChangeArrowheads="1"/>
            </p:cNvSpPr>
            <p:nvPr/>
          </p:nvSpPr>
          <p:spPr bwMode="auto">
            <a:xfrm>
              <a:off x="7970495" y="1619029"/>
              <a:ext cx="2803831" cy="6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PLUS BAS</a:t>
              </a:r>
            </a:p>
            <a:p>
              <a:pPr algn="ctr" eaLnBrk="1" hangingPunct="1"/>
              <a:endParaRPr lang="en-CA" alt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24" name="Text Placeholder 7">
              <a:extLst>
                <a:ext uri="{FF2B5EF4-FFF2-40B4-BE49-F238E27FC236}">
                  <a16:creationId xmlns:a16="http://schemas.microsoft.com/office/drawing/2014/main" id="{8CB0D989-979F-0948-94AE-0E89EE2EF172}"/>
                </a:ext>
              </a:extLst>
            </p:cNvPr>
            <p:cNvSpPr txBox="1">
              <a:spLocks/>
            </p:cNvSpPr>
            <p:nvPr/>
          </p:nvSpPr>
          <p:spPr bwMode="auto">
            <a:xfrm>
              <a:off x="7984233" y="2215116"/>
              <a:ext cx="2818445" cy="401758"/>
            </a:xfrm>
            <a:prstGeom prst="rect">
              <a:avLst/>
            </a:prstGeom>
          </p:spPr>
          <p:txBody>
            <a:bodyPr lIns="0" tIns="0" rIns="0" bIns="0"/>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defRPr/>
              </a:pP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QUE LA MOYENNE DANS </a:t>
              </a:r>
              <a:b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br>
              <a:r>
                <a:rPr lang="en-US" dirty="0">
                  <a:solidFill>
                    <a:schemeClr val="bg1"/>
                  </a:solidFill>
                  <a:latin typeface="Lato Light" panose="020F0502020204030203" pitchFamily="34" charset="0"/>
                  <a:ea typeface="Lato Light" panose="020F0502020204030203" pitchFamily="34" charset="0"/>
                  <a:cs typeface="Lato Light" panose="020F0502020204030203" pitchFamily="34" charset="0"/>
                </a:rPr>
                <a:t>LES PAYS DU G7 ET DU G20</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a:extLst>
              <a:ext uri="{FF2B5EF4-FFF2-40B4-BE49-F238E27FC236}">
                <a16:creationId xmlns:a16="http://schemas.microsoft.com/office/drawing/2014/main" id="{E8A9A3A2-E52E-8043-AF4F-132AF0C9E6FD}"/>
              </a:ext>
            </a:extLst>
          </p:cNvPr>
          <p:cNvSpPr txBox="1">
            <a:spLocks noChangeArrowheads="1"/>
          </p:cNvSpPr>
          <p:nvPr/>
        </p:nvSpPr>
        <p:spPr bwMode="auto">
          <a:xfrm>
            <a:off x="976759" y="3128683"/>
            <a:ext cx="10275652" cy="272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numCol="2" spcCol="36576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20000"/>
              </a:lnSpc>
              <a:spcAft>
                <a:spcPts val="1200"/>
              </a:spcAft>
            </a:pPr>
            <a:r>
              <a:rPr lang="en-CA" sz="1400" b="1" dirty="0">
                <a:latin typeface="Lato" panose="020F0502020204030203" pitchFamily="34" charset="0"/>
                <a:ea typeface="Lato" panose="020F0502020204030203" pitchFamily="34" charset="0"/>
                <a:cs typeface="Lato" panose="020F0502020204030203" pitchFamily="34" charset="0"/>
              </a:rPr>
              <a:t>BlueDot, basée à Toronto, </a:t>
            </a:r>
            <a:r>
              <a:rPr lang="en-CA" sz="1400" dirty="0">
                <a:latin typeface="Lato Light" panose="020F0502020204030203" pitchFamily="34" charset="0"/>
              </a:rPr>
              <a:t>figurait parmi les premiers à mettre le monde en garde contre la COVID-19 (la veille du jour de l’an 2019) en utilisant sa solution de surveillance </a:t>
            </a:r>
            <a:br>
              <a:rPr lang="en-CA" sz="1400" dirty="0">
                <a:latin typeface="Lato Light" panose="020F0502020204030203" pitchFamily="34" charset="0"/>
              </a:rPr>
            </a:br>
            <a:r>
              <a:rPr lang="en-CA" sz="1400" dirty="0">
                <a:latin typeface="Lato Light" panose="020F0502020204030203" pitchFamily="34" charset="0"/>
              </a:rPr>
              <a:t>des maladies infectieuses par IA. </a:t>
            </a:r>
          </a:p>
          <a:p>
            <a:pPr>
              <a:lnSpc>
                <a:spcPct val="120000"/>
              </a:lnSpc>
              <a:spcAft>
                <a:spcPts val="1200"/>
              </a:spcAft>
            </a:pPr>
            <a:r>
              <a:rPr lang="en-CA" sz="1400" dirty="0">
                <a:latin typeface="Lato Light" panose="020F0502020204030203" pitchFamily="34" charset="0"/>
              </a:rPr>
              <a:t>L’entreprise utilise l’IA pour parcourir chaque jour plus de </a:t>
            </a:r>
            <a:br>
              <a:rPr lang="en-CA" sz="1400" dirty="0">
                <a:latin typeface="Lato Light" panose="020F0502020204030203" pitchFamily="34" charset="0"/>
              </a:rPr>
            </a:br>
            <a:r>
              <a:rPr lang="en-CA" sz="1400" dirty="0">
                <a:latin typeface="Lato Light" panose="020F0502020204030203" pitchFamily="34" charset="0"/>
              </a:rPr>
              <a:t>100 000 articles rédigés en 65 langues à la recherche de nouvelles sur plus de 150 maladies différentes. Le 31 décembre 2019, BlueDot a émis une alerte à ses clients concernant une </a:t>
            </a:r>
            <a:br>
              <a:rPr lang="en-CA" sz="1400" dirty="0">
                <a:latin typeface="Lato Light" panose="020F0502020204030203" pitchFamily="34" charset="0"/>
              </a:rPr>
            </a:br>
            <a:r>
              <a:rPr lang="en-CA" sz="1400" dirty="0">
                <a:latin typeface="Lato Light" panose="020F0502020204030203" pitchFamily="34" charset="0"/>
              </a:rPr>
              <a:t>« pneumonie de cause inconnue » observée dans des articles provenant de la Chine. Cette mise en garde </a:t>
            </a:r>
          </a:p>
          <a:p>
            <a:pPr>
              <a:lnSpc>
                <a:spcPct val="120000"/>
              </a:lnSpc>
              <a:spcAft>
                <a:spcPts val="1200"/>
              </a:spcAft>
            </a:pPr>
            <a:r>
              <a:rPr lang="en-CA" sz="1400" dirty="0">
                <a:latin typeface="Lato Light" panose="020F0502020204030203" pitchFamily="34" charset="0"/>
              </a:rPr>
              <a:t>a été faite près d’une semaine avant que les Centers for </a:t>
            </a:r>
            <a:br>
              <a:rPr lang="en-CA" sz="1400" dirty="0">
                <a:latin typeface="Lato Light" panose="020F0502020204030203" pitchFamily="34" charset="0"/>
              </a:rPr>
            </a:br>
            <a:r>
              <a:rPr lang="en-CA" sz="1400" dirty="0">
                <a:latin typeface="Lato Light" panose="020F0502020204030203" pitchFamily="34" charset="0"/>
              </a:rPr>
              <a:t>Disease Control and Prevention des États-Unis et l’Organisation mondiale de la santé publient leurs alertes publiques au sujet </a:t>
            </a:r>
            <a:br>
              <a:rPr lang="en-CA" sz="1400" dirty="0">
                <a:latin typeface="Lato Light" panose="020F0502020204030203" pitchFamily="34" charset="0"/>
              </a:rPr>
            </a:br>
            <a:r>
              <a:rPr lang="en-CA" sz="1400" dirty="0">
                <a:latin typeface="Lato Light" panose="020F0502020204030203" pitchFamily="34" charset="0"/>
              </a:rPr>
              <a:t>du nouveau coronavirus.</a:t>
            </a:r>
          </a:p>
          <a:p>
            <a:pPr>
              <a:lnSpc>
                <a:spcPct val="120000"/>
              </a:lnSpc>
              <a:spcAft>
                <a:spcPts val="1200"/>
              </a:spcAft>
            </a:pPr>
            <a:r>
              <a:rPr lang="en-CA" sz="1400" dirty="0">
                <a:latin typeface="Lato Light" panose="020F0502020204030203" pitchFamily="34" charset="0"/>
              </a:rPr>
              <a:t>Aujourd’hui, l’ensemble de données sur la COVID-19 de BlueDot fournit des renseignements personnalisés en temps quasi réel aux gouvernements, aux hôpitaux et aux compagnies aériennes pour leur permettre de suivre la propagation de la COVID-19.</a:t>
            </a:r>
          </a:p>
        </p:txBody>
      </p:sp>
      <p:sp>
        <p:nvSpPr>
          <p:cNvPr id="3" name="Title 1">
            <a:extLst>
              <a:ext uri="{FF2B5EF4-FFF2-40B4-BE49-F238E27FC236}">
                <a16:creationId xmlns:a16="http://schemas.microsoft.com/office/drawing/2014/main" id="{D1B544DF-A273-DE4F-AC05-9794AB654E3D}"/>
              </a:ext>
            </a:extLst>
          </p:cNvPr>
          <p:cNvSpPr txBox="1">
            <a:spLocks/>
          </p:cNvSpPr>
          <p:nvPr/>
        </p:nvSpPr>
        <p:spPr bwMode="auto">
          <a:xfrm>
            <a:off x="952265" y="1281637"/>
            <a:ext cx="9938892" cy="1604998"/>
          </a:xfrm>
          <a:prstGeom prst="rect">
            <a:avLst/>
          </a:prstGeom>
          <a:noFill/>
          <a:ln>
            <a:noFill/>
          </a:ln>
        </p:spPr>
        <p:txBody>
          <a:bodyPr lIns="0" t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4800" dirty="0">
                <a:solidFill>
                  <a:srgbClr val="D5441C"/>
                </a:solidFill>
                <a:latin typeface="Lato Heavy" panose="020F0502020204030203" pitchFamily="34" charset="0"/>
                <a:ea typeface="Lato Heavy" panose="020F0502020204030203" pitchFamily="34" charset="0"/>
                <a:cs typeface="Lato Heavy" panose="020F0502020204030203" pitchFamily="34" charset="0"/>
              </a:rPr>
              <a:t>BlueDot : </a:t>
            </a:r>
            <a:br>
              <a:rPr lang="en-US" sz="2800" dirty="0">
                <a:solidFill>
                  <a:srgbClr val="D5441C"/>
                </a:solidFill>
                <a:latin typeface="Lato Heavy" panose="020F0502020204030203" pitchFamily="34" charset="0"/>
                <a:ea typeface="Lato Heavy" panose="020F0502020204030203" pitchFamily="34" charset="0"/>
                <a:cs typeface="Lato Heavy" panose="020F0502020204030203" pitchFamily="34" charset="0"/>
              </a:rPr>
            </a:br>
            <a:r>
              <a:rPr lang="en-CA" sz="2800" spc="50" dirty="0">
                <a:solidFill>
                  <a:srgbClr val="103C65"/>
                </a:solidFill>
                <a:latin typeface="Lato" panose="020F0502020204030203" pitchFamily="34" charset="0"/>
              </a:rPr>
              <a:t>PLACER L’ONTARIO À L’AVANT-GARDE DU DÉPISTAGE DE LA COVID-19</a:t>
            </a:r>
          </a:p>
          <a:p>
            <a:pPr>
              <a:lnSpc>
                <a:spcPct val="100000"/>
              </a:lnSpc>
            </a:pPr>
            <a:endParaRPr lang="en-CA" sz="2800" spc="50" dirty="0">
              <a:solidFill>
                <a:srgbClr val="103C65"/>
              </a:solidFill>
              <a:latin typeface="Lato" panose="020F0502020204030203" pitchFamily="34" charset="0"/>
            </a:endParaRPr>
          </a:p>
        </p:txBody>
      </p:sp>
      <p:cxnSp>
        <p:nvCxnSpPr>
          <p:cNvPr id="11" name="Straight Connector 10">
            <a:extLst>
              <a:ext uri="{FF2B5EF4-FFF2-40B4-BE49-F238E27FC236}">
                <a16:creationId xmlns:a16="http://schemas.microsoft.com/office/drawing/2014/main" id="{BE801C4C-2207-FE4E-9203-AFE0C2B17FC5}"/>
              </a:ext>
            </a:extLst>
          </p:cNvPr>
          <p:cNvCxnSpPr>
            <a:cxnSpLocks/>
          </p:cNvCxnSpPr>
          <p:nvPr/>
        </p:nvCxnSpPr>
        <p:spPr>
          <a:xfrm>
            <a:off x="6096000" y="3155576"/>
            <a:ext cx="0" cy="26625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156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657352D-5560-0E4D-80D2-32B7BDDEC9D8}"/>
              </a:ext>
            </a:extLst>
          </p:cNvPr>
          <p:cNvGrpSpPr>
            <a:grpSpLocks/>
          </p:cNvGrpSpPr>
          <p:nvPr/>
        </p:nvGrpSpPr>
        <p:grpSpPr bwMode="auto">
          <a:xfrm>
            <a:off x="1210235" y="2241177"/>
            <a:ext cx="9825317" cy="3695990"/>
            <a:chOff x="1197476" y="2128912"/>
            <a:chExt cx="9824433" cy="3696787"/>
          </a:xfrm>
        </p:grpSpPr>
        <p:sp>
          <p:nvSpPr>
            <p:cNvPr id="3" name="Text Placeholder 1">
              <a:extLst>
                <a:ext uri="{FF2B5EF4-FFF2-40B4-BE49-F238E27FC236}">
                  <a16:creationId xmlns:a16="http://schemas.microsoft.com/office/drawing/2014/main" id="{4F3DB9F6-5DFB-F542-B6DE-B79D3A4E187A}"/>
                </a:ext>
              </a:extLst>
            </p:cNvPr>
            <p:cNvSpPr txBox="1">
              <a:spLocks/>
            </p:cNvSpPr>
            <p:nvPr/>
          </p:nvSpPr>
          <p:spPr bwMode="auto">
            <a:xfrm>
              <a:off x="1197476" y="2128912"/>
              <a:ext cx="9824433" cy="274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a:r>
                <a:rPr lang="en-CA" sz="3200" dirty="0">
                  <a:solidFill>
                    <a:srgbClr val="D5441C"/>
                  </a:solidFill>
                  <a:latin typeface="Lato" panose="020F0502020204030203" pitchFamily="34" charset="0"/>
                </a:rPr>
                <a:t>BlueDot, à Toronto, figurait parmi les premiers au monde à détecter la propagation de la COVID-19 neuf jours avant la publication de l’avertissement public de l’Organisation mondiale de la santé. Nous avons signé un contrat pour utiliser ce logiciel canadien dans la modélisation de la maladie. </a:t>
              </a:r>
            </a:p>
          </p:txBody>
        </p:sp>
        <p:sp>
          <p:nvSpPr>
            <p:cNvPr id="4" name="Text Placeholder 1">
              <a:extLst>
                <a:ext uri="{FF2B5EF4-FFF2-40B4-BE49-F238E27FC236}">
                  <a16:creationId xmlns:a16="http://schemas.microsoft.com/office/drawing/2014/main" id="{551EEF9E-EC33-8944-B250-5290E18460CE}"/>
                </a:ext>
              </a:extLst>
            </p:cNvPr>
            <p:cNvSpPr txBox="1">
              <a:spLocks/>
            </p:cNvSpPr>
            <p:nvPr/>
          </p:nvSpPr>
          <p:spPr bwMode="auto">
            <a:xfrm>
              <a:off x="1750899" y="4859098"/>
              <a:ext cx="8631935" cy="96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CA" altLang="en-US" b="1" dirty="0">
                  <a:latin typeface="Lato Heavy" panose="020F0502020204030203" pitchFamily="34" charset="0"/>
                  <a:ea typeface="Lato Heavy" panose="020F0502020204030203" pitchFamily="34" charset="0"/>
                  <a:cs typeface="Lato Heavy" panose="020F0502020204030203" pitchFamily="34" charset="0"/>
                </a:rPr>
                <a:t>JUSTIN TRUDEAU</a:t>
              </a:r>
            </a:p>
            <a:p>
              <a:pPr algn="ctr" eaLnBrk="1" hangingPunct="1">
                <a:lnSpc>
                  <a:spcPct val="100000"/>
                </a:lnSpc>
                <a:spcBef>
                  <a:spcPct val="0"/>
                </a:spcBef>
              </a:pPr>
              <a:r>
                <a:rPr lang="en-CA" sz="1800" dirty="0"/>
                <a:t>Premier Ministre du Canada</a:t>
              </a:r>
            </a:p>
          </p:txBody>
        </p:sp>
      </p:grpSp>
      <p:pic>
        <p:nvPicPr>
          <p:cNvPr id="7" name="Picture 15">
            <a:extLst>
              <a:ext uri="{FF2B5EF4-FFF2-40B4-BE49-F238E27FC236}">
                <a16:creationId xmlns:a16="http://schemas.microsoft.com/office/drawing/2014/main" id="{C39F1A6D-20E6-D74B-A744-5BE40146B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146912" y="579867"/>
            <a:ext cx="1707677" cy="1416446"/>
          </a:xfrm>
          <a:prstGeom prst="rect">
            <a:avLst/>
          </a:prstGeom>
          <a:noFill/>
          <a:ln>
            <a:noFill/>
          </a:ln>
        </p:spPr>
      </p:pic>
    </p:spTree>
    <p:extLst>
      <p:ext uri="{BB962C8B-B14F-4D97-AF65-F5344CB8AC3E}">
        <p14:creationId xmlns:p14="http://schemas.microsoft.com/office/powerpoint/2010/main" val="142810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95C80A4-09C1-3742-91B6-0FDBD835E94C}"/>
              </a:ext>
            </a:extLst>
          </p:cNvPr>
          <p:cNvGrpSpPr/>
          <p:nvPr/>
        </p:nvGrpSpPr>
        <p:grpSpPr>
          <a:xfrm>
            <a:off x="569157" y="2993608"/>
            <a:ext cx="5709613" cy="2607092"/>
            <a:chOff x="569157" y="2993608"/>
            <a:chExt cx="5709613" cy="2607092"/>
          </a:xfrm>
        </p:grpSpPr>
        <p:sp>
          <p:nvSpPr>
            <p:cNvPr id="11" name="TextBox 10">
              <a:extLst>
                <a:ext uri="{FF2B5EF4-FFF2-40B4-BE49-F238E27FC236}">
                  <a16:creationId xmlns:a16="http://schemas.microsoft.com/office/drawing/2014/main" id="{5A0D7A92-CA2A-C644-81B3-CFE45C5EA0CC}"/>
                </a:ext>
              </a:extLst>
            </p:cNvPr>
            <p:cNvSpPr txBox="1"/>
            <p:nvPr/>
          </p:nvSpPr>
          <p:spPr bwMode="auto">
            <a:xfrm>
              <a:off x="569157" y="2993608"/>
              <a:ext cx="5709613" cy="260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CA" sz="2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POUR EN SAVOIR PLUS</a:t>
              </a:r>
            </a:p>
            <a:p>
              <a:r>
                <a:rPr lang="en-CA" sz="1600" b="1" kern="1200" dirty="0" err="1">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InvestOntario.ca</a:t>
              </a:r>
              <a:endPar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spcBef>
                  <a:spcPts val="1200"/>
                </a:spcBef>
              </a:pPr>
              <a:r>
                <a:rPr lang="en-CA" sz="16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UN SEUL NUMÉRO. TOUTES LES RÉPONSES. </a:t>
              </a:r>
            </a:p>
            <a:p>
              <a:pPr marL="0" marR="0" lvl="0" indent="0" algn="l" defTabSz="914400" rtl="0" eaLnBrk="0" fontAlgn="base" latinLnBrk="0" hangingPunct="0">
                <a:lnSpc>
                  <a:spcPct val="100000"/>
                </a:lnSpc>
                <a:spcBef>
                  <a:spcPct val="0"/>
                </a:spcBef>
                <a:spcAft>
                  <a:spcPct val="0"/>
                </a:spcAft>
                <a:buClrTx/>
                <a:buSzTx/>
                <a:buFontTx/>
                <a:buNone/>
                <a:tabLst/>
                <a:defRPr/>
              </a:pPr>
              <a:r>
                <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+1  416 313-3469</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r>
                <a:rPr lang="en-CA" sz="10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SUIVEZ-NOUS</a:t>
              </a:r>
            </a:p>
            <a:p>
              <a:pPr>
                <a:lnSpc>
                  <a:spcPts val="2660"/>
                </a:lnSpc>
                <a:tabLst>
                  <a:tab pos="304800" algn="l"/>
                </a:tabLst>
              </a:pPr>
              <a:r>
                <a:rPr lang="en-CA" sz="16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a:t>
              </a:r>
              <a:r>
                <a:rPr lang="en-CA" sz="1400"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entreprise</a:t>
              </a:r>
              <a:r>
                <a:rPr lang="en-CA"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r>
                <a:rPr lang="en-CA" sz="1400"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investontario</a:t>
              </a:r>
              <a:endParaRPr lang="en-CA"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a:lnSpc>
                  <a:spcPts val="2660"/>
                </a:lnSpc>
                <a:tabLst>
                  <a:tab pos="304800" algn="l"/>
                </a:tabLst>
              </a:pPr>
              <a:r>
                <a:rPr lang="en-CA" sz="1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@investontario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endParaRPr lang="en-CA"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lgn="l"/>
              <a:endParaRPr lang="en-US" dirty="0"/>
            </a:p>
          </p:txBody>
        </p:sp>
        <p:pic>
          <p:nvPicPr>
            <p:cNvPr id="12" name="Picture 11" descr="Logo, icon&#10;&#10;Description automatically generated">
              <a:extLst>
                <a:ext uri="{FF2B5EF4-FFF2-40B4-BE49-F238E27FC236}">
                  <a16:creationId xmlns:a16="http://schemas.microsoft.com/office/drawing/2014/main" id="{27F660D8-E665-0349-9D9A-74C51EF4B7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0725" y="4775163"/>
              <a:ext cx="240937" cy="221105"/>
            </a:xfrm>
            <a:prstGeom prst="rect">
              <a:avLst/>
            </a:prstGeom>
          </p:spPr>
        </p:pic>
        <p:pic>
          <p:nvPicPr>
            <p:cNvPr id="13" name="Picture 12" descr="A picture containing ax, clipart&#10;&#10;Description automatically generated">
              <a:extLst>
                <a:ext uri="{FF2B5EF4-FFF2-40B4-BE49-F238E27FC236}">
                  <a16:creationId xmlns:a16="http://schemas.microsoft.com/office/drawing/2014/main" id="{880053E6-BAEA-6D43-8EB3-BFF656E0220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7002" y="5123559"/>
              <a:ext cx="244660" cy="197214"/>
            </a:xfrm>
            <a:prstGeom prst="rect">
              <a:avLst/>
            </a:prstGeom>
          </p:spPr>
        </p:pic>
      </p:grpSp>
      <p:grpSp>
        <p:nvGrpSpPr>
          <p:cNvPr id="14" name="Group 13">
            <a:extLst>
              <a:ext uri="{FF2B5EF4-FFF2-40B4-BE49-F238E27FC236}">
                <a16:creationId xmlns:a16="http://schemas.microsoft.com/office/drawing/2014/main" id="{A5C0444A-831F-244D-BC80-E135970A0D86}"/>
              </a:ext>
            </a:extLst>
          </p:cNvPr>
          <p:cNvGrpSpPr/>
          <p:nvPr/>
        </p:nvGrpSpPr>
        <p:grpSpPr>
          <a:xfrm>
            <a:off x="650082" y="6011324"/>
            <a:ext cx="3882531" cy="405349"/>
            <a:chOff x="650082" y="6011324"/>
            <a:chExt cx="3882531" cy="405349"/>
          </a:xfrm>
        </p:grpSpPr>
        <p:pic>
          <p:nvPicPr>
            <p:cNvPr id="15" name="Picture 14" descr="Text&#10;&#10;Description automatically generated">
              <a:extLst>
                <a:ext uri="{FF2B5EF4-FFF2-40B4-BE49-F238E27FC236}">
                  <a16:creationId xmlns:a16="http://schemas.microsoft.com/office/drawing/2014/main" id="{0107A844-F3D4-6549-B804-DC9DD9D16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82" y="6011324"/>
              <a:ext cx="1338594" cy="405349"/>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82F85571-77AC-F946-9A81-4D396FBAD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1450" y="6030914"/>
              <a:ext cx="1821163" cy="341312"/>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AB1CC-9B37-0545-B636-35CF3FFF1DB6}"/>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E6882835-1555-6647-8A47-87024893C3A3}"/>
              </a:ext>
            </a:extLst>
          </p:cNvPr>
          <p:cNvSpPr>
            <a:spLocks noGrp="1"/>
          </p:cNvSpPr>
          <p:nvPr>
            <p:ph sz="quarter" idx="10"/>
          </p:nvPr>
        </p:nvSpPr>
        <p:spPr/>
        <p:txBody>
          <a:bodyPr/>
          <a:lstStyle/>
          <a:p>
            <a:endParaRPr lang="en-US"/>
          </a:p>
        </p:txBody>
      </p:sp>
      <p:sp>
        <p:nvSpPr>
          <p:cNvPr id="8" name="Content Placeholder 7">
            <a:extLst>
              <a:ext uri="{FF2B5EF4-FFF2-40B4-BE49-F238E27FC236}">
                <a16:creationId xmlns:a16="http://schemas.microsoft.com/office/drawing/2014/main" id="{C629A38B-FBF4-EE44-A766-363DA62BBF82}"/>
              </a:ext>
            </a:extLst>
          </p:cNvPr>
          <p:cNvSpPr>
            <a:spLocks noGrp="1"/>
          </p:cNvSpPr>
          <p:nvPr>
            <p:ph sz="quarter" idx="11"/>
          </p:nvPr>
        </p:nvSpPr>
        <p:spPr/>
        <p:txBody>
          <a:bodyPr/>
          <a:lstStyle/>
          <a:p>
            <a:endParaRPr lang="en-US"/>
          </a:p>
        </p:txBody>
      </p:sp>
      <p:sp>
        <p:nvSpPr>
          <p:cNvPr id="5" name="Footer Placeholder 4">
            <a:extLst>
              <a:ext uri="{FF2B5EF4-FFF2-40B4-BE49-F238E27FC236}">
                <a16:creationId xmlns:a16="http://schemas.microsoft.com/office/drawing/2014/main" id="{6B6F092C-AA0C-6D44-9DCE-82AB6619FECA}"/>
              </a:ext>
            </a:extLst>
          </p:cNvPr>
          <p:cNvSpPr>
            <a:spLocks noGrp="1"/>
          </p:cNvSpPr>
          <p:nvPr>
            <p:ph type="ftr" sz="quarter" idx="12"/>
          </p:nvPr>
        </p:nvSpPr>
        <p:spPr/>
        <p:txBody>
          <a:bodyPr/>
          <a:lstStyle/>
          <a:p>
            <a:fld id="{5986AB25-95E6-4B48-A5D4-62C843640EC9}" type="slidenum">
              <a:rPr lang="en-US" smtClean="0"/>
              <a:pPr/>
              <a:t>33</a:t>
            </a:fld>
            <a:endParaRPr lang="en-US" dirty="0"/>
          </a:p>
        </p:txBody>
      </p:sp>
    </p:spTree>
    <p:extLst>
      <p:ext uri="{BB962C8B-B14F-4D97-AF65-F5344CB8AC3E}">
        <p14:creationId xmlns:p14="http://schemas.microsoft.com/office/powerpoint/2010/main" val="396039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EDAF8A-627B-8043-92BE-E416C0A785DC}"/>
              </a:ext>
            </a:extLst>
          </p:cNvPr>
          <p:cNvSpPr>
            <a:spLocks noGrp="1"/>
          </p:cNvSpPr>
          <p:nvPr>
            <p:ph type="ctrTitle"/>
          </p:nvPr>
        </p:nvSpPr>
        <p:spPr/>
        <p:txBody>
          <a:bodyPr/>
          <a:lstStyle/>
          <a:p>
            <a:endParaRPr lang="en-US"/>
          </a:p>
        </p:txBody>
      </p:sp>
      <p:sp>
        <p:nvSpPr>
          <p:cNvPr id="5" name="Footer Placeholder 4">
            <a:extLst>
              <a:ext uri="{FF2B5EF4-FFF2-40B4-BE49-F238E27FC236}">
                <a16:creationId xmlns:a16="http://schemas.microsoft.com/office/drawing/2014/main" id="{89386139-E8DE-214E-A2AB-67D9566DF5BF}"/>
              </a:ext>
            </a:extLst>
          </p:cNvPr>
          <p:cNvSpPr>
            <a:spLocks noGrp="1"/>
          </p:cNvSpPr>
          <p:nvPr>
            <p:ph type="ftr" sz="quarter" idx="10"/>
          </p:nvPr>
        </p:nvSpPr>
        <p:spPr/>
        <p:txBody>
          <a:bodyPr/>
          <a:lstStyle/>
          <a:p>
            <a:fld id="{5986AB25-95E6-4B48-A5D4-62C843640EC9}" type="slidenum">
              <a:rPr lang="en-US" smtClean="0"/>
              <a:pPr/>
              <a:t>34</a:t>
            </a:fld>
            <a:endParaRPr lang="en-US" dirty="0"/>
          </a:p>
        </p:txBody>
      </p:sp>
    </p:spTree>
    <p:extLst>
      <p:ext uri="{BB962C8B-B14F-4D97-AF65-F5344CB8AC3E}">
        <p14:creationId xmlns:p14="http://schemas.microsoft.com/office/powerpoint/2010/main" val="3713015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CED67-3FBF-064A-80A9-C33D232D869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F5A3B5B-9C4C-524D-B8E4-A2BF1248A90C}"/>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28F4F141-BC31-2141-AC17-83DEAA193D32}"/>
              </a:ext>
            </a:extLst>
          </p:cNvPr>
          <p:cNvSpPr>
            <a:spLocks noGrp="1"/>
          </p:cNvSpPr>
          <p:nvPr>
            <p:ph type="pic" sz="quarter" idx="19"/>
          </p:nvPr>
        </p:nvSpPr>
        <p:spPr/>
      </p:sp>
      <p:sp>
        <p:nvSpPr>
          <p:cNvPr id="5" name="Footer Placeholder 4">
            <a:extLst>
              <a:ext uri="{FF2B5EF4-FFF2-40B4-BE49-F238E27FC236}">
                <a16:creationId xmlns:a16="http://schemas.microsoft.com/office/drawing/2014/main" id="{FD68186E-A930-6F45-9D71-5050A93654FC}"/>
              </a:ext>
            </a:extLst>
          </p:cNvPr>
          <p:cNvSpPr>
            <a:spLocks noGrp="1"/>
          </p:cNvSpPr>
          <p:nvPr>
            <p:ph type="ftr" sz="quarter" idx="20"/>
          </p:nvPr>
        </p:nvSpPr>
        <p:spPr/>
        <p:txBody>
          <a:bodyPr/>
          <a:lstStyle/>
          <a:p>
            <a:fld id="{CC653949-7FE2-8A44-87AD-E6DBC67F73A2}" type="slidenum">
              <a:rPr lang="en-US" smtClean="0"/>
              <a:pPr/>
              <a:t>35</a:t>
            </a:fld>
            <a:endParaRPr lang="en-US" dirty="0"/>
          </a:p>
        </p:txBody>
      </p:sp>
    </p:spTree>
    <p:extLst>
      <p:ext uri="{BB962C8B-B14F-4D97-AF65-F5344CB8AC3E}">
        <p14:creationId xmlns:p14="http://schemas.microsoft.com/office/powerpoint/2010/main" val="2111036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2189-3B9E-F149-B289-D8862CD7A0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DEDDCF-E447-8A4A-9AE9-3233653B6CF3}"/>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9930C4A7-932F-2441-B691-CDFF0ADD7AEC}"/>
              </a:ext>
            </a:extLst>
          </p:cNvPr>
          <p:cNvSpPr>
            <a:spLocks noGrp="1"/>
          </p:cNvSpPr>
          <p:nvPr>
            <p:ph type="pic" sz="quarter" idx="18"/>
          </p:nvPr>
        </p:nvSpPr>
        <p:spPr/>
      </p:sp>
      <p:sp>
        <p:nvSpPr>
          <p:cNvPr id="5" name="Picture Placeholder 4">
            <a:extLst>
              <a:ext uri="{FF2B5EF4-FFF2-40B4-BE49-F238E27FC236}">
                <a16:creationId xmlns:a16="http://schemas.microsoft.com/office/drawing/2014/main" id="{A19D2ABF-35CF-2C4F-B0BF-4EDB31A6D18C}"/>
              </a:ext>
            </a:extLst>
          </p:cNvPr>
          <p:cNvSpPr>
            <a:spLocks noGrp="1"/>
          </p:cNvSpPr>
          <p:nvPr>
            <p:ph type="pic" sz="quarter" idx="19"/>
          </p:nvPr>
        </p:nvSpPr>
        <p:spPr/>
      </p:sp>
      <p:sp>
        <p:nvSpPr>
          <p:cNvPr id="6" name="Picture Placeholder 5">
            <a:extLst>
              <a:ext uri="{FF2B5EF4-FFF2-40B4-BE49-F238E27FC236}">
                <a16:creationId xmlns:a16="http://schemas.microsoft.com/office/drawing/2014/main" id="{5B61833D-F957-D841-837E-9FFED58786E6}"/>
              </a:ext>
            </a:extLst>
          </p:cNvPr>
          <p:cNvSpPr>
            <a:spLocks noGrp="1"/>
          </p:cNvSpPr>
          <p:nvPr>
            <p:ph type="pic" sz="quarter" idx="20"/>
          </p:nvPr>
        </p:nvSpPr>
        <p:spPr/>
      </p:sp>
      <p:sp>
        <p:nvSpPr>
          <p:cNvPr id="7" name="Footer Placeholder 6">
            <a:extLst>
              <a:ext uri="{FF2B5EF4-FFF2-40B4-BE49-F238E27FC236}">
                <a16:creationId xmlns:a16="http://schemas.microsoft.com/office/drawing/2014/main" id="{2D4B0183-166B-C64D-A029-1F7F66647A8C}"/>
              </a:ext>
            </a:extLst>
          </p:cNvPr>
          <p:cNvSpPr>
            <a:spLocks noGrp="1"/>
          </p:cNvSpPr>
          <p:nvPr>
            <p:ph type="ftr" sz="quarter" idx="21"/>
          </p:nvPr>
        </p:nvSpPr>
        <p:spPr/>
        <p:txBody>
          <a:bodyPr/>
          <a:lstStyle/>
          <a:p>
            <a:fld id="{02CE0525-7FE3-2048-AB52-A963A673C4E7}" type="slidenum">
              <a:rPr lang="en-US" smtClean="0"/>
              <a:pPr/>
              <a:t>36</a:t>
            </a:fld>
            <a:endParaRPr lang="en-US" dirty="0"/>
          </a:p>
        </p:txBody>
      </p:sp>
    </p:spTree>
    <p:extLst>
      <p:ext uri="{BB962C8B-B14F-4D97-AF65-F5344CB8AC3E}">
        <p14:creationId xmlns:p14="http://schemas.microsoft.com/office/powerpoint/2010/main" val="3630151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DD41ED-6F16-E94C-A7E9-3F1DFF7EF9D2}"/>
              </a:ext>
            </a:extLst>
          </p:cNvPr>
          <p:cNvSpPr>
            <a:spLocks noGrp="1"/>
          </p:cNvSpPr>
          <p:nvPr>
            <p:ph sz="half" idx="2"/>
          </p:nvPr>
        </p:nvSpPr>
        <p:spPr/>
        <p:txBody>
          <a:bodyPr/>
          <a:lstStyle/>
          <a:p>
            <a:endParaRPr lang="en-US"/>
          </a:p>
        </p:txBody>
      </p:sp>
      <p:sp>
        <p:nvSpPr>
          <p:cNvPr id="3" name="Content Placeholder 2">
            <a:extLst>
              <a:ext uri="{FF2B5EF4-FFF2-40B4-BE49-F238E27FC236}">
                <a16:creationId xmlns:a16="http://schemas.microsoft.com/office/drawing/2014/main" id="{64DF00BC-0FBC-1048-9D46-C201A55FD265}"/>
              </a:ext>
            </a:extLst>
          </p:cNvPr>
          <p:cNvSpPr>
            <a:spLocks noGrp="1"/>
          </p:cNvSpPr>
          <p:nvPr>
            <p:ph sz="quarter" idx="4"/>
          </p:nvPr>
        </p:nvSpPr>
        <p:spPr/>
        <p:txBody>
          <a:bodyPr/>
          <a:lstStyle/>
          <a:p>
            <a:endParaRPr lang="en-US"/>
          </a:p>
        </p:txBody>
      </p:sp>
      <p:sp>
        <p:nvSpPr>
          <p:cNvPr id="4" name="Title 3">
            <a:extLst>
              <a:ext uri="{FF2B5EF4-FFF2-40B4-BE49-F238E27FC236}">
                <a16:creationId xmlns:a16="http://schemas.microsoft.com/office/drawing/2014/main" id="{337C2AF3-692B-1445-B006-C676D64A41F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383536F-9274-C44E-AD42-729A4970C8BB}"/>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621C85D8-3185-3842-B264-14C35C26A219}"/>
              </a:ext>
            </a:extLst>
          </p:cNvPr>
          <p:cNvSpPr>
            <a:spLocks noGrp="1"/>
          </p:cNvSpPr>
          <p:nvPr>
            <p:ph type="body" idx="13"/>
          </p:nvPr>
        </p:nvSpPr>
        <p:spPr/>
        <p:txBody>
          <a:bodyPr/>
          <a:lstStyle/>
          <a:p>
            <a:endParaRPr lang="en-US"/>
          </a:p>
        </p:txBody>
      </p:sp>
      <p:sp>
        <p:nvSpPr>
          <p:cNvPr id="7" name="Footer Placeholder 6">
            <a:extLst>
              <a:ext uri="{FF2B5EF4-FFF2-40B4-BE49-F238E27FC236}">
                <a16:creationId xmlns:a16="http://schemas.microsoft.com/office/drawing/2014/main" id="{854FEA0C-4D07-5B40-A258-BF1F7E53B062}"/>
              </a:ext>
            </a:extLst>
          </p:cNvPr>
          <p:cNvSpPr>
            <a:spLocks noGrp="1"/>
          </p:cNvSpPr>
          <p:nvPr>
            <p:ph type="ftr" sz="quarter" idx="14"/>
          </p:nvPr>
        </p:nvSpPr>
        <p:spPr/>
        <p:txBody>
          <a:bodyPr/>
          <a:lstStyle/>
          <a:p>
            <a:fld id="{15B4A5FC-2B62-E34B-A7C9-21CB72149FA5}" type="slidenum">
              <a:rPr lang="en-US" smtClean="0"/>
              <a:pPr/>
              <a:t>37</a:t>
            </a:fld>
            <a:endParaRPr lang="en-US" dirty="0"/>
          </a:p>
        </p:txBody>
      </p:sp>
    </p:spTree>
    <p:extLst>
      <p:ext uri="{BB962C8B-B14F-4D97-AF65-F5344CB8AC3E}">
        <p14:creationId xmlns:p14="http://schemas.microsoft.com/office/powerpoint/2010/main" val="2345825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64D9-D7A1-C24E-A875-A46D2CAE7F4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4488A2B-6ABD-C04C-B381-A3E573EB1A5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90293A5-B44E-F148-8798-FCF80F2AFA98}"/>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D4F19DB0-7492-F14B-86B8-15DDEFB7E6E0}"/>
              </a:ext>
            </a:extLst>
          </p:cNvPr>
          <p:cNvSpPr>
            <a:spLocks noGrp="1"/>
          </p:cNvSpPr>
          <p:nvPr>
            <p:ph type="ftr" sz="quarter" idx="21"/>
          </p:nvPr>
        </p:nvSpPr>
        <p:spPr/>
        <p:txBody>
          <a:bodyPr/>
          <a:lstStyle/>
          <a:p>
            <a:fld id="{FB3E153C-47F5-BA42-8C72-D84CDF9E50E6}" type="slidenum">
              <a:rPr lang="en-US" smtClean="0"/>
              <a:pPr/>
              <a:t>38</a:t>
            </a:fld>
            <a:endParaRPr lang="en-US" dirty="0"/>
          </a:p>
        </p:txBody>
      </p:sp>
      <p:graphicFrame>
        <p:nvGraphicFramePr>
          <p:cNvPr id="7" name="Chart Placeholder 17">
            <a:extLst>
              <a:ext uri="{FF2B5EF4-FFF2-40B4-BE49-F238E27FC236}">
                <a16:creationId xmlns:a16="http://schemas.microsoft.com/office/drawing/2014/main" id="{046A3364-BF6F-CB4A-B782-9BA6F8541E8C}"/>
              </a:ext>
            </a:extLst>
          </p:cNvPr>
          <p:cNvGraphicFramePr>
            <a:graphicFrameLocks noGrp="1"/>
          </p:cNvGraphicFramePr>
          <p:nvPr>
            <p:ph type="chart" sz="quarter" idx="20"/>
          </p:nvPr>
        </p:nvGraphicFramePr>
        <p:xfrm>
          <a:off x="6211888" y="2249488"/>
          <a:ext cx="5319712" cy="342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6238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78B73-6D13-E44C-9B3F-A525F55797A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6112A66-F2C9-4943-B4F7-E08858FDF160}"/>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DC333044-92F5-DD4B-8FA8-88E33946B780}"/>
              </a:ext>
            </a:extLst>
          </p:cNvPr>
          <p:cNvSpPr>
            <a:spLocks noGrp="1"/>
          </p:cNvSpPr>
          <p:nvPr>
            <p:ph type="ftr" sz="quarter" idx="12"/>
          </p:nvPr>
        </p:nvSpPr>
        <p:spPr/>
        <p:txBody>
          <a:bodyPr/>
          <a:lstStyle/>
          <a:p>
            <a:fld id="{F6C02D02-B343-1844-BA43-A7D98B803E57}" type="slidenum">
              <a:rPr lang="en-US" smtClean="0"/>
              <a:pPr/>
              <a:t>39</a:t>
            </a:fld>
            <a:endParaRPr lang="en-US" dirty="0"/>
          </a:p>
        </p:txBody>
      </p:sp>
    </p:spTree>
    <p:extLst>
      <p:ext uri="{BB962C8B-B14F-4D97-AF65-F5344CB8AC3E}">
        <p14:creationId xmlns:p14="http://schemas.microsoft.com/office/powerpoint/2010/main" val="72912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8">
            <a:extLst>
              <a:ext uri="{FF2B5EF4-FFF2-40B4-BE49-F238E27FC236}">
                <a16:creationId xmlns:a16="http://schemas.microsoft.com/office/drawing/2014/main" id="{227265E3-89F5-244F-A81D-38A98CEC5543}"/>
              </a:ext>
            </a:extLst>
          </p:cNvPr>
          <p:cNvGrpSpPr>
            <a:grpSpLocks/>
          </p:cNvGrpSpPr>
          <p:nvPr/>
        </p:nvGrpSpPr>
        <p:grpSpPr bwMode="auto">
          <a:xfrm>
            <a:off x="1098698" y="1758622"/>
            <a:ext cx="9781952" cy="4265270"/>
            <a:chOff x="1085950" y="1636124"/>
            <a:chExt cx="9781072" cy="4266191"/>
          </a:xfrm>
        </p:grpSpPr>
        <p:sp>
          <p:nvSpPr>
            <p:cNvPr id="27651" name="Text Placeholder 1">
              <a:extLst>
                <a:ext uri="{FF2B5EF4-FFF2-40B4-BE49-F238E27FC236}">
                  <a16:creationId xmlns:a16="http://schemas.microsoft.com/office/drawing/2014/main" id="{6749D379-B34E-7A42-9968-A7067868AB41}"/>
                </a:ext>
              </a:extLst>
            </p:cNvPr>
            <p:cNvSpPr txBox="1">
              <a:spLocks/>
            </p:cNvSpPr>
            <p:nvPr/>
          </p:nvSpPr>
          <p:spPr bwMode="auto">
            <a:xfrm>
              <a:off x="1085950" y="1636124"/>
              <a:ext cx="9781072" cy="337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pPr>
              <a:r>
                <a:rPr lang="en-US" altLang="en-US" sz="2800" dirty="0">
                  <a:solidFill>
                    <a:schemeClr val="bg1"/>
                  </a:solidFill>
                </a:rPr>
                <a:t>Je crois que le plus grand atout qu’offre l’Ontario aux sociétés comme la nôtre est son vaste bassin de main-d’œuvre. </a:t>
              </a:r>
              <a:br>
                <a:rPr lang="en-US" altLang="en-US" sz="2800" dirty="0">
                  <a:solidFill>
                    <a:schemeClr val="bg1"/>
                  </a:solidFill>
                </a:rPr>
              </a:br>
              <a:r>
                <a:rPr lang="en-US" altLang="en-US" sz="2800" dirty="0">
                  <a:solidFill>
                    <a:schemeClr val="bg1"/>
                  </a:solidFill>
                </a:rPr>
                <a:t>Nous avons été très impressionnés par la qualité des gens que nous avons embauchés à l’échelle locale pour notre établissement et je crois que cette qualité reflète le fait qu’il se fait en Ontario d’extraordinaires travaux de recherche</a:t>
              </a:r>
              <a:r>
                <a:rPr lang="en-US" altLang="en-US" sz="3200" dirty="0">
                  <a:solidFill>
                    <a:schemeClr val="bg1"/>
                  </a:solidFill>
                </a:rPr>
                <a:t>.</a:t>
              </a:r>
            </a:p>
          </p:txBody>
        </p:sp>
        <p:sp>
          <p:nvSpPr>
            <p:cNvPr id="27652" name="Text Placeholder 1">
              <a:extLst>
                <a:ext uri="{FF2B5EF4-FFF2-40B4-BE49-F238E27FC236}">
                  <a16:creationId xmlns:a16="http://schemas.microsoft.com/office/drawing/2014/main" id="{F4A76BA3-0BC5-7243-8FBE-B7AA11B22C76}"/>
                </a:ext>
              </a:extLst>
            </p:cNvPr>
            <p:cNvSpPr txBox="1">
              <a:spLocks/>
            </p:cNvSpPr>
            <p:nvPr/>
          </p:nvSpPr>
          <p:spPr bwMode="auto">
            <a:xfrm>
              <a:off x="1752658" y="4950645"/>
              <a:ext cx="8631935" cy="95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800" anchor="ctr"/>
            <a:lstStyle>
              <a:lvl1pPr>
                <a:lnSpc>
                  <a:spcPct val="90000"/>
                </a:lnSpc>
                <a:spcBef>
                  <a:spcPts val="1000"/>
                </a:spcBef>
                <a:buClr>
                  <a:schemeClr val="tx1"/>
                </a:buClr>
                <a:buFont typeface="Arial" panose="020B0604020202020204" pitchFamily="34" charset="0"/>
                <a:defRPr sz="24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742950" indent="-285750">
                <a:lnSpc>
                  <a:spcPct val="90000"/>
                </a:lnSpc>
                <a:spcBef>
                  <a:spcPts val="500"/>
                </a:spcBef>
                <a:buClr>
                  <a:schemeClr val="tx1"/>
                </a:buClr>
                <a:defRPr sz="21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143000" indent="-228600">
                <a:lnSpc>
                  <a:spcPct val="90000"/>
                </a:lnSpc>
                <a:spcBef>
                  <a:spcPts val="500"/>
                </a:spcBef>
                <a:buClr>
                  <a:schemeClr val="tx1"/>
                </a:buClr>
                <a:defRPr sz="1700">
                  <a:solidFill>
                    <a:srgbClr val="7F7F7F"/>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spcBef>
                  <a:spcPts val="475"/>
                </a:spcBef>
                <a:buClr>
                  <a:srgbClr val="999999"/>
                </a:buClr>
                <a:buFont typeface="Arial" panose="020B0604020202020204" pitchFamily="34" charset="0"/>
                <a:buChar char="•"/>
                <a:defRPr sz="15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nSpc>
                  <a:spcPts val="2100"/>
                </a:lnSpc>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5pPr>
              <a:lvl6pPr marL="14732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6pPr>
              <a:lvl7pPr marL="19304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7pPr>
              <a:lvl8pPr marL="23876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8pPr>
              <a:lvl9pPr marL="2844800" indent="-184150" eaLnBrk="0" fontAlgn="base" hangingPunct="0">
                <a:lnSpc>
                  <a:spcPts val="2100"/>
                </a:lnSpc>
                <a:spcBef>
                  <a:spcPct val="0"/>
                </a:spcBef>
                <a:spcAft>
                  <a:spcPct val="0"/>
                </a:spcAft>
                <a:buClr>
                  <a:srgbClr val="3CA9E0"/>
                </a:buClr>
                <a:buFont typeface="Arial" panose="020B0604020202020204" pitchFamily="34" charset="0"/>
                <a:buChar char="•"/>
                <a:defRPr sz="15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10000"/>
                </a:lnSpc>
                <a:spcBef>
                  <a:spcPct val="0"/>
                </a:spcBef>
              </a:pPr>
              <a:r>
                <a:rPr lang="en-CA" altLang="en-US"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RONNIE MILLER</a:t>
              </a:r>
            </a:p>
            <a:p>
              <a:pPr algn="ctr" eaLnBrk="1" hangingPunct="1">
                <a:lnSpc>
                  <a:spcPct val="110000"/>
                </a:lnSpc>
                <a:spcBef>
                  <a:spcPct val="0"/>
                </a:spcBef>
              </a:pPr>
              <a:r>
                <a:rPr lang="en-CA" altLang="en-US" sz="2000" dirty="0">
                  <a:solidFill>
                    <a:schemeClr val="bg1"/>
                  </a:solidFill>
                </a:rPr>
                <a:t>PRÉSIDENT ET CHEF DE LA DIRECTION</a:t>
              </a:r>
              <a:br>
                <a:rPr lang="en-CA" altLang="en-US" sz="2000" dirty="0">
                  <a:solidFill>
                    <a:schemeClr val="bg1"/>
                  </a:solidFill>
                </a:rPr>
              </a:br>
              <a:r>
                <a:rPr lang="en-CA" altLang="en-US" sz="2000" i="1" dirty="0">
                  <a:solidFill>
                    <a:schemeClr val="bg1"/>
                  </a:solidFill>
                </a:rPr>
                <a:t>ROCHE CANADA</a:t>
              </a:r>
            </a:p>
          </p:txBody>
        </p:sp>
      </p:grpSp>
      <p:pic>
        <p:nvPicPr>
          <p:cNvPr id="7" name="Picture 9">
            <a:extLst>
              <a:ext uri="{FF2B5EF4-FFF2-40B4-BE49-F238E27FC236}">
                <a16:creationId xmlns:a16="http://schemas.microsoft.com/office/drawing/2014/main" id="{6307406C-AD16-C342-8038-619E8A7F0168}"/>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aturation sat="143000"/>
                    </a14:imgEffect>
                  </a14:imgLayer>
                </a14:imgProps>
              </a:ext>
              <a:ext uri="{28A0092B-C50C-407E-A947-70E740481C1C}">
                <a14:useLocalDpi xmlns:a14="http://schemas.microsoft.com/office/drawing/2010/main" val="0"/>
              </a:ext>
            </a:extLst>
          </a:blip>
          <a:srcRect/>
          <a:stretch/>
        </p:blipFill>
        <p:spPr bwMode="auto">
          <a:xfrm>
            <a:off x="5250734" y="543270"/>
            <a:ext cx="1678491"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B5D72-1A04-2143-A38B-DFD77E1669D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22736B1-4F12-CF4C-A20C-2ECD917D6774}"/>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A7BB0F6E-B247-8A45-A9C5-7BAC37960367}"/>
              </a:ext>
            </a:extLst>
          </p:cNvPr>
          <p:cNvSpPr>
            <a:spLocks noGrp="1"/>
          </p:cNvSpPr>
          <p:nvPr>
            <p:ph type="ftr" sz="quarter" idx="12"/>
          </p:nvPr>
        </p:nvSpPr>
        <p:spPr/>
        <p:txBody>
          <a:bodyPr/>
          <a:lstStyle/>
          <a:p>
            <a:fld id="{A376ECAE-C37F-DC47-9F07-7943702AAC1F}" type="slidenum">
              <a:rPr lang="en-US" smtClean="0"/>
              <a:pPr/>
              <a:t>40</a:t>
            </a:fld>
            <a:endParaRPr lang="en-US" dirty="0"/>
          </a:p>
        </p:txBody>
      </p:sp>
    </p:spTree>
    <p:extLst>
      <p:ext uri="{BB962C8B-B14F-4D97-AF65-F5344CB8AC3E}">
        <p14:creationId xmlns:p14="http://schemas.microsoft.com/office/powerpoint/2010/main" val="3765258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43C439-9FC6-7947-8B1B-B2DF4C6019B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9B4E4DA9-A31C-144F-9C9B-0A3F6844B84E}"/>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DC253672-C379-4D4D-AAAE-655E1213CA2E}"/>
              </a:ext>
            </a:extLst>
          </p:cNvPr>
          <p:cNvSpPr>
            <a:spLocks noGrp="1"/>
          </p:cNvSpPr>
          <p:nvPr>
            <p:ph type="ftr" sz="quarter" idx="12"/>
          </p:nvPr>
        </p:nvSpPr>
        <p:spPr/>
        <p:txBody>
          <a:bodyPr/>
          <a:lstStyle/>
          <a:p>
            <a:fld id="{A6BCE47B-425C-734E-97A3-0297FE7DC39B}" type="slidenum">
              <a:rPr lang="en-US" smtClean="0"/>
              <a:pPr/>
              <a:t>41</a:t>
            </a:fld>
            <a:endParaRPr lang="en-US" dirty="0"/>
          </a:p>
        </p:txBody>
      </p:sp>
    </p:spTree>
    <p:extLst>
      <p:ext uri="{BB962C8B-B14F-4D97-AF65-F5344CB8AC3E}">
        <p14:creationId xmlns:p14="http://schemas.microsoft.com/office/powerpoint/2010/main" val="4156109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E55DA-07BE-034F-A35B-14826F9747DF}"/>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02331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4A3B7E39-2369-054D-8547-749F34E34490}"/>
              </a:ext>
            </a:extLst>
          </p:cNvPr>
          <p:cNvSpPr/>
          <p:nvPr/>
        </p:nvSpPr>
        <p:spPr>
          <a:xfrm>
            <a:off x="457200" y="449007"/>
            <a:ext cx="11277600" cy="1202729"/>
          </a:xfrm>
          <a:prstGeom prst="rect">
            <a:avLst/>
          </a:prstGeom>
          <a:solidFill>
            <a:srgbClr val="CCCC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EBC139C-7A42-0A47-BC45-5EB6F6FE4C52}"/>
              </a:ext>
            </a:extLst>
          </p:cNvPr>
          <p:cNvSpPr/>
          <p:nvPr/>
        </p:nvSpPr>
        <p:spPr>
          <a:xfrm>
            <a:off x="448654" y="1567579"/>
            <a:ext cx="11277600" cy="4884495"/>
          </a:xfrm>
          <a:prstGeom prst="rect">
            <a:avLst/>
          </a:prstGeom>
          <a:solidFill>
            <a:srgbClr val="F7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EB678681-38EF-4F43-96FF-AA3F869262C7}"/>
              </a:ext>
            </a:extLst>
          </p:cNvPr>
          <p:cNvCxnSpPr>
            <a:cxnSpLocks/>
          </p:cNvCxnSpPr>
          <p:nvPr/>
        </p:nvCxnSpPr>
        <p:spPr>
          <a:xfrm>
            <a:off x="2564569" y="4158142"/>
            <a:ext cx="0" cy="2028940"/>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DED8BEB-31C3-8449-9866-029A8FC2FD96}"/>
              </a:ext>
            </a:extLst>
          </p:cNvPr>
          <p:cNvCxnSpPr>
            <a:cxnSpLocks/>
          </p:cNvCxnSpPr>
          <p:nvPr/>
        </p:nvCxnSpPr>
        <p:spPr>
          <a:xfrm>
            <a:off x="643838" y="2011689"/>
            <a:ext cx="0" cy="1927952"/>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35FB5B-C025-D340-9A55-227FD4E309D9}"/>
              </a:ext>
            </a:extLst>
          </p:cNvPr>
          <p:cNvCxnSpPr>
            <a:cxnSpLocks/>
          </p:cNvCxnSpPr>
          <p:nvPr/>
        </p:nvCxnSpPr>
        <p:spPr>
          <a:xfrm>
            <a:off x="1783473" y="2353212"/>
            <a:ext cx="0" cy="158642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CBBDB3-0689-3941-80EA-F8EACB3113A6}"/>
              </a:ext>
            </a:extLst>
          </p:cNvPr>
          <p:cNvCxnSpPr>
            <a:cxnSpLocks/>
          </p:cNvCxnSpPr>
          <p:nvPr/>
        </p:nvCxnSpPr>
        <p:spPr>
          <a:xfrm>
            <a:off x="3247392" y="2010545"/>
            <a:ext cx="0" cy="1927952"/>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88D1E5E-8A81-5E45-9511-0F0F40A9B059}"/>
              </a:ext>
            </a:extLst>
          </p:cNvPr>
          <p:cNvCxnSpPr>
            <a:cxnSpLocks/>
          </p:cNvCxnSpPr>
          <p:nvPr/>
        </p:nvCxnSpPr>
        <p:spPr>
          <a:xfrm>
            <a:off x="4572000" y="2339163"/>
            <a:ext cx="0" cy="1611495"/>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89219D-5D51-9749-9E66-B0CC1C9556D7}"/>
              </a:ext>
            </a:extLst>
          </p:cNvPr>
          <p:cNvCxnSpPr>
            <a:cxnSpLocks/>
          </p:cNvCxnSpPr>
          <p:nvPr/>
        </p:nvCxnSpPr>
        <p:spPr>
          <a:xfrm>
            <a:off x="5719574" y="1955683"/>
            <a:ext cx="0" cy="2001138"/>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657AD80-1E60-F248-848B-1789D2DD9517}"/>
              </a:ext>
            </a:extLst>
          </p:cNvPr>
          <p:cNvCxnSpPr>
            <a:cxnSpLocks/>
          </p:cNvCxnSpPr>
          <p:nvPr/>
        </p:nvCxnSpPr>
        <p:spPr>
          <a:xfrm>
            <a:off x="6870041" y="2230452"/>
            <a:ext cx="0" cy="170918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8EE6465-953D-FA4B-A7EC-5D3415CED5FE}"/>
              </a:ext>
            </a:extLst>
          </p:cNvPr>
          <p:cNvCxnSpPr>
            <a:cxnSpLocks/>
          </p:cNvCxnSpPr>
          <p:nvPr/>
        </p:nvCxnSpPr>
        <p:spPr>
          <a:xfrm>
            <a:off x="7769489" y="2168675"/>
            <a:ext cx="0" cy="1759949"/>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4CD85D-543F-E74F-BA1E-7FE4EE46D0D9}"/>
              </a:ext>
            </a:extLst>
          </p:cNvPr>
          <p:cNvCxnSpPr>
            <a:cxnSpLocks/>
          </p:cNvCxnSpPr>
          <p:nvPr/>
        </p:nvCxnSpPr>
        <p:spPr>
          <a:xfrm>
            <a:off x="10594653" y="1955683"/>
            <a:ext cx="0" cy="1972941"/>
          </a:xfrm>
          <a:prstGeom prst="line">
            <a:avLst/>
          </a:prstGeom>
          <a:ln>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76854F50-DB36-0A42-9B3D-E75073F5CA0A}"/>
              </a:ext>
            </a:extLst>
          </p:cNvPr>
          <p:cNvSpPr txBox="1">
            <a:spLocks/>
          </p:cNvSpPr>
          <p:nvPr/>
        </p:nvSpPr>
        <p:spPr bwMode="auto">
          <a:xfrm>
            <a:off x="643838" y="674775"/>
            <a:ext cx="5164346" cy="860928"/>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90000"/>
              </a:lnSpc>
            </a:pPr>
            <a:r>
              <a:rPr lang="en-US" sz="1600" b="0" dirty="0">
                <a:solidFill>
                  <a:srgbClr val="0F2D52"/>
                </a:solidFill>
                <a:latin typeface="Lato Medium" panose="020F0502020204030203" pitchFamily="34" charset="0"/>
              </a:rPr>
              <a:t>ÉVÉNEMENTS QUI ONT CHANGÉ LA DONNE :</a:t>
            </a:r>
          </a:p>
          <a:p>
            <a:pPr>
              <a:lnSpc>
                <a:spcPct val="90000"/>
              </a:lnSpc>
            </a:pPr>
            <a:r>
              <a:rPr lang="en-CA" sz="2400" dirty="0">
                <a:solidFill>
                  <a:srgbClr val="0F2D52"/>
                </a:solidFill>
                <a:latin typeface="Lato" panose="020F0502020204030203" pitchFamily="34" charset="0"/>
              </a:rPr>
              <a:t>L’ONTARIO </a:t>
            </a:r>
            <a:r>
              <a:rPr lang="en-CA" sz="2400" dirty="0">
                <a:solidFill>
                  <a:srgbClr val="D5441C"/>
                </a:solidFill>
                <a:latin typeface="Lato" panose="020F0502020204030203" pitchFamily="34" charset="0"/>
              </a:rPr>
              <a:t>A FAÇONNÉ </a:t>
            </a:r>
          </a:p>
          <a:p>
            <a:pPr>
              <a:lnSpc>
                <a:spcPct val="80000"/>
              </a:lnSpc>
            </a:pPr>
            <a:r>
              <a:rPr lang="en-CA" sz="1600" dirty="0">
                <a:solidFill>
                  <a:srgbClr val="D5441C"/>
                </a:solidFill>
                <a:latin typeface="Lato" panose="020F0502020204030203" pitchFamily="34" charset="0"/>
                <a:ea typeface="Lato" panose="020F0502020204030203" pitchFamily="34" charset="0"/>
                <a:cs typeface="Lato" panose="020F0502020204030203" pitchFamily="34" charset="0"/>
              </a:rPr>
              <a:t>LE DOMAINE DES SCIENCES DE LA VIE</a:t>
            </a:r>
          </a:p>
        </p:txBody>
      </p:sp>
      <p:pic>
        <p:nvPicPr>
          <p:cNvPr id="5" name="Picture 4">
            <a:extLst>
              <a:ext uri="{FF2B5EF4-FFF2-40B4-BE49-F238E27FC236}">
                <a16:creationId xmlns:a16="http://schemas.microsoft.com/office/drawing/2014/main" id="{D27C66A2-FA46-484F-8F27-5E84EFD37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8497"/>
            <a:ext cx="12192000" cy="235784"/>
          </a:xfrm>
          <a:prstGeom prst="rect">
            <a:avLst/>
          </a:prstGeom>
        </p:spPr>
      </p:pic>
      <p:pic>
        <p:nvPicPr>
          <p:cNvPr id="7" name="Picture 6">
            <a:extLst>
              <a:ext uri="{FF2B5EF4-FFF2-40B4-BE49-F238E27FC236}">
                <a16:creationId xmlns:a16="http://schemas.microsoft.com/office/drawing/2014/main" id="{171713C5-1925-F841-881B-481DC6CEA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462" y="5094902"/>
            <a:ext cx="735947" cy="1084138"/>
          </a:xfrm>
          <a:prstGeom prst="rect">
            <a:avLst/>
          </a:prstGeom>
        </p:spPr>
      </p:pic>
      <p:grpSp>
        <p:nvGrpSpPr>
          <p:cNvPr id="107" name="Group 106">
            <a:extLst>
              <a:ext uri="{FF2B5EF4-FFF2-40B4-BE49-F238E27FC236}">
                <a16:creationId xmlns:a16="http://schemas.microsoft.com/office/drawing/2014/main" id="{EE3EBEAE-2437-8541-9B57-393826651CBD}"/>
              </a:ext>
            </a:extLst>
          </p:cNvPr>
          <p:cNvGrpSpPr/>
          <p:nvPr/>
        </p:nvGrpSpPr>
        <p:grpSpPr>
          <a:xfrm>
            <a:off x="509889" y="1840704"/>
            <a:ext cx="1107927" cy="1817927"/>
            <a:chOff x="510385" y="1742026"/>
            <a:chExt cx="1107927" cy="1817927"/>
          </a:xfrm>
        </p:grpSpPr>
        <p:pic>
          <p:nvPicPr>
            <p:cNvPr id="39" name="Picture 38" descr="Icon&#10;&#10;Description automatically generated">
              <a:extLst>
                <a:ext uri="{FF2B5EF4-FFF2-40B4-BE49-F238E27FC236}">
                  <a16:creationId xmlns:a16="http://schemas.microsoft.com/office/drawing/2014/main" id="{F2E5DC9B-D78C-2940-8C5F-499A9D5E902B}"/>
                </a:ext>
              </a:extLst>
            </p:cNvPr>
            <p:cNvPicPr>
              <a:picLocks noChangeAspect="1"/>
            </p:cNvPicPr>
            <p:nvPr/>
          </p:nvPicPr>
          <p:blipFill rotWithShape="1">
            <a:blip r:embed="rId5">
              <a:extLst>
                <a:ext uri="{28A0092B-C50C-407E-A947-70E740481C1C}">
                  <a14:useLocalDpi xmlns:a14="http://schemas.microsoft.com/office/drawing/2010/main" val="0"/>
                </a:ext>
              </a:extLst>
            </a:blip>
            <a:srcRect t="9985" r="10708" b="18583"/>
            <a:stretch/>
          </p:blipFill>
          <p:spPr>
            <a:xfrm>
              <a:off x="510385" y="2327149"/>
              <a:ext cx="1103272" cy="1232804"/>
            </a:xfrm>
            <a:prstGeom prst="rect">
              <a:avLst/>
            </a:prstGeom>
          </p:spPr>
        </p:pic>
        <p:sp>
          <p:nvSpPr>
            <p:cNvPr id="40" name="Rectangle 39">
              <a:extLst>
                <a:ext uri="{FF2B5EF4-FFF2-40B4-BE49-F238E27FC236}">
                  <a16:creationId xmlns:a16="http://schemas.microsoft.com/office/drawing/2014/main" id="{FFA8412C-F952-8B43-95B7-BC76F9A7FFD4}"/>
                </a:ext>
              </a:extLst>
            </p:cNvPr>
            <p:cNvSpPr/>
            <p:nvPr/>
          </p:nvSpPr>
          <p:spPr>
            <a:xfrm>
              <a:off x="769358" y="1742026"/>
              <a:ext cx="848954" cy="584775"/>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1921</a:t>
              </a:r>
              <a:r>
                <a:rPr lang="en-CA" sz="2000" dirty="0">
                  <a:solidFill>
                    <a:srgbClr val="DD5C33"/>
                  </a:solidFill>
                  <a:latin typeface="Lato" panose="020F0502020204030203" pitchFamily="34" charset="0"/>
                </a:rPr>
                <a:t> </a:t>
              </a:r>
            </a:p>
            <a:p>
              <a:r>
                <a:rPr lang="en-CA" sz="900" dirty="0">
                  <a:latin typeface="Lato Light" panose="020F0502020204030203" pitchFamily="34" charset="0"/>
                </a:rPr>
                <a:t>Découverte de l’insuline</a:t>
              </a:r>
            </a:p>
          </p:txBody>
        </p:sp>
      </p:grpSp>
      <p:grpSp>
        <p:nvGrpSpPr>
          <p:cNvPr id="55" name="Group 54">
            <a:extLst>
              <a:ext uri="{FF2B5EF4-FFF2-40B4-BE49-F238E27FC236}">
                <a16:creationId xmlns:a16="http://schemas.microsoft.com/office/drawing/2014/main" id="{9F1A81A1-6F8C-524A-AD98-92B34C041FB8}"/>
              </a:ext>
            </a:extLst>
          </p:cNvPr>
          <p:cNvGrpSpPr/>
          <p:nvPr/>
        </p:nvGrpSpPr>
        <p:grpSpPr>
          <a:xfrm>
            <a:off x="1946765" y="2251561"/>
            <a:ext cx="1150854" cy="1694024"/>
            <a:chOff x="1542515" y="2068672"/>
            <a:chExt cx="1150854" cy="1694024"/>
          </a:xfrm>
        </p:grpSpPr>
        <p:pic>
          <p:nvPicPr>
            <p:cNvPr id="37" name="Picture 36" descr="Logo, icon&#10;&#10;Description automatically generated">
              <a:extLst>
                <a:ext uri="{FF2B5EF4-FFF2-40B4-BE49-F238E27FC236}">
                  <a16:creationId xmlns:a16="http://schemas.microsoft.com/office/drawing/2014/main" id="{59EACBC9-EE17-7044-921B-DB79131E9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538" y="2912096"/>
              <a:ext cx="798522" cy="850600"/>
            </a:xfrm>
            <a:prstGeom prst="rect">
              <a:avLst/>
            </a:prstGeom>
          </p:spPr>
        </p:pic>
        <p:sp>
          <p:nvSpPr>
            <p:cNvPr id="41" name="Rectangle 40">
              <a:extLst>
                <a:ext uri="{FF2B5EF4-FFF2-40B4-BE49-F238E27FC236}">
                  <a16:creationId xmlns:a16="http://schemas.microsoft.com/office/drawing/2014/main" id="{720A46E1-C3B3-E74E-89F6-372AD3A64594}"/>
                </a:ext>
              </a:extLst>
            </p:cNvPr>
            <p:cNvSpPr/>
            <p:nvPr/>
          </p:nvSpPr>
          <p:spPr>
            <a:xfrm>
              <a:off x="1542515" y="2068672"/>
              <a:ext cx="1150854" cy="830997"/>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1952</a:t>
              </a:r>
              <a:r>
                <a:rPr lang="en-CA" dirty="0">
                  <a:solidFill>
                    <a:srgbClr val="DD5C33"/>
                  </a:solidFill>
                  <a:latin typeface="Lato" panose="020F0502020204030203" pitchFamily="34" charset="0"/>
                </a:rPr>
                <a:t> </a:t>
              </a:r>
            </a:p>
            <a:p>
              <a:r>
                <a:rPr lang="en-CA" sz="900" dirty="0">
                  <a:latin typeface="Lato Light" panose="020F0502020204030203" pitchFamily="34" charset="0"/>
                </a:rPr>
                <a:t>1</a:t>
              </a:r>
              <a:r>
                <a:rPr lang="en-CA" sz="900" baseline="30000" dirty="0">
                  <a:latin typeface="Lato Light" panose="020F0502020204030203" pitchFamily="34" charset="0"/>
                </a:rPr>
                <a:t>er</a:t>
              </a:r>
              <a:r>
                <a:rPr lang="en-CA" sz="900" dirty="0">
                  <a:latin typeface="Lato Light" panose="020F0502020204030203" pitchFamily="34" charset="0"/>
                </a:rPr>
                <a:t> fauteuil roulant </a:t>
              </a:r>
              <a:br>
                <a:rPr lang="en-CA" sz="900" dirty="0">
                  <a:latin typeface="Lato Light" panose="020F0502020204030203" pitchFamily="34" charset="0"/>
                </a:rPr>
              </a:br>
              <a:r>
                <a:rPr lang="en-CA" sz="900" dirty="0">
                  <a:latin typeface="Lato Light" panose="020F0502020204030203" pitchFamily="34" charset="0"/>
                </a:rPr>
                <a:t>électrique pour tétraplégiques au monde</a:t>
              </a:r>
            </a:p>
          </p:txBody>
        </p:sp>
      </p:grpSp>
      <p:grpSp>
        <p:nvGrpSpPr>
          <p:cNvPr id="54" name="Group 53">
            <a:extLst>
              <a:ext uri="{FF2B5EF4-FFF2-40B4-BE49-F238E27FC236}">
                <a16:creationId xmlns:a16="http://schemas.microsoft.com/office/drawing/2014/main" id="{1C52AC57-EDEB-D342-A831-F5817B303FCD}"/>
              </a:ext>
            </a:extLst>
          </p:cNvPr>
          <p:cNvGrpSpPr/>
          <p:nvPr/>
        </p:nvGrpSpPr>
        <p:grpSpPr>
          <a:xfrm>
            <a:off x="3405416" y="1943220"/>
            <a:ext cx="1151580" cy="2049081"/>
            <a:chOff x="3062535" y="1742257"/>
            <a:chExt cx="1151580" cy="2049081"/>
          </a:xfrm>
        </p:grpSpPr>
        <p:pic>
          <p:nvPicPr>
            <p:cNvPr id="35" name="Picture 34" descr="Shape, arrow&#10;&#10;Description automatically generated with medium confidence">
              <a:extLst>
                <a:ext uri="{FF2B5EF4-FFF2-40B4-BE49-F238E27FC236}">
                  <a16:creationId xmlns:a16="http://schemas.microsoft.com/office/drawing/2014/main" id="{907FC491-D496-9948-8010-1F45F69B98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4394" y="2112624"/>
              <a:ext cx="919721" cy="1678714"/>
            </a:xfrm>
            <a:prstGeom prst="rect">
              <a:avLst/>
            </a:prstGeom>
          </p:spPr>
        </p:pic>
        <p:sp>
          <p:nvSpPr>
            <p:cNvPr id="43" name="Rectangle 42">
              <a:extLst>
                <a:ext uri="{FF2B5EF4-FFF2-40B4-BE49-F238E27FC236}">
                  <a16:creationId xmlns:a16="http://schemas.microsoft.com/office/drawing/2014/main" id="{3FCC87B8-C105-414C-997F-D9BFD69D050A}"/>
                </a:ext>
              </a:extLst>
            </p:cNvPr>
            <p:cNvSpPr/>
            <p:nvPr/>
          </p:nvSpPr>
          <p:spPr>
            <a:xfrm>
              <a:off x="3062535" y="1742257"/>
              <a:ext cx="875961" cy="661720"/>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1983</a:t>
              </a:r>
            </a:p>
            <a:p>
              <a:r>
                <a:rPr lang="en-CA" sz="900" dirty="0">
                  <a:latin typeface="Lato Light" panose="020F0502020204030203" pitchFamily="34" charset="0"/>
                </a:rPr>
                <a:t>Transplantation pulmonaire réussie </a:t>
              </a:r>
            </a:p>
          </p:txBody>
        </p:sp>
      </p:grpSp>
      <p:grpSp>
        <p:nvGrpSpPr>
          <p:cNvPr id="53" name="Group 52">
            <a:extLst>
              <a:ext uri="{FF2B5EF4-FFF2-40B4-BE49-F238E27FC236}">
                <a16:creationId xmlns:a16="http://schemas.microsoft.com/office/drawing/2014/main" id="{8157E279-BF9F-2F4D-850C-C4580C2843AF}"/>
              </a:ext>
            </a:extLst>
          </p:cNvPr>
          <p:cNvGrpSpPr/>
          <p:nvPr/>
        </p:nvGrpSpPr>
        <p:grpSpPr>
          <a:xfrm>
            <a:off x="4610790" y="2277437"/>
            <a:ext cx="1334798" cy="1663189"/>
            <a:chOff x="4313335" y="1962346"/>
            <a:chExt cx="1334798" cy="1663189"/>
          </a:xfrm>
        </p:grpSpPr>
        <p:pic>
          <p:nvPicPr>
            <p:cNvPr id="33" name="Picture 32" descr="Icon&#10;&#10;Description automatically generated">
              <a:extLst>
                <a:ext uri="{FF2B5EF4-FFF2-40B4-BE49-F238E27FC236}">
                  <a16:creationId xmlns:a16="http://schemas.microsoft.com/office/drawing/2014/main" id="{BA6F751A-E228-E34C-8A74-12CA4D5B0E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3335" y="2688336"/>
              <a:ext cx="1334798" cy="937199"/>
            </a:xfrm>
            <a:prstGeom prst="rect">
              <a:avLst/>
            </a:prstGeom>
          </p:spPr>
        </p:pic>
        <p:sp>
          <p:nvSpPr>
            <p:cNvPr id="44" name="Rectangle 43">
              <a:extLst>
                <a:ext uri="{FF2B5EF4-FFF2-40B4-BE49-F238E27FC236}">
                  <a16:creationId xmlns:a16="http://schemas.microsoft.com/office/drawing/2014/main" id="{5813161E-5AB9-8046-81FA-57E27D7AD784}"/>
                </a:ext>
              </a:extLst>
            </p:cNvPr>
            <p:cNvSpPr/>
            <p:nvPr/>
          </p:nvSpPr>
          <p:spPr>
            <a:xfrm>
              <a:off x="4403074" y="1962346"/>
              <a:ext cx="929089" cy="661720"/>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1994</a:t>
              </a:r>
            </a:p>
            <a:p>
              <a:r>
                <a:rPr lang="en-CA" sz="900" dirty="0">
                  <a:latin typeface="Lato Light" panose="020F0502020204030203" pitchFamily="34" charset="0"/>
                </a:rPr>
                <a:t>1</a:t>
              </a:r>
              <a:r>
                <a:rPr lang="en-CA" sz="900" baseline="30000" dirty="0">
                  <a:latin typeface="Lato Light" panose="020F0502020204030203" pitchFamily="34" charset="0"/>
                </a:rPr>
                <a:t>re </a:t>
              </a:r>
              <a:r>
                <a:rPr lang="en-CA" sz="900" dirty="0">
                  <a:latin typeface="Lato Light" panose="020F0502020204030203" pitchFamily="34" charset="0"/>
                </a:rPr>
                <a:t>découverte de cellules souches cancéreuses </a:t>
              </a:r>
            </a:p>
          </p:txBody>
        </p:sp>
      </p:grpSp>
      <p:grpSp>
        <p:nvGrpSpPr>
          <p:cNvPr id="52" name="Group 51">
            <a:extLst>
              <a:ext uri="{FF2B5EF4-FFF2-40B4-BE49-F238E27FC236}">
                <a16:creationId xmlns:a16="http://schemas.microsoft.com/office/drawing/2014/main" id="{36625E62-F60B-C641-BA75-35C0A496ADA6}"/>
              </a:ext>
            </a:extLst>
          </p:cNvPr>
          <p:cNvGrpSpPr/>
          <p:nvPr/>
        </p:nvGrpSpPr>
        <p:grpSpPr>
          <a:xfrm>
            <a:off x="5786060" y="1859573"/>
            <a:ext cx="1042299" cy="1519288"/>
            <a:chOff x="5696294" y="1693057"/>
            <a:chExt cx="1042299" cy="1519288"/>
          </a:xfrm>
        </p:grpSpPr>
        <p:pic>
          <p:nvPicPr>
            <p:cNvPr id="31" name="Picture 30" descr="Icon&#10;&#10;Description automatically generated">
              <a:extLst>
                <a:ext uri="{FF2B5EF4-FFF2-40B4-BE49-F238E27FC236}">
                  <a16:creationId xmlns:a16="http://schemas.microsoft.com/office/drawing/2014/main" id="{5BA7F19F-9277-5C46-845C-B838D1903B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294" y="2317541"/>
              <a:ext cx="1042299" cy="894804"/>
            </a:xfrm>
            <a:prstGeom prst="rect">
              <a:avLst/>
            </a:prstGeom>
          </p:spPr>
        </p:pic>
        <p:sp>
          <p:nvSpPr>
            <p:cNvPr id="45" name="Rectangle 44">
              <a:extLst>
                <a:ext uri="{FF2B5EF4-FFF2-40B4-BE49-F238E27FC236}">
                  <a16:creationId xmlns:a16="http://schemas.microsoft.com/office/drawing/2014/main" id="{B3D6692C-287B-A24B-9113-0CDA355C9AE2}"/>
                </a:ext>
              </a:extLst>
            </p:cNvPr>
            <p:cNvSpPr/>
            <p:nvPr/>
          </p:nvSpPr>
          <p:spPr>
            <a:xfrm>
              <a:off x="5742652" y="1693057"/>
              <a:ext cx="807905" cy="553998"/>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1999</a:t>
              </a:r>
              <a:r>
                <a:rPr lang="en-CA" dirty="0">
                  <a:solidFill>
                    <a:srgbClr val="DD5C33"/>
                  </a:solidFill>
                  <a:latin typeface="Lato" panose="020F0502020204030203" pitchFamily="34" charset="0"/>
                </a:rPr>
                <a:t> </a:t>
              </a:r>
            </a:p>
            <a:p>
              <a:r>
                <a:rPr lang="en-CA" sz="900" dirty="0">
                  <a:latin typeface="Lato Light" panose="020F0502020204030203" pitchFamily="34" charset="0"/>
                </a:rPr>
                <a:t>1</a:t>
              </a:r>
              <a:r>
                <a:rPr lang="en-CA" sz="900" baseline="30000" dirty="0">
                  <a:latin typeface="Lato Light" panose="020F0502020204030203" pitchFamily="34" charset="0"/>
                </a:rPr>
                <a:t>re</a:t>
              </a:r>
              <a:r>
                <a:rPr lang="en-CA" sz="900" dirty="0">
                  <a:latin typeface="Lato Light" panose="020F0502020204030203" pitchFamily="34" charset="0"/>
                </a:rPr>
                <a:t> cornée artificielle </a:t>
              </a:r>
            </a:p>
          </p:txBody>
        </p:sp>
      </p:grpSp>
      <p:grpSp>
        <p:nvGrpSpPr>
          <p:cNvPr id="51" name="Group 50">
            <a:extLst>
              <a:ext uri="{FF2B5EF4-FFF2-40B4-BE49-F238E27FC236}">
                <a16:creationId xmlns:a16="http://schemas.microsoft.com/office/drawing/2014/main" id="{71CB118F-0A14-204C-84CB-800F42BB01FF}"/>
              </a:ext>
            </a:extLst>
          </p:cNvPr>
          <p:cNvGrpSpPr/>
          <p:nvPr/>
        </p:nvGrpSpPr>
        <p:grpSpPr>
          <a:xfrm>
            <a:off x="6558544" y="2173905"/>
            <a:ext cx="1342435" cy="1923506"/>
            <a:chOff x="6686552" y="1829390"/>
            <a:chExt cx="1342435" cy="1923506"/>
          </a:xfrm>
        </p:grpSpPr>
        <p:pic>
          <p:nvPicPr>
            <p:cNvPr id="29" name="Picture 28" descr="A picture containing bubble chart&#10;&#10;Description automatically generated">
              <a:extLst>
                <a:ext uri="{FF2B5EF4-FFF2-40B4-BE49-F238E27FC236}">
                  <a16:creationId xmlns:a16="http://schemas.microsoft.com/office/drawing/2014/main" id="{7C65E0DB-15B0-404E-B670-4D5DF5B7EB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6552" y="2451141"/>
              <a:ext cx="1342435" cy="1301755"/>
            </a:xfrm>
            <a:prstGeom prst="rect">
              <a:avLst/>
            </a:prstGeom>
          </p:spPr>
        </p:pic>
        <p:sp>
          <p:nvSpPr>
            <p:cNvPr id="46" name="Rectangle 45">
              <a:extLst>
                <a:ext uri="{FF2B5EF4-FFF2-40B4-BE49-F238E27FC236}">
                  <a16:creationId xmlns:a16="http://schemas.microsoft.com/office/drawing/2014/main" id="{5A0C3C42-793F-C149-A6C2-61B507E11A60}"/>
                </a:ext>
              </a:extLst>
            </p:cNvPr>
            <p:cNvSpPr/>
            <p:nvPr/>
          </p:nvSpPr>
          <p:spPr>
            <a:xfrm>
              <a:off x="7103547" y="1829390"/>
              <a:ext cx="826772" cy="800219"/>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2009</a:t>
              </a:r>
            </a:p>
            <a:p>
              <a:r>
                <a:rPr lang="en-CA" sz="900" dirty="0">
                  <a:latin typeface="Lato Light" panose="020F0502020204030203" pitchFamily="34" charset="0"/>
                </a:rPr>
                <a:t>Cellule souche pluripotente induite non virale </a:t>
              </a:r>
            </a:p>
          </p:txBody>
        </p:sp>
      </p:grpSp>
      <p:grpSp>
        <p:nvGrpSpPr>
          <p:cNvPr id="50" name="Group 49">
            <a:extLst>
              <a:ext uri="{FF2B5EF4-FFF2-40B4-BE49-F238E27FC236}">
                <a16:creationId xmlns:a16="http://schemas.microsoft.com/office/drawing/2014/main" id="{93F03563-CB69-2645-AC11-5C0D85D52383}"/>
              </a:ext>
            </a:extLst>
          </p:cNvPr>
          <p:cNvGrpSpPr/>
          <p:nvPr/>
        </p:nvGrpSpPr>
        <p:grpSpPr>
          <a:xfrm>
            <a:off x="7931206" y="2077700"/>
            <a:ext cx="2311230" cy="1850100"/>
            <a:chOff x="7468498" y="1850744"/>
            <a:chExt cx="2311230" cy="1850100"/>
          </a:xfrm>
        </p:grpSpPr>
        <p:pic>
          <p:nvPicPr>
            <p:cNvPr id="27" name="Picture 26" descr="Graphical user interface, application, icon&#10;&#10;Description automatically generated">
              <a:extLst>
                <a:ext uri="{FF2B5EF4-FFF2-40B4-BE49-F238E27FC236}">
                  <a16:creationId xmlns:a16="http://schemas.microsoft.com/office/drawing/2014/main" id="{CF4DD502-0AC4-084E-91A3-108E08FB8B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71" y="2545282"/>
              <a:ext cx="2030334" cy="1155562"/>
            </a:xfrm>
            <a:prstGeom prst="rect">
              <a:avLst/>
            </a:prstGeom>
          </p:spPr>
        </p:pic>
        <p:sp>
          <p:nvSpPr>
            <p:cNvPr id="47" name="Rectangle 46">
              <a:extLst>
                <a:ext uri="{FF2B5EF4-FFF2-40B4-BE49-F238E27FC236}">
                  <a16:creationId xmlns:a16="http://schemas.microsoft.com/office/drawing/2014/main" id="{96C2C1BC-E7E9-E047-82CE-B5CB866B4022}"/>
                </a:ext>
              </a:extLst>
            </p:cNvPr>
            <p:cNvSpPr/>
            <p:nvPr/>
          </p:nvSpPr>
          <p:spPr>
            <a:xfrm>
              <a:off x="7468498" y="1850744"/>
              <a:ext cx="2311230" cy="523220"/>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2013</a:t>
              </a:r>
            </a:p>
            <a:p>
              <a:r>
                <a:rPr lang="en-CA" sz="900" dirty="0">
                  <a:latin typeface="Lato Light" panose="020F0502020204030203" pitchFamily="34" charset="0"/>
                </a:rPr>
                <a:t>1</a:t>
              </a:r>
              <a:r>
                <a:rPr lang="en-CA" sz="900" baseline="30000" dirty="0">
                  <a:latin typeface="Lato Light" panose="020F0502020204030203" pitchFamily="34" charset="0"/>
                </a:rPr>
                <a:t>re</a:t>
              </a:r>
              <a:r>
                <a:rPr lang="en-CA" sz="900" dirty="0">
                  <a:latin typeface="Lato Light" panose="020F0502020204030203" pitchFamily="34" charset="0"/>
                </a:rPr>
                <a:t> utilisation d’une nouvelle approche de traitement du cancer localisé de la prostate</a:t>
              </a:r>
            </a:p>
          </p:txBody>
        </p:sp>
      </p:grpSp>
      <p:grpSp>
        <p:nvGrpSpPr>
          <p:cNvPr id="49" name="Group 48">
            <a:extLst>
              <a:ext uri="{FF2B5EF4-FFF2-40B4-BE49-F238E27FC236}">
                <a16:creationId xmlns:a16="http://schemas.microsoft.com/office/drawing/2014/main" id="{1B38A076-319C-6B43-8628-8F8AC2F9BB04}"/>
              </a:ext>
            </a:extLst>
          </p:cNvPr>
          <p:cNvGrpSpPr/>
          <p:nvPr/>
        </p:nvGrpSpPr>
        <p:grpSpPr>
          <a:xfrm>
            <a:off x="10744524" y="1886334"/>
            <a:ext cx="903078" cy="2064324"/>
            <a:chOff x="10487334" y="1692428"/>
            <a:chExt cx="903078" cy="2064324"/>
          </a:xfrm>
        </p:grpSpPr>
        <p:pic>
          <p:nvPicPr>
            <p:cNvPr id="25" name="Picture 24" descr="A picture containing icon&#10;&#10;Description automatically generated">
              <a:extLst>
                <a:ext uri="{FF2B5EF4-FFF2-40B4-BE49-F238E27FC236}">
                  <a16:creationId xmlns:a16="http://schemas.microsoft.com/office/drawing/2014/main" id="{FB2F7414-A559-CB45-82E2-E09D983A35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7893" y="3117415"/>
              <a:ext cx="530872" cy="639337"/>
            </a:xfrm>
            <a:prstGeom prst="rect">
              <a:avLst/>
            </a:prstGeom>
          </p:spPr>
        </p:pic>
        <p:sp>
          <p:nvSpPr>
            <p:cNvPr id="48" name="Rectangle 47">
              <a:extLst>
                <a:ext uri="{FF2B5EF4-FFF2-40B4-BE49-F238E27FC236}">
                  <a16:creationId xmlns:a16="http://schemas.microsoft.com/office/drawing/2014/main" id="{1913C4E6-238C-E84F-9209-5E96C029D081}"/>
                </a:ext>
              </a:extLst>
            </p:cNvPr>
            <p:cNvSpPr/>
            <p:nvPr/>
          </p:nvSpPr>
          <p:spPr>
            <a:xfrm>
              <a:off x="10487334" y="1692428"/>
              <a:ext cx="903078" cy="1215717"/>
            </a:xfrm>
            <a:prstGeom prst="rect">
              <a:avLst/>
            </a:prstGeom>
          </p:spPr>
          <p:txBody>
            <a:bodyPr wrap="square" lIns="0" tIns="0" rIns="0" bIns="0">
              <a:spAutoFit/>
            </a:bodyPr>
            <a:lstStyle/>
            <a:p>
              <a:r>
                <a:rPr lang="en-CA" sz="1600" dirty="0">
                  <a:solidFill>
                    <a:srgbClr val="DD5C33"/>
                  </a:solidFill>
                  <a:latin typeface="Lato" panose="020F0502020204030203" pitchFamily="34" charset="0"/>
                </a:rPr>
                <a:t>2017</a:t>
              </a:r>
            </a:p>
            <a:p>
              <a:r>
                <a:rPr lang="en-CA" sz="900" dirty="0">
                  <a:latin typeface="Lato Light" panose="020F0502020204030203" pitchFamily="34" charset="0"/>
                </a:rPr>
                <a:t>Système de perfusion XVIVO préservant les organes à l’extérieur du corps lors d’une transplantation</a:t>
              </a:r>
            </a:p>
          </p:txBody>
        </p:sp>
      </p:grpSp>
      <p:grpSp>
        <p:nvGrpSpPr>
          <p:cNvPr id="66" name="Group 65">
            <a:extLst>
              <a:ext uri="{FF2B5EF4-FFF2-40B4-BE49-F238E27FC236}">
                <a16:creationId xmlns:a16="http://schemas.microsoft.com/office/drawing/2014/main" id="{63A122A2-37CC-D341-AB37-5ED6BE4ED2FF}"/>
              </a:ext>
            </a:extLst>
          </p:cNvPr>
          <p:cNvGrpSpPr/>
          <p:nvPr/>
        </p:nvGrpSpPr>
        <p:grpSpPr>
          <a:xfrm>
            <a:off x="981430" y="4194937"/>
            <a:ext cx="1378450" cy="1575979"/>
            <a:chOff x="119846" y="4086335"/>
            <a:chExt cx="1378450" cy="1575979"/>
          </a:xfrm>
        </p:grpSpPr>
        <p:pic>
          <p:nvPicPr>
            <p:cNvPr id="23" name="Picture 22" descr="A picture containing text, electronics&#10;&#10;Description automatically generated">
              <a:extLst>
                <a:ext uri="{FF2B5EF4-FFF2-40B4-BE49-F238E27FC236}">
                  <a16:creationId xmlns:a16="http://schemas.microsoft.com/office/drawing/2014/main" id="{8D30AD05-BB20-0448-87C1-79DA7E70C2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9846" y="4766944"/>
              <a:ext cx="1277768" cy="895370"/>
            </a:xfrm>
            <a:prstGeom prst="rect">
              <a:avLst/>
            </a:prstGeom>
          </p:spPr>
        </p:pic>
        <p:sp>
          <p:nvSpPr>
            <p:cNvPr id="57" name="Rectangle 56">
              <a:extLst>
                <a:ext uri="{FF2B5EF4-FFF2-40B4-BE49-F238E27FC236}">
                  <a16:creationId xmlns:a16="http://schemas.microsoft.com/office/drawing/2014/main" id="{C7CEC588-E2DD-8540-9F92-02B2EB7351D2}"/>
                </a:ext>
              </a:extLst>
            </p:cNvPr>
            <p:cNvSpPr/>
            <p:nvPr/>
          </p:nvSpPr>
          <p:spPr>
            <a:xfrm>
              <a:off x="481072" y="4086335"/>
              <a:ext cx="1017224" cy="646331"/>
            </a:xfrm>
            <a:prstGeom prst="rect">
              <a:avLst/>
            </a:prstGeom>
          </p:spPr>
          <p:txBody>
            <a:bodyPr wrap="square">
              <a:spAutoFit/>
            </a:bodyPr>
            <a:lstStyle/>
            <a:p>
              <a:r>
                <a:rPr lang="en-CA" dirty="0">
                  <a:solidFill>
                    <a:srgbClr val="DD5C33"/>
                  </a:solidFill>
                  <a:latin typeface="Lato" panose="020F0502020204030203" pitchFamily="34" charset="0"/>
                </a:rPr>
                <a:t>1950</a:t>
              </a:r>
            </a:p>
            <a:p>
              <a:r>
                <a:rPr lang="en-CA" sz="900" dirty="0">
                  <a:latin typeface="Lato Light" panose="020F0502020204030203" pitchFamily="34" charset="0"/>
                </a:rPr>
                <a:t>1</a:t>
              </a:r>
              <a:r>
                <a:rPr lang="en-CA" sz="900" baseline="30000" dirty="0">
                  <a:latin typeface="Lato Light" panose="020F0502020204030203" pitchFamily="34" charset="0"/>
                </a:rPr>
                <a:t>er</a:t>
              </a:r>
              <a:r>
                <a:rPr lang="en-CA" sz="900" dirty="0">
                  <a:latin typeface="Lato Light" panose="020F0502020204030203" pitchFamily="34" charset="0"/>
                </a:rPr>
                <a:t> stimulateur </a:t>
              </a:r>
              <a:br>
                <a:rPr lang="en-CA" sz="900" dirty="0">
                  <a:latin typeface="Lato Light" panose="020F0502020204030203" pitchFamily="34" charset="0"/>
                </a:rPr>
              </a:br>
              <a:r>
                <a:rPr lang="en-CA" sz="900" dirty="0">
                  <a:latin typeface="Lato Light" panose="020F0502020204030203" pitchFamily="34" charset="0"/>
                </a:rPr>
                <a:t>cardiaque </a:t>
              </a:r>
            </a:p>
          </p:txBody>
        </p:sp>
      </p:grpSp>
      <p:grpSp>
        <p:nvGrpSpPr>
          <p:cNvPr id="67" name="Group 66">
            <a:extLst>
              <a:ext uri="{FF2B5EF4-FFF2-40B4-BE49-F238E27FC236}">
                <a16:creationId xmlns:a16="http://schemas.microsoft.com/office/drawing/2014/main" id="{7A85B91E-83D4-6741-A844-FB9AFFF33B13}"/>
              </a:ext>
            </a:extLst>
          </p:cNvPr>
          <p:cNvGrpSpPr/>
          <p:nvPr/>
        </p:nvGrpSpPr>
        <p:grpSpPr>
          <a:xfrm>
            <a:off x="3561223" y="4175802"/>
            <a:ext cx="1152543" cy="2098440"/>
            <a:chOff x="3506138" y="4045167"/>
            <a:chExt cx="1152543" cy="2098440"/>
          </a:xfrm>
        </p:grpSpPr>
        <p:pic>
          <p:nvPicPr>
            <p:cNvPr id="19" name="Picture 18" descr="Icon&#10;&#10;Description automatically generated">
              <a:extLst>
                <a:ext uri="{FF2B5EF4-FFF2-40B4-BE49-F238E27FC236}">
                  <a16:creationId xmlns:a16="http://schemas.microsoft.com/office/drawing/2014/main" id="{99B651BE-6525-3C4E-8AE3-86E00ADEE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8787" y="5038715"/>
              <a:ext cx="798922" cy="1104892"/>
            </a:xfrm>
            <a:prstGeom prst="rect">
              <a:avLst/>
            </a:prstGeom>
          </p:spPr>
        </p:pic>
        <p:sp>
          <p:nvSpPr>
            <p:cNvPr id="59" name="Rectangle 58">
              <a:extLst>
                <a:ext uri="{FF2B5EF4-FFF2-40B4-BE49-F238E27FC236}">
                  <a16:creationId xmlns:a16="http://schemas.microsoft.com/office/drawing/2014/main" id="{82C960CA-8DC8-274E-91C9-CEDC17AD1BBD}"/>
                </a:ext>
              </a:extLst>
            </p:cNvPr>
            <p:cNvSpPr/>
            <p:nvPr/>
          </p:nvSpPr>
          <p:spPr>
            <a:xfrm>
              <a:off x="3506138" y="4045167"/>
              <a:ext cx="1152543" cy="938719"/>
            </a:xfrm>
            <a:prstGeom prst="rect">
              <a:avLst/>
            </a:prstGeom>
          </p:spPr>
          <p:txBody>
            <a:bodyPr wrap="square">
              <a:spAutoFit/>
            </a:bodyPr>
            <a:lstStyle/>
            <a:p>
              <a:r>
                <a:rPr lang="en-CA" dirty="0">
                  <a:solidFill>
                    <a:srgbClr val="DD5C33"/>
                  </a:solidFill>
                  <a:latin typeface="Lato" panose="020F0502020204030203" pitchFamily="34" charset="0"/>
                </a:rPr>
                <a:t>1984</a:t>
              </a:r>
            </a:p>
            <a:p>
              <a:r>
                <a:rPr lang="en-CA" sz="900" dirty="0">
                  <a:latin typeface="Lato Light" panose="020F0502020204030203" pitchFamily="34" charset="0"/>
                </a:rPr>
                <a:t>Clonage du 1er récepteur de l’antigène des lymphocytes </a:t>
              </a:r>
              <a:r>
                <a:rPr lang="en-CA" sz="1000" dirty="0">
                  <a:latin typeface="Lato Light" panose="020F0502020204030203" pitchFamily="34" charset="0"/>
                </a:rPr>
                <a:t>T</a:t>
              </a:r>
            </a:p>
          </p:txBody>
        </p:sp>
      </p:grpSp>
      <p:grpSp>
        <p:nvGrpSpPr>
          <p:cNvPr id="70" name="Group 69">
            <a:extLst>
              <a:ext uri="{FF2B5EF4-FFF2-40B4-BE49-F238E27FC236}">
                <a16:creationId xmlns:a16="http://schemas.microsoft.com/office/drawing/2014/main" id="{A0B87AFB-C519-7246-8878-684AF34B7609}"/>
              </a:ext>
            </a:extLst>
          </p:cNvPr>
          <p:cNvGrpSpPr/>
          <p:nvPr/>
        </p:nvGrpSpPr>
        <p:grpSpPr>
          <a:xfrm>
            <a:off x="4834631" y="4504048"/>
            <a:ext cx="1059150" cy="1704721"/>
            <a:chOff x="4779547" y="4516632"/>
            <a:chExt cx="1059150" cy="1704721"/>
          </a:xfrm>
        </p:grpSpPr>
        <p:pic>
          <p:nvPicPr>
            <p:cNvPr id="17" name="Picture 16" descr="Icon&#10;&#10;Description automatically generated">
              <a:extLst>
                <a:ext uri="{FF2B5EF4-FFF2-40B4-BE49-F238E27FC236}">
                  <a16:creationId xmlns:a16="http://schemas.microsoft.com/office/drawing/2014/main" id="{BB45D54E-787D-2545-BD9E-70FF73D167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90498" y="4964761"/>
              <a:ext cx="848199" cy="1256592"/>
            </a:xfrm>
            <a:prstGeom prst="rect">
              <a:avLst/>
            </a:prstGeom>
          </p:spPr>
        </p:pic>
        <p:sp>
          <p:nvSpPr>
            <p:cNvPr id="60" name="Rectangle 59">
              <a:extLst>
                <a:ext uri="{FF2B5EF4-FFF2-40B4-BE49-F238E27FC236}">
                  <a16:creationId xmlns:a16="http://schemas.microsoft.com/office/drawing/2014/main" id="{A8FDA5DC-F88F-BA40-8B7D-1B4826D96157}"/>
                </a:ext>
              </a:extLst>
            </p:cNvPr>
            <p:cNvSpPr/>
            <p:nvPr/>
          </p:nvSpPr>
          <p:spPr>
            <a:xfrm>
              <a:off x="4779547" y="4516632"/>
              <a:ext cx="1053948" cy="923330"/>
            </a:xfrm>
            <a:prstGeom prst="rect">
              <a:avLst/>
            </a:prstGeom>
          </p:spPr>
          <p:txBody>
            <a:bodyPr wrap="square">
              <a:spAutoFit/>
            </a:bodyPr>
            <a:lstStyle/>
            <a:p>
              <a:r>
                <a:rPr lang="en-CA" dirty="0">
                  <a:solidFill>
                    <a:srgbClr val="DD5C33"/>
                  </a:solidFill>
                  <a:latin typeface="Lato" panose="020F0502020204030203" pitchFamily="34" charset="0"/>
                </a:rPr>
                <a:t>1995 </a:t>
              </a:r>
            </a:p>
            <a:p>
              <a:r>
                <a:rPr lang="en-CA" sz="900" dirty="0">
                  <a:latin typeface="Lato Light" panose="020F0502020204030203" pitchFamily="34" charset="0"/>
                </a:rPr>
                <a:t>Identification du gène de la maladie d’Alzheimer</a:t>
              </a:r>
            </a:p>
          </p:txBody>
        </p:sp>
      </p:grpSp>
      <p:grpSp>
        <p:nvGrpSpPr>
          <p:cNvPr id="69" name="Group 68">
            <a:extLst>
              <a:ext uri="{FF2B5EF4-FFF2-40B4-BE49-F238E27FC236}">
                <a16:creationId xmlns:a16="http://schemas.microsoft.com/office/drawing/2014/main" id="{C8258C57-938B-C448-AB58-D6494C1723B8}"/>
              </a:ext>
            </a:extLst>
          </p:cNvPr>
          <p:cNvGrpSpPr/>
          <p:nvPr/>
        </p:nvGrpSpPr>
        <p:grpSpPr>
          <a:xfrm>
            <a:off x="2532086" y="4511907"/>
            <a:ext cx="1079909" cy="1608046"/>
            <a:chOff x="2036327" y="4469406"/>
            <a:chExt cx="1079909" cy="1608046"/>
          </a:xfrm>
        </p:grpSpPr>
        <p:pic>
          <p:nvPicPr>
            <p:cNvPr id="21" name="Picture 20" descr="Icon&#10;&#10;Description automatically generated">
              <a:extLst>
                <a:ext uri="{FF2B5EF4-FFF2-40B4-BE49-F238E27FC236}">
                  <a16:creationId xmlns:a16="http://schemas.microsoft.com/office/drawing/2014/main" id="{F451944C-1323-984F-9057-28838F8B66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36327" y="5266042"/>
              <a:ext cx="811410" cy="811410"/>
            </a:xfrm>
            <a:prstGeom prst="rect">
              <a:avLst/>
            </a:prstGeom>
          </p:spPr>
        </p:pic>
        <p:sp>
          <p:nvSpPr>
            <p:cNvPr id="58" name="Rectangle 57">
              <a:extLst>
                <a:ext uri="{FF2B5EF4-FFF2-40B4-BE49-F238E27FC236}">
                  <a16:creationId xmlns:a16="http://schemas.microsoft.com/office/drawing/2014/main" id="{2E699263-CB7A-0041-9B83-D1695E6DC918}"/>
                </a:ext>
              </a:extLst>
            </p:cNvPr>
            <p:cNvSpPr/>
            <p:nvPr/>
          </p:nvSpPr>
          <p:spPr>
            <a:xfrm>
              <a:off x="2099012" y="4469406"/>
              <a:ext cx="1017224" cy="784830"/>
            </a:xfrm>
            <a:prstGeom prst="rect">
              <a:avLst/>
            </a:prstGeom>
          </p:spPr>
          <p:txBody>
            <a:bodyPr wrap="square">
              <a:spAutoFit/>
            </a:bodyPr>
            <a:lstStyle/>
            <a:p>
              <a:r>
                <a:rPr lang="en-CA" dirty="0">
                  <a:solidFill>
                    <a:srgbClr val="DD5C33"/>
                  </a:solidFill>
                  <a:latin typeface="Lato" panose="020F0502020204030203" pitchFamily="34" charset="0"/>
                </a:rPr>
                <a:t>1963</a:t>
              </a:r>
            </a:p>
            <a:p>
              <a:r>
                <a:rPr lang="en-CA" sz="900" dirty="0">
                  <a:latin typeface="Lato Light" panose="020F0502020204030203" pitchFamily="34" charset="0"/>
                </a:rPr>
                <a:t>Découverte </a:t>
              </a:r>
              <a:br>
                <a:rPr lang="en-CA" sz="900" dirty="0">
                  <a:latin typeface="Lato Light" panose="020F0502020204030203" pitchFamily="34" charset="0"/>
                </a:rPr>
              </a:br>
              <a:r>
                <a:rPr lang="en-CA" sz="900" dirty="0">
                  <a:latin typeface="Lato Light" panose="020F0502020204030203" pitchFamily="34" charset="0"/>
                </a:rPr>
                <a:t>de cellules souches</a:t>
              </a:r>
            </a:p>
          </p:txBody>
        </p:sp>
      </p:grpSp>
      <p:grpSp>
        <p:nvGrpSpPr>
          <p:cNvPr id="68" name="Group 67">
            <a:extLst>
              <a:ext uri="{FF2B5EF4-FFF2-40B4-BE49-F238E27FC236}">
                <a16:creationId xmlns:a16="http://schemas.microsoft.com/office/drawing/2014/main" id="{6EC933B3-465C-624C-8C2D-83148CEBA956}"/>
              </a:ext>
            </a:extLst>
          </p:cNvPr>
          <p:cNvGrpSpPr/>
          <p:nvPr/>
        </p:nvGrpSpPr>
        <p:grpSpPr>
          <a:xfrm>
            <a:off x="6054300" y="4194937"/>
            <a:ext cx="1253812" cy="2075715"/>
            <a:chOff x="6092332" y="4119386"/>
            <a:chExt cx="1253812" cy="2075715"/>
          </a:xfrm>
        </p:grpSpPr>
        <p:pic>
          <p:nvPicPr>
            <p:cNvPr id="15" name="Picture 14" descr="Logo&#10;&#10;Description automatically generated">
              <a:extLst>
                <a:ext uri="{FF2B5EF4-FFF2-40B4-BE49-F238E27FC236}">
                  <a16:creationId xmlns:a16="http://schemas.microsoft.com/office/drawing/2014/main" id="{D0D63CC8-06C6-4244-BB4F-ED843BF99A7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72642" y="4751096"/>
              <a:ext cx="921176" cy="1444005"/>
            </a:xfrm>
            <a:prstGeom prst="rect">
              <a:avLst/>
            </a:prstGeom>
          </p:spPr>
        </p:pic>
        <p:sp>
          <p:nvSpPr>
            <p:cNvPr id="61" name="Rectangle 60">
              <a:extLst>
                <a:ext uri="{FF2B5EF4-FFF2-40B4-BE49-F238E27FC236}">
                  <a16:creationId xmlns:a16="http://schemas.microsoft.com/office/drawing/2014/main" id="{841ED6F3-D33E-2D40-956C-4A56A0B3A42A}"/>
                </a:ext>
              </a:extLst>
            </p:cNvPr>
            <p:cNvSpPr/>
            <p:nvPr/>
          </p:nvSpPr>
          <p:spPr>
            <a:xfrm>
              <a:off x="6092332" y="4119386"/>
              <a:ext cx="1253812" cy="784830"/>
            </a:xfrm>
            <a:prstGeom prst="rect">
              <a:avLst/>
            </a:prstGeom>
          </p:spPr>
          <p:txBody>
            <a:bodyPr wrap="square">
              <a:spAutoFit/>
            </a:bodyPr>
            <a:lstStyle/>
            <a:p>
              <a:r>
                <a:rPr lang="en-CA" dirty="0">
                  <a:solidFill>
                    <a:srgbClr val="DD5C33"/>
                  </a:solidFill>
                  <a:latin typeface="Lato" panose="020F0502020204030203" pitchFamily="34" charset="0"/>
                </a:rPr>
                <a:t>2001</a:t>
              </a:r>
            </a:p>
            <a:p>
              <a:r>
                <a:rPr lang="en-CA" sz="900" dirty="0">
                  <a:latin typeface="Lato Light" panose="020F0502020204030203" pitchFamily="34" charset="0"/>
                </a:rPr>
                <a:t>Découverte des gènes responsables de la douleur</a:t>
              </a:r>
            </a:p>
          </p:txBody>
        </p:sp>
      </p:grpSp>
      <p:grpSp>
        <p:nvGrpSpPr>
          <p:cNvPr id="71" name="Group 70">
            <a:extLst>
              <a:ext uri="{FF2B5EF4-FFF2-40B4-BE49-F238E27FC236}">
                <a16:creationId xmlns:a16="http://schemas.microsoft.com/office/drawing/2014/main" id="{6FC38117-43ED-D448-80FD-5969F539B7AD}"/>
              </a:ext>
            </a:extLst>
          </p:cNvPr>
          <p:cNvGrpSpPr/>
          <p:nvPr/>
        </p:nvGrpSpPr>
        <p:grpSpPr>
          <a:xfrm>
            <a:off x="7456918" y="4478115"/>
            <a:ext cx="1182477" cy="1651025"/>
            <a:chOff x="7566165" y="4336463"/>
            <a:chExt cx="1182477" cy="1651025"/>
          </a:xfrm>
        </p:grpSpPr>
        <p:pic>
          <p:nvPicPr>
            <p:cNvPr id="13" name="Picture 12" descr="A screenshot of a computer&#10;&#10;Description automatically generated with low confidence">
              <a:extLst>
                <a:ext uri="{FF2B5EF4-FFF2-40B4-BE49-F238E27FC236}">
                  <a16:creationId xmlns:a16="http://schemas.microsoft.com/office/drawing/2014/main" id="{A5659459-5216-9E44-A32F-17B0F8FCA0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27434" y="5472214"/>
              <a:ext cx="955750" cy="515274"/>
            </a:xfrm>
            <a:prstGeom prst="rect">
              <a:avLst/>
            </a:prstGeom>
          </p:spPr>
        </p:pic>
        <p:sp>
          <p:nvSpPr>
            <p:cNvPr id="62" name="Rectangle 61">
              <a:extLst>
                <a:ext uri="{FF2B5EF4-FFF2-40B4-BE49-F238E27FC236}">
                  <a16:creationId xmlns:a16="http://schemas.microsoft.com/office/drawing/2014/main" id="{A89C8132-8BCD-7F48-BE0B-4F2C619207FB}"/>
                </a:ext>
              </a:extLst>
            </p:cNvPr>
            <p:cNvSpPr/>
            <p:nvPr/>
          </p:nvSpPr>
          <p:spPr>
            <a:xfrm>
              <a:off x="7566165" y="4336463"/>
              <a:ext cx="1182477" cy="1200329"/>
            </a:xfrm>
            <a:prstGeom prst="rect">
              <a:avLst/>
            </a:prstGeom>
          </p:spPr>
          <p:txBody>
            <a:bodyPr wrap="square">
              <a:spAutoFit/>
            </a:bodyPr>
            <a:lstStyle/>
            <a:p>
              <a:r>
                <a:rPr lang="en-CA" dirty="0">
                  <a:solidFill>
                    <a:srgbClr val="DD5C33"/>
                  </a:solidFill>
                  <a:latin typeface="Lato" panose="020F0502020204030203" pitchFamily="34" charset="0"/>
                </a:rPr>
                <a:t>2012</a:t>
              </a:r>
            </a:p>
            <a:p>
              <a:r>
                <a:rPr lang="en-CA" sz="900" dirty="0">
                  <a:latin typeface="Lato Light" panose="020F0502020204030203" pitchFamily="34" charset="0"/>
                </a:rPr>
                <a:t>Prototype de bio-imprimante 3D servant à imprimer de la peau artificielle pour les victimes de brûlures</a:t>
              </a:r>
            </a:p>
          </p:txBody>
        </p:sp>
      </p:grpSp>
      <p:grpSp>
        <p:nvGrpSpPr>
          <p:cNvPr id="73" name="Group 72">
            <a:extLst>
              <a:ext uri="{FF2B5EF4-FFF2-40B4-BE49-F238E27FC236}">
                <a16:creationId xmlns:a16="http://schemas.microsoft.com/office/drawing/2014/main" id="{45C49AC3-806C-2B4A-B6BC-974A6B163BE7}"/>
              </a:ext>
            </a:extLst>
          </p:cNvPr>
          <p:cNvGrpSpPr/>
          <p:nvPr/>
        </p:nvGrpSpPr>
        <p:grpSpPr>
          <a:xfrm>
            <a:off x="8706991" y="4239004"/>
            <a:ext cx="1017223" cy="1984731"/>
            <a:chOff x="8997109" y="4108369"/>
            <a:chExt cx="1017223" cy="1984731"/>
          </a:xfrm>
        </p:grpSpPr>
        <p:pic>
          <p:nvPicPr>
            <p:cNvPr id="11" name="Picture 10" descr="Icon&#10;&#10;Description automatically generated">
              <a:extLst>
                <a:ext uri="{FF2B5EF4-FFF2-40B4-BE49-F238E27FC236}">
                  <a16:creationId xmlns:a16="http://schemas.microsoft.com/office/drawing/2014/main" id="{AC7E0D24-2256-294C-BFF8-04492C093E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94845" y="5425751"/>
              <a:ext cx="648550" cy="667349"/>
            </a:xfrm>
            <a:prstGeom prst="rect">
              <a:avLst/>
            </a:prstGeom>
          </p:spPr>
        </p:pic>
        <p:sp>
          <p:nvSpPr>
            <p:cNvPr id="63" name="Rectangle 62">
              <a:extLst>
                <a:ext uri="{FF2B5EF4-FFF2-40B4-BE49-F238E27FC236}">
                  <a16:creationId xmlns:a16="http://schemas.microsoft.com/office/drawing/2014/main" id="{402B6599-FEE1-E24F-81FE-72E020D1D33D}"/>
                </a:ext>
              </a:extLst>
            </p:cNvPr>
            <p:cNvSpPr/>
            <p:nvPr/>
          </p:nvSpPr>
          <p:spPr>
            <a:xfrm>
              <a:off x="8997109" y="4108369"/>
              <a:ext cx="1017223" cy="1338828"/>
            </a:xfrm>
            <a:prstGeom prst="rect">
              <a:avLst/>
            </a:prstGeom>
          </p:spPr>
          <p:txBody>
            <a:bodyPr wrap="square">
              <a:spAutoFit/>
            </a:bodyPr>
            <a:lstStyle/>
            <a:p>
              <a:r>
                <a:rPr lang="en-CA" dirty="0">
                  <a:solidFill>
                    <a:srgbClr val="DD5C33"/>
                  </a:solidFill>
                  <a:latin typeface="Lato" panose="020F0502020204030203" pitchFamily="34" charset="0"/>
                </a:rPr>
                <a:t>2016</a:t>
              </a:r>
              <a:r>
                <a:rPr lang="en-CA" dirty="0">
                  <a:solidFill>
                    <a:srgbClr val="E4E5E6"/>
                  </a:solidFill>
                  <a:latin typeface="Lato" panose="020F0502020204030203" pitchFamily="34" charset="0"/>
                </a:rPr>
                <a:t> </a:t>
              </a:r>
              <a:endParaRPr lang="en-CA" dirty="0">
                <a:solidFill>
                  <a:srgbClr val="DD5C33"/>
                </a:solidFill>
                <a:latin typeface="Lato" panose="020F0502020204030203" pitchFamily="34" charset="0"/>
              </a:endParaRPr>
            </a:p>
            <a:p>
              <a:r>
                <a:rPr lang="en-CA" sz="900" dirty="0">
                  <a:latin typeface="Lato Light" panose="020F0502020204030203" pitchFamily="34" charset="0"/>
                </a:rPr>
                <a:t>Découverte </a:t>
              </a:r>
              <a:br>
                <a:rPr lang="en-CA" sz="900" dirty="0">
                  <a:latin typeface="Lato Light" panose="020F0502020204030203" pitchFamily="34" charset="0"/>
                </a:rPr>
              </a:br>
              <a:r>
                <a:rPr lang="en-CA" sz="900" dirty="0">
                  <a:latin typeface="Lato Light" panose="020F0502020204030203" pitchFamily="34" charset="0"/>
                </a:rPr>
                <a:t>d’une méthode pour stimuler l’auto-renouvellement des cellules souches</a:t>
              </a:r>
            </a:p>
          </p:txBody>
        </p:sp>
      </p:grpSp>
      <p:grpSp>
        <p:nvGrpSpPr>
          <p:cNvPr id="72" name="Group 71">
            <a:extLst>
              <a:ext uri="{FF2B5EF4-FFF2-40B4-BE49-F238E27FC236}">
                <a16:creationId xmlns:a16="http://schemas.microsoft.com/office/drawing/2014/main" id="{BBB894BE-58E5-914E-A443-A140EB80E1C2}"/>
              </a:ext>
            </a:extLst>
          </p:cNvPr>
          <p:cNvGrpSpPr/>
          <p:nvPr/>
        </p:nvGrpSpPr>
        <p:grpSpPr>
          <a:xfrm>
            <a:off x="9604809" y="4454147"/>
            <a:ext cx="1015748" cy="1922022"/>
            <a:chOff x="9889842" y="4500803"/>
            <a:chExt cx="1220108" cy="1922022"/>
          </a:xfrm>
        </p:grpSpPr>
        <p:pic>
          <p:nvPicPr>
            <p:cNvPr id="9" name="Picture 8" descr="A picture containing text, sign, vector graphics&#10;&#10;Description automatically generated">
              <a:extLst>
                <a:ext uri="{FF2B5EF4-FFF2-40B4-BE49-F238E27FC236}">
                  <a16:creationId xmlns:a16="http://schemas.microsoft.com/office/drawing/2014/main" id="{7FE074DC-96C6-CD49-B10C-2D44E81BD78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96690" y="5814571"/>
              <a:ext cx="943414" cy="608254"/>
            </a:xfrm>
            <a:prstGeom prst="rect">
              <a:avLst/>
            </a:prstGeom>
          </p:spPr>
        </p:pic>
        <p:sp>
          <p:nvSpPr>
            <p:cNvPr id="64" name="Rectangle 63">
              <a:extLst>
                <a:ext uri="{FF2B5EF4-FFF2-40B4-BE49-F238E27FC236}">
                  <a16:creationId xmlns:a16="http://schemas.microsoft.com/office/drawing/2014/main" id="{2839D588-E191-5C4B-AE54-912E0FBD88FC}"/>
                </a:ext>
              </a:extLst>
            </p:cNvPr>
            <p:cNvSpPr/>
            <p:nvPr/>
          </p:nvSpPr>
          <p:spPr>
            <a:xfrm>
              <a:off x="9889842" y="4500803"/>
              <a:ext cx="1220108" cy="1338828"/>
            </a:xfrm>
            <a:prstGeom prst="rect">
              <a:avLst/>
            </a:prstGeom>
          </p:spPr>
          <p:txBody>
            <a:bodyPr wrap="square">
              <a:spAutoFit/>
            </a:bodyPr>
            <a:lstStyle/>
            <a:p>
              <a:r>
                <a:rPr lang="en-CA" dirty="0">
                  <a:solidFill>
                    <a:srgbClr val="DD5C33"/>
                  </a:solidFill>
                  <a:latin typeface="Lato" panose="020F0502020204030203" pitchFamily="34" charset="0"/>
                </a:rPr>
                <a:t>2016</a:t>
              </a:r>
            </a:p>
            <a:p>
              <a:r>
                <a:rPr lang="en-CA" sz="900" dirty="0">
                  <a:latin typeface="Lato Light" panose="020F0502020204030203" pitchFamily="34" charset="0"/>
                </a:rPr>
                <a:t>Vivre sans poumons : </a:t>
              </a:r>
              <a:br>
                <a:rPr lang="en-CA" sz="900" dirty="0">
                  <a:latin typeface="Lato Light" panose="020F0502020204030203" pitchFamily="34" charset="0"/>
                </a:rPr>
              </a:br>
              <a:r>
                <a:rPr lang="en-CA" sz="900" dirty="0">
                  <a:latin typeface="Lato Light" panose="020F0502020204030203" pitchFamily="34" charset="0"/>
                </a:rPr>
                <a:t>aider les patients à survivre dans l’attente d’une transplantation </a:t>
              </a:r>
            </a:p>
          </p:txBody>
        </p:sp>
      </p:grpSp>
      <p:cxnSp>
        <p:nvCxnSpPr>
          <p:cNvPr id="88" name="Straight Connector 87">
            <a:extLst>
              <a:ext uri="{FF2B5EF4-FFF2-40B4-BE49-F238E27FC236}">
                <a16:creationId xmlns:a16="http://schemas.microsoft.com/office/drawing/2014/main" id="{47448AF9-FEE1-1B46-BC4C-689E751C7581}"/>
              </a:ext>
            </a:extLst>
          </p:cNvPr>
          <p:cNvCxnSpPr>
            <a:cxnSpLocks/>
          </p:cNvCxnSpPr>
          <p:nvPr/>
        </p:nvCxnSpPr>
        <p:spPr>
          <a:xfrm>
            <a:off x="1317308" y="4158142"/>
            <a:ext cx="0" cy="1522164"/>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49F6AAFD-D27D-014B-A1CF-A429AC55FF84}"/>
              </a:ext>
            </a:extLst>
          </p:cNvPr>
          <p:cNvSpPr/>
          <p:nvPr/>
        </p:nvSpPr>
        <p:spPr>
          <a:xfrm>
            <a:off x="10638563" y="4239004"/>
            <a:ext cx="1128995" cy="923330"/>
          </a:xfrm>
          <a:prstGeom prst="rect">
            <a:avLst/>
          </a:prstGeom>
        </p:spPr>
        <p:txBody>
          <a:bodyPr wrap="square">
            <a:spAutoFit/>
          </a:bodyPr>
          <a:lstStyle/>
          <a:p>
            <a:r>
              <a:rPr lang="en-CA" dirty="0">
                <a:solidFill>
                  <a:srgbClr val="DD5C33"/>
                </a:solidFill>
                <a:latin typeface="Lato" panose="020F0502020204030203" pitchFamily="34" charset="0"/>
              </a:rPr>
              <a:t>2017</a:t>
            </a:r>
          </a:p>
          <a:p>
            <a:r>
              <a:rPr lang="en-CA" sz="900" dirty="0">
                <a:latin typeface="Lato Light" panose="020F0502020204030203" pitchFamily="34" charset="0"/>
              </a:rPr>
              <a:t>Regard nouveau sur le cerveau grâce à des ultrasons focalisés</a:t>
            </a:r>
          </a:p>
        </p:txBody>
      </p:sp>
      <p:cxnSp>
        <p:nvCxnSpPr>
          <p:cNvPr id="93" name="Straight Connector 92">
            <a:extLst>
              <a:ext uri="{FF2B5EF4-FFF2-40B4-BE49-F238E27FC236}">
                <a16:creationId xmlns:a16="http://schemas.microsoft.com/office/drawing/2014/main" id="{92144BFC-A1AC-3F49-A129-FF286AFAA058}"/>
              </a:ext>
            </a:extLst>
          </p:cNvPr>
          <p:cNvCxnSpPr>
            <a:cxnSpLocks/>
          </p:cNvCxnSpPr>
          <p:nvPr/>
        </p:nvCxnSpPr>
        <p:spPr>
          <a:xfrm>
            <a:off x="3494315" y="4158142"/>
            <a:ext cx="0" cy="1682541"/>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02EAC37-AA61-644C-94E2-943264E9BAE6}"/>
              </a:ext>
            </a:extLst>
          </p:cNvPr>
          <p:cNvCxnSpPr>
            <a:cxnSpLocks/>
          </p:cNvCxnSpPr>
          <p:nvPr/>
        </p:nvCxnSpPr>
        <p:spPr>
          <a:xfrm>
            <a:off x="4800600" y="4158142"/>
            <a:ext cx="0" cy="1907755"/>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579D225-14C4-E245-A3AE-782E7F8F3470}"/>
              </a:ext>
            </a:extLst>
          </p:cNvPr>
          <p:cNvCxnSpPr>
            <a:cxnSpLocks/>
          </p:cNvCxnSpPr>
          <p:nvPr/>
        </p:nvCxnSpPr>
        <p:spPr>
          <a:xfrm>
            <a:off x="5996541" y="4155894"/>
            <a:ext cx="0" cy="1444005"/>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B6251A2-D0B0-3F42-AEE2-3840D090019F}"/>
              </a:ext>
            </a:extLst>
          </p:cNvPr>
          <p:cNvCxnSpPr>
            <a:cxnSpLocks/>
          </p:cNvCxnSpPr>
          <p:nvPr/>
        </p:nvCxnSpPr>
        <p:spPr>
          <a:xfrm>
            <a:off x="7422752" y="4169159"/>
            <a:ext cx="0" cy="1892594"/>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1C12CDE-1D9F-4840-9B6C-D9A15C055CCD}"/>
              </a:ext>
            </a:extLst>
          </p:cNvPr>
          <p:cNvCxnSpPr>
            <a:cxnSpLocks/>
          </p:cNvCxnSpPr>
          <p:nvPr/>
        </p:nvCxnSpPr>
        <p:spPr>
          <a:xfrm>
            <a:off x="8661087" y="4169159"/>
            <a:ext cx="0" cy="1584478"/>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55F9F2A-1E8E-844B-91C2-C7D5D472BA80}"/>
              </a:ext>
            </a:extLst>
          </p:cNvPr>
          <p:cNvCxnSpPr>
            <a:cxnSpLocks/>
          </p:cNvCxnSpPr>
          <p:nvPr/>
        </p:nvCxnSpPr>
        <p:spPr>
          <a:xfrm>
            <a:off x="10594653" y="4153591"/>
            <a:ext cx="0" cy="2097416"/>
          </a:xfrm>
          <a:prstGeom prst="line">
            <a:avLst/>
          </a:prstGeom>
          <a:ln>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15" name="Picture 114" descr="Icon&#10;&#10;Description automatically generated">
            <a:extLst>
              <a:ext uri="{FF2B5EF4-FFF2-40B4-BE49-F238E27FC236}">
                <a16:creationId xmlns:a16="http://schemas.microsoft.com/office/drawing/2014/main" id="{18F59919-0408-064D-8232-5C1E4C13F677}"/>
              </a:ext>
            </a:extLst>
          </p:cNvPr>
          <p:cNvPicPr>
            <a:picLocks noChangeAspect="1"/>
          </p:cNvPicPr>
          <p:nvPr/>
        </p:nvPicPr>
        <p:blipFill rotWithShape="1">
          <a:blip r:embed="rId21">
            <a:extLst>
              <a:ext uri="{28A0092B-C50C-407E-A947-70E740481C1C}">
                <a14:useLocalDpi xmlns:a14="http://schemas.microsoft.com/office/drawing/2010/main" val="0"/>
              </a:ext>
            </a:extLst>
          </a:blip>
          <a:srcRect b="2333"/>
          <a:stretch/>
        </p:blipFill>
        <p:spPr>
          <a:xfrm>
            <a:off x="5994822" y="177412"/>
            <a:ext cx="773369" cy="1393366"/>
          </a:xfrm>
          <a:prstGeom prst="rect">
            <a:avLst/>
          </a:prstGeom>
        </p:spPr>
      </p:pic>
      <p:sp>
        <p:nvSpPr>
          <p:cNvPr id="116" name="Rectangle 115">
            <a:extLst>
              <a:ext uri="{FF2B5EF4-FFF2-40B4-BE49-F238E27FC236}">
                <a16:creationId xmlns:a16="http://schemas.microsoft.com/office/drawing/2014/main" id="{D90B6700-8E95-FB4A-820F-6A522899AAA9}"/>
              </a:ext>
            </a:extLst>
          </p:cNvPr>
          <p:cNvSpPr/>
          <p:nvPr/>
        </p:nvSpPr>
        <p:spPr>
          <a:xfrm>
            <a:off x="6790566" y="779084"/>
            <a:ext cx="2111671" cy="461665"/>
          </a:xfrm>
          <a:prstGeom prst="rect">
            <a:avLst/>
          </a:prstGeom>
        </p:spPr>
        <p:txBody>
          <a:bodyPr wrap="square">
            <a:spAutoFit/>
          </a:bodyPr>
          <a:lstStyle/>
          <a:p>
            <a:r>
              <a:rPr lang="en-CA" sz="1200" b="1"/>
              <a:t>AUTRES DÉCOUVERTES NOTABLES</a:t>
            </a:r>
            <a:endParaRPr lang="en-CA" sz="1200"/>
          </a:p>
        </p:txBody>
      </p:sp>
      <p:sp>
        <p:nvSpPr>
          <p:cNvPr id="117" name="Rectangle 116">
            <a:extLst>
              <a:ext uri="{FF2B5EF4-FFF2-40B4-BE49-F238E27FC236}">
                <a16:creationId xmlns:a16="http://schemas.microsoft.com/office/drawing/2014/main" id="{DD76DB9D-A7E1-9B44-ADA3-37721FC2888D}"/>
              </a:ext>
            </a:extLst>
          </p:cNvPr>
          <p:cNvSpPr/>
          <p:nvPr/>
        </p:nvSpPr>
        <p:spPr>
          <a:xfrm>
            <a:off x="8809380" y="523326"/>
            <a:ext cx="2925420" cy="969753"/>
          </a:xfrm>
          <a:prstGeom prst="rect">
            <a:avLst/>
          </a:prstGeom>
        </p:spPr>
        <p:txBody>
          <a:bodyPr wrap="square">
            <a:spAutoFit/>
          </a:bodyPr>
          <a:lstStyle/>
          <a:p>
            <a:pPr marL="347663" indent="-347663">
              <a:lnSpc>
                <a:spcPct val="110000"/>
              </a:lnSpc>
              <a:buBlip>
                <a:blip r:embed="rId22"/>
              </a:buBlip>
            </a:pPr>
            <a:r>
              <a:rPr lang="en-CA" sz="750" dirty="0">
                <a:latin typeface="Lato" panose="020F0502020204030203" pitchFamily="34" charset="0"/>
              </a:rPr>
              <a:t>1</a:t>
            </a:r>
            <a:r>
              <a:rPr lang="en-CA" sz="750" baseline="30000" dirty="0">
                <a:latin typeface="Lato" panose="020F0502020204030203" pitchFamily="34" charset="0"/>
              </a:rPr>
              <a:t>re</a:t>
            </a:r>
            <a:r>
              <a:rPr lang="en-CA" sz="750" dirty="0">
                <a:latin typeface="Lato" panose="020F0502020204030203" pitchFamily="34" charset="0"/>
              </a:rPr>
              <a:t> intervention chirurgicale robotisée à distance</a:t>
            </a:r>
          </a:p>
          <a:p>
            <a:pPr marL="347663" indent="-347663">
              <a:lnSpc>
                <a:spcPct val="110000"/>
              </a:lnSpc>
              <a:buBlip>
                <a:blip r:embed="rId22"/>
              </a:buBlip>
            </a:pPr>
            <a:r>
              <a:rPr lang="en-CA" sz="750" dirty="0">
                <a:latin typeface="Lato" panose="020F0502020204030203" pitchFamily="34" charset="0"/>
              </a:rPr>
              <a:t>Gène du cancer du sein</a:t>
            </a:r>
          </a:p>
          <a:p>
            <a:pPr marL="347663" indent="-347663">
              <a:lnSpc>
                <a:spcPct val="110000"/>
              </a:lnSpc>
              <a:buBlip>
                <a:blip r:embed="rId22"/>
              </a:buBlip>
            </a:pPr>
            <a:r>
              <a:rPr lang="en-CA" sz="750" dirty="0">
                <a:latin typeface="Lato" panose="020F0502020204030203" pitchFamily="34" charset="0"/>
              </a:rPr>
              <a:t>Gène de l’épilepsie</a:t>
            </a:r>
          </a:p>
          <a:p>
            <a:pPr marL="347663" indent="-347663">
              <a:lnSpc>
                <a:spcPct val="110000"/>
              </a:lnSpc>
              <a:buBlip>
                <a:blip r:embed="rId22"/>
              </a:buBlip>
            </a:pPr>
            <a:r>
              <a:rPr lang="en-CA" sz="750" dirty="0">
                <a:latin typeface="Lato" panose="020F0502020204030203" pitchFamily="34" charset="0"/>
              </a:rPr>
              <a:t>Récepteurs D1, D2, D4 et D5 de la dopamine</a:t>
            </a:r>
          </a:p>
          <a:p>
            <a:pPr marL="347663" indent="-347663">
              <a:lnSpc>
                <a:spcPct val="110000"/>
              </a:lnSpc>
              <a:buBlip>
                <a:blip r:embed="rId22"/>
              </a:buBlip>
            </a:pPr>
            <a:r>
              <a:rPr lang="en-CA" sz="750" dirty="0">
                <a:latin typeface="Lato" panose="020F0502020204030203" pitchFamily="34" charset="0"/>
              </a:rPr>
              <a:t>Gène de la fibrose kystique</a:t>
            </a:r>
          </a:p>
          <a:p>
            <a:pPr marL="347663" indent="-347663">
              <a:lnSpc>
                <a:spcPct val="110000"/>
              </a:lnSpc>
              <a:buBlip>
                <a:blip r:embed="rId22"/>
              </a:buBlip>
            </a:pPr>
            <a:r>
              <a:rPr lang="en-CA" sz="750" dirty="0">
                <a:latin typeface="Lato" panose="020F0502020204030203" pitchFamily="34" charset="0"/>
              </a:rPr>
              <a:t>Domaine SH2</a:t>
            </a:r>
          </a:p>
          <a:p>
            <a:pPr marL="347663" indent="-347663">
              <a:lnSpc>
                <a:spcPct val="110000"/>
              </a:lnSpc>
              <a:buBlip>
                <a:blip r:embed="rId22"/>
              </a:buBlip>
            </a:pPr>
            <a:r>
              <a:rPr lang="en-CA" sz="750" dirty="0">
                <a:latin typeface="Lato" panose="020F0502020204030203" pitchFamily="34" charset="0"/>
              </a:rPr>
              <a:t>1</a:t>
            </a:r>
            <a:r>
              <a:rPr lang="en-CA" sz="750" baseline="30000" dirty="0">
                <a:latin typeface="Lato" panose="020F0502020204030203" pitchFamily="34" charset="0"/>
              </a:rPr>
              <a:t>er</a:t>
            </a:r>
            <a:r>
              <a:rPr lang="en-CA" sz="750" dirty="0">
                <a:latin typeface="Lato" panose="020F0502020204030203" pitchFamily="34" charset="0"/>
              </a:rPr>
              <a:t> microscope électronique haute résolution</a:t>
            </a:r>
          </a:p>
        </p:txBody>
      </p:sp>
      <p:pic>
        <p:nvPicPr>
          <p:cNvPr id="119" name="Picture 118" descr="A close up of a red surface&#10;&#10;Description automatically generated with low confidence">
            <a:extLst>
              <a:ext uri="{FF2B5EF4-FFF2-40B4-BE49-F238E27FC236}">
                <a16:creationId xmlns:a16="http://schemas.microsoft.com/office/drawing/2014/main" id="{D3E9FA97-88CD-C04D-97E1-FF9A27B0B72D}"/>
              </a:ext>
            </a:extLst>
          </p:cNvPr>
          <p:cNvPicPr>
            <a:picLocks noChangeAspect="1"/>
          </p:cNvPicPr>
          <p:nvPr/>
        </p:nvPicPr>
        <p:blipFill rotWithShape="1">
          <a:blip r:embed="rId23">
            <a:extLst>
              <a:ext uri="{28A0092B-C50C-407E-A947-70E740481C1C}">
                <a14:useLocalDpi xmlns:a14="http://schemas.microsoft.com/office/drawing/2010/main" val="0"/>
              </a:ext>
            </a:extLst>
          </a:blip>
          <a:srcRect t="28916" r="94047" b="55157"/>
          <a:stretch/>
        </p:blipFill>
        <p:spPr>
          <a:xfrm>
            <a:off x="-24755" y="455805"/>
            <a:ext cx="481955" cy="1120321"/>
          </a:xfrm>
          <a:prstGeom prst="rect">
            <a:avLst/>
          </a:prstGeom>
        </p:spPr>
      </p:pic>
    </p:spTree>
    <p:extLst>
      <p:ext uri="{BB962C8B-B14F-4D97-AF65-F5344CB8AC3E}">
        <p14:creationId xmlns:p14="http://schemas.microsoft.com/office/powerpoint/2010/main" val="236371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picture containing text, silhouette&#10;&#10;Description automatically generated">
            <a:extLst>
              <a:ext uri="{FF2B5EF4-FFF2-40B4-BE49-F238E27FC236}">
                <a16:creationId xmlns:a16="http://schemas.microsoft.com/office/drawing/2014/main" id="{56F8FE7F-A9F4-EF42-A5C8-95F56F3B7F9C}"/>
              </a:ext>
            </a:extLst>
          </p:cNvPr>
          <p:cNvPicPr>
            <a:picLocks noChangeAspect="1"/>
          </p:cNvPicPr>
          <p:nvPr/>
        </p:nvPicPr>
        <p:blipFill rotWithShape="1">
          <a:blip r:embed="rId3">
            <a:extLst>
              <a:ext uri="{28A0092B-C50C-407E-A947-70E740481C1C}">
                <a14:useLocalDpi xmlns:a14="http://schemas.microsoft.com/office/drawing/2010/main" val="0"/>
              </a:ext>
            </a:extLst>
          </a:blip>
          <a:srcRect l="43094" t="37228"/>
          <a:stretch/>
        </p:blipFill>
        <p:spPr>
          <a:xfrm>
            <a:off x="457200" y="-1"/>
            <a:ext cx="9640957" cy="6238729"/>
          </a:xfrm>
          <a:prstGeom prst="rect">
            <a:avLst/>
          </a:prstGeom>
          <a:effectLst>
            <a:outerShdw blurRad="266700" dist="127000" dir="4980000" algn="tl" rotWithShape="0">
              <a:srgbClr val="0F2D52">
                <a:alpha val="25000"/>
              </a:srgbClr>
            </a:outerShdw>
          </a:effectLst>
        </p:spPr>
      </p:pic>
      <p:sp>
        <p:nvSpPr>
          <p:cNvPr id="16" name="Title 1">
            <a:extLst>
              <a:ext uri="{FF2B5EF4-FFF2-40B4-BE49-F238E27FC236}">
                <a16:creationId xmlns:a16="http://schemas.microsoft.com/office/drawing/2014/main" id="{748D9FDD-1DAB-BD46-A120-6E6E08BF020B}"/>
              </a:ext>
            </a:extLst>
          </p:cNvPr>
          <p:cNvSpPr txBox="1">
            <a:spLocks/>
          </p:cNvSpPr>
          <p:nvPr/>
        </p:nvSpPr>
        <p:spPr bwMode="auto">
          <a:xfrm>
            <a:off x="1640793" y="820396"/>
            <a:ext cx="8511611" cy="1939896"/>
          </a:xfrm>
          <a:prstGeom prst="rect">
            <a:avLst/>
          </a:prstGeom>
          <a:noFill/>
          <a:ln>
            <a:noFill/>
          </a:ln>
        </p:spPr>
        <p:txBody>
          <a:bodyPr l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90000"/>
              </a:lnSpc>
              <a:defRPr/>
            </a:pPr>
            <a:r>
              <a:rPr lang="en-US" sz="3200" dirty="0">
                <a:solidFill>
                  <a:srgbClr val="0F2D52"/>
                </a:solidFill>
                <a:latin typeface="Lato Heavy" panose="020F0502020204030203" pitchFamily="34" charset="0"/>
                <a:ea typeface="Lato Heavy" panose="020F0502020204030203" pitchFamily="34" charset="0"/>
                <a:cs typeface="Lato Heavy" panose="020F0502020204030203" pitchFamily="34" charset="0"/>
              </a:rPr>
              <a:t>POURQUOI </a:t>
            </a:r>
            <a:r>
              <a:rPr lang="en-US" sz="3200" b="0" dirty="0">
                <a:solidFill>
                  <a:srgbClr val="D5441C"/>
                </a:solidFill>
                <a:latin typeface="Lato Medium" panose="020F0502020204030203" pitchFamily="34" charset="0"/>
              </a:rPr>
              <a:t>LES SOCIÉTÉS DANS LE </a:t>
            </a:r>
            <a:br>
              <a:rPr lang="en-US" sz="3200" b="0" dirty="0">
                <a:solidFill>
                  <a:srgbClr val="D5441C"/>
                </a:solidFill>
                <a:latin typeface="Lato Medium" panose="020F0502020204030203" pitchFamily="34" charset="0"/>
              </a:rPr>
            </a:br>
            <a:r>
              <a:rPr lang="en-US" sz="3200" b="0" dirty="0">
                <a:solidFill>
                  <a:srgbClr val="D5441C"/>
                </a:solidFill>
                <a:latin typeface="Lato Medium" panose="020F0502020204030203" pitchFamily="34" charset="0"/>
              </a:rPr>
              <a:t>SECTEUR DES SCIENCES DE LA VIE</a:t>
            </a:r>
          </a:p>
          <a:p>
            <a:pPr marL="144000" algn="ctr">
              <a:lnSpc>
                <a:spcPct val="90000"/>
              </a:lnSpc>
              <a:defRPr/>
            </a:pPr>
            <a:r>
              <a:rPr lang="en-US" sz="3200" dirty="0">
                <a:solidFill>
                  <a:srgbClr val="0F2D52"/>
                </a:solidFill>
                <a:latin typeface="Lato Heavy" panose="020F0502020204030203" pitchFamily="34" charset="0"/>
              </a:rPr>
              <a:t>CHOISISSENT L’ONTARIO</a:t>
            </a:r>
          </a:p>
          <a:p>
            <a:pPr marL="144000" algn="ctr">
              <a:lnSpc>
                <a:spcPct val="90000"/>
              </a:lnSpc>
              <a:defRPr/>
            </a:pPr>
            <a:endParaRPr lang="en-US" sz="3200" b="0" dirty="0">
              <a:solidFill>
                <a:srgbClr val="D5441C"/>
              </a:solidFill>
              <a:latin typeface="Lato Medium" panose="020F0502020204030203" pitchFamily="34" charset="0"/>
            </a:endParaRPr>
          </a:p>
        </p:txBody>
      </p:sp>
      <p:sp>
        <p:nvSpPr>
          <p:cNvPr id="90" name="Rectangle 89">
            <a:extLst>
              <a:ext uri="{FF2B5EF4-FFF2-40B4-BE49-F238E27FC236}">
                <a16:creationId xmlns:a16="http://schemas.microsoft.com/office/drawing/2014/main" id="{CD724CB6-9359-864C-9041-8C3226C66179}"/>
              </a:ext>
            </a:extLst>
          </p:cNvPr>
          <p:cNvSpPr/>
          <p:nvPr/>
        </p:nvSpPr>
        <p:spPr>
          <a:xfrm>
            <a:off x="6679542" y="5037603"/>
            <a:ext cx="992188" cy="215444"/>
          </a:xfrm>
          <a:prstGeom prst="rect">
            <a:avLst/>
          </a:prstGeom>
        </p:spPr>
        <p:txBody>
          <a:bodyPr>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MISSISSAUGA</a:t>
            </a:r>
          </a:p>
        </p:txBody>
      </p:sp>
      <p:sp>
        <p:nvSpPr>
          <p:cNvPr id="92" name="Rectangle 91">
            <a:extLst>
              <a:ext uri="{FF2B5EF4-FFF2-40B4-BE49-F238E27FC236}">
                <a16:creationId xmlns:a16="http://schemas.microsoft.com/office/drawing/2014/main" id="{6980FC57-704F-0E4C-9097-4B69E3CB129B}"/>
              </a:ext>
            </a:extLst>
          </p:cNvPr>
          <p:cNvSpPr/>
          <p:nvPr/>
        </p:nvSpPr>
        <p:spPr>
          <a:xfrm>
            <a:off x="6340815" y="5251404"/>
            <a:ext cx="780531"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WATERLOO</a:t>
            </a:r>
          </a:p>
        </p:txBody>
      </p:sp>
      <p:sp>
        <p:nvSpPr>
          <p:cNvPr id="93" name="Rectangle 92">
            <a:extLst>
              <a:ext uri="{FF2B5EF4-FFF2-40B4-BE49-F238E27FC236}">
                <a16:creationId xmlns:a16="http://schemas.microsoft.com/office/drawing/2014/main" id="{85600735-4C07-8D4D-8305-7F2D63E3ECA1}"/>
              </a:ext>
            </a:extLst>
          </p:cNvPr>
          <p:cNvSpPr/>
          <p:nvPr/>
        </p:nvSpPr>
        <p:spPr>
          <a:xfrm>
            <a:off x="5806060" y="6062943"/>
            <a:ext cx="783328"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WINDSOR</a:t>
            </a:r>
          </a:p>
        </p:txBody>
      </p:sp>
      <p:sp>
        <p:nvSpPr>
          <p:cNvPr id="17" name="Rectangle 16">
            <a:extLst>
              <a:ext uri="{FF2B5EF4-FFF2-40B4-BE49-F238E27FC236}">
                <a16:creationId xmlns:a16="http://schemas.microsoft.com/office/drawing/2014/main" id="{56A1B879-0CD8-A947-AD5E-025306A95D55}"/>
              </a:ext>
            </a:extLst>
          </p:cNvPr>
          <p:cNvSpPr/>
          <p:nvPr/>
        </p:nvSpPr>
        <p:spPr>
          <a:xfrm>
            <a:off x="6528583" y="5574076"/>
            <a:ext cx="676605"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LONDON</a:t>
            </a:r>
          </a:p>
        </p:txBody>
      </p:sp>
      <p:sp>
        <p:nvSpPr>
          <p:cNvPr id="18" name="Rectangle 17">
            <a:extLst>
              <a:ext uri="{FF2B5EF4-FFF2-40B4-BE49-F238E27FC236}">
                <a16:creationId xmlns:a16="http://schemas.microsoft.com/office/drawing/2014/main" id="{04257CBD-1453-3147-980D-F8574123D7E9}"/>
              </a:ext>
            </a:extLst>
          </p:cNvPr>
          <p:cNvSpPr/>
          <p:nvPr/>
        </p:nvSpPr>
        <p:spPr>
          <a:xfrm>
            <a:off x="7175636" y="5337866"/>
            <a:ext cx="845606"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HAMILTON</a:t>
            </a:r>
          </a:p>
        </p:txBody>
      </p:sp>
      <p:sp>
        <p:nvSpPr>
          <p:cNvPr id="20" name="Rectangle 19">
            <a:extLst>
              <a:ext uri="{FF2B5EF4-FFF2-40B4-BE49-F238E27FC236}">
                <a16:creationId xmlns:a16="http://schemas.microsoft.com/office/drawing/2014/main" id="{049ADB81-C5A4-2F42-8338-740A0402C1F1}"/>
              </a:ext>
            </a:extLst>
          </p:cNvPr>
          <p:cNvSpPr/>
          <p:nvPr/>
        </p:nvSpPr>
        <p:spPr>
          <a:xfrm>
            <a:off x="7084079" y="3097031"/>
            <a:ext cx="933253" cy="215444"/>
          </a:xfrm>
          <a:prstGeom prst="rect">
            <a:avLst/>
          </a:prstGeom>
        </p:spPr>
        <p:txBody>
          <a:bodyPr wrap="square">
            <a:spAutoFit/>
          </a:bodyPr>
          <a:lstStyle/>
          <a:p>
            <a:pPr algn="ctr">
              <a:defRPr/>
            </a:pPr>
            <a:r>
              <a:rPr lang="en-US" sz="800" dirty="0">
                <a:latin typeface="Lato Heavy" panose="020F0502020204030203" pitchFamily="34" charset="0"/>
                <a:ea typeface="Lato Heavy" panose="020F0502020204030203" pitchFamily="34" charset="0"/>
                <a:cs typeface="Lato Heavy" panose="020F0502020204030203" pitchFamily="34" charset="0"/>
              </a:rPr>
              <a:t>NORTH BAY</a:t>
            </a:r>
          </a:p>
        </p:txBody>
      </p:sp>
      <p:sp>
        <p:nvSpPr>
          <p:cNvPr id="21" name="Rectangle 20">
            <a:extLst>
              <a:ext uri="{FF2B5EF4-FFF2-40B4-BE49-F238E27FC236}">
                <a16:creationId xmlns:a16="http://schemas.microsoft.com/office/drawing/2014/main" id="{36EE7148-7D5B-1C46-AEA1-D68F425C8CB4}"/>
              </a:ext>
            </a:extLst>
          </p:cNvPr>
          <p:cNvSpPr/>
          <p:nvPr/>
        </p:nvSpPr>
        <p:spPr>
          <a:xfrm>
            <a:off x="6230302" y="2969064"/>
            <a:ext cx="933253"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SUDBURY</a:t>
            </a:r>
          </a:p>
        </p:txBody>
      </p:sp>
      <p:sp>
        <p:nvSpPr>
          <p:cNvPr id="22" name="Rectangle 21">
            <a:extLst>
              <a:ext uri="{FF2B5EF4-FFF2-40B4-BE49-F238E27FC236}">
                <a16:creationId xmlns:a16="http://schemas.microsoft.com/office/drawing/2014/main" id="{456219DB-2D50-2049-826D-00BBFFD54AB1}"/>
              </a:ext>
            </a:extLst>
          </p:cNvPr>
          <p:cNvSpPr/>
          <p:nvPr/>
        </p:nvSpPr>
        <p:spPr>
          <a:xfrm>
            <a:off x="2746244" y="2279845"/>
            <a:ext cx="1072893"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THUNDER BAY</a:t>
            </a:r>
          </a:p>
        </p:txBody>
      </p:sp>
      <p:sp>
        <p:nvSpPr>
          <p:cNvPr id="40" name="Rectangle 39">
            <a:extLst>
              <a:ext uri="{FF2B5EF4-FFF2-40B4-BE49-F238E27FC236}">
                <a16:creationId xmlns:a16="http://schemas.microsoft.com/office/drawing/2014/main" id="{12617A0F-B465-9542-BD7E-C2C99495691C}"/>
              </a:ext>
            </a:extLst>
          </p:cNvPr>
          <p:cNvSpPr/>
          <p:nvPr/>
        </p:nvSpPr>
        <p:spPr>
          <a:xfrm>
            <a:off x="8894882" y="3466896"/>
            <a:ext cx="765584" cy="215444"/>
          </a:xfrm>
          <a:prstGeom prst="rect">
            <a:avLst/>
          </a:prstGeom>
        </p:spPr>
        <p:txBody>
          <a:bodyPr wrap="square">
            <a:spAutoFit/>
          </a:bodyPr>
          <a:lstStyle/>
          <a:p>
            <a:pPr algn="ctr">
              <a:defRPr/>
            </a:pPr>
            <a:r>
              <a:rPr lang="en-US" sz="800" b="1" dirty="0">
                <a:latin typeface="Lato Heavy" panose="020F0502020204030203" pitchFamily="34" charset="0"/>
                <a:ea typeface="Lato Heavy" panose="020F0502020204030203" pitchFamily="34" charset="0"/>
                <a:cs typeface="Lato Heavy" panose="020F0502020204030203" pitchFamily="34" charset="0"/>
              </a:rPr>
              <a:t>OTTAWA</a:t>
            </a:r>
          </a:p>
        </p:txBody>
      </p:sp>
      <p:sp>
        <p:nvSpPr>
          <p:cNvPr id="44" name="Oval 43">
            <a:extLst>
              <a:ext uri="{FF2B5EF4-FFF2-40B4-BE49-F238E27FC236}">
                <a16:creationId xmlns:a16="http://schemas.microsoft.com/office/drawing/2014/main" id="{41543AD8-8BD6-B544-AF99-B93A0C0725CC}"/>
              </a:ext>
            </a:extLst>
          </p:cNvPr>
          <p:cNvSpPr/>
          <p:nvPr/>
        </p:nvSpPr>
        <p:spPr>
          <a:xfrm>
            <a:off x="6138793" y="598997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1BE7EE00-7D04-554D-AB24-F5A57ECEA07B}"/>
              </a:ext>
            </a:extLst>
          </p:cNvPr>
          <p:cNvSpPr/>
          <p:nvPr/>
        </p:nvSpPr>
        <p:spPr>
          <a:xfrm>
            <a:off x="6826127" y="5511291"/>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CC247DD0-98F9-C84D-A2C0-61A3624B14A3}"/>
              </a:ext>
            </a:extLst>
          </p:cNvPr>
          <p:cNvSpPr/>
          <p:nvPr/>
        </p:nvSpPr>
        <p:spPr>
          <a:xfrm>
            <a:off x="7065467" y="531491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B0FAB00-C6FA-AA4E-AA84-400DE62AF1A9}"/>
              </a:ext>
            </a:extLst>
          </p:cNvPr>
          <p:cNvSpPr/>
          <p:nvPr/>
        </p:nvSpPr>
        <p:spPr>
          <a:xfrm>
            <a:off x="7556420" y="5278088"/>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1FD13111-07FB-1042-AB67-BE713AB9FC2D}"/>
              </a:ext>
            </a:extLst>
          </p:cNvPr>
          <p:cNvSpPr/>
          <p:nvPr/>
        </p:nvSpPr>
        <p:spPr>
          <a:xfrm>
            <a:off x="7549853" y="5105176"/>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3952433-5B3B-764C-B23F-8EC0441D571F}"/>
              </a:ext>
            </a:extLst>
          </p:cNvPr>
          <p:cNvSpPr/>
          <p:nvPr/>
        </p:nvSpPr>
        <p:spPr>
          <a:xfrm>
            <a:off x="9235655" y="3664758"/>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1917F5C3-E659-F643-BF4E-E3DB8F9D2EEC}"/>
              </a:ext>
            </a:extLst>
          </p:cNvPr>
          <p:cNvSpPr/>
          <p:nvPr/>
        </p:nvSpPr>
        <p:spPr>
          <a:xfrm>
            <a:off x="7492755" y="3291853"/>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4B874FF7-5F3C-1440-83AD-3F0C380FC453}"/>
              </a:ext>
            </a:extLst>
          </p:cNvPr>
          <p:cNvSpPr/>
          <p:nvPr/>
        </p:nvSpPr>
        <p:spPr>
          <a:xfrm>
            <a:off x="6651824" y="3174605"/>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15F8272-7F8B-D045-B5B4-7991CE8D636B}"/>
              </a:ext>
            </a:extLst>
          </p:cNvPr>
          <p:cNvSpPr/>
          <p:nvPr/>
        </p:nvSpPr>
        <p:spPr>
          <a:xfrm>
            <a:off x="3202879" y="2211110"/>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with medium confidence">
            <a:extLst>
              <a:ext uri="{FF2B5EF4-FFF2-40B4-BE49-F238E27FC236}">
                <a16:creationId xmlns:a16="http://schemas.microsoft.com/office/drawing/2014/main" id="{E3296585-B331-0840-A7BB-6FC4CD36B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570" y="639806"/>
            <a:ext cx="2090451" cy="2555640"/>
          </a:xfrm>
          <a:prstGeom prst="rect">
            <a:avLst/>
          </a:prstGeom>
        </p:spPr>
      </p:pic>
      <p:grpSp>
        <p:nvGrpSpPr>
          <p:cNvPr id="9" name="Group 8">
            <a:extLst>
              <a:ext uri="{FF2B5EF4-FFF2-40B4-BE49-F238E27FC236}">
                <a16:creationId xmlns:a16="http://schemas.microsoft.com/office/drawing/2014/main" id="{22AF2E73-C3AD-0C46-A6BD-68BF79AE215A}"/>
              </a:ext>
            </a:extLst>
          </p:cNvPr>
          <p:cNvGrpSpPr/>
          <p:nvPr/>
        </p:nvGrpSpPr>
        <p:grpSpPr>
          <a:xfrm>
            <a:off x="834740" y="3056034"/>
            <a:ext cx="4378194" cy="3091412"/>
            <a:chOff x="650875" y="3076786"/>
            <a:chExt cx="4378194" cy="3091412"/>
          </a:xfrm>
        </p:grpSpPr>
        <p:sp>
          <p:nvSpPr>
            <p:cNvPr id="82" name="Text Placeholder 7">
              <a:extLst>
                <a:ext uri="{FF2B5EF4-FFF2-40B4-BE49-F238E27FC236}">
                  <a16:creationId xmlns:a16="http://schemas.microsoft.com/office/drawing/2014/main" id="{685CC619-A622-EB40-AC23-D1B80DA702C8}"/>
                </a:ext>
              </a:extLst>
            </p:cNvPr>
            <p:cNvSpPr txBox="1">
              <a:spLocks/>
            </p:cNvSpPr>
            <p:nvPr/>
          </p:nvSpPr>
          <p:spPr>
            <a:xfrm>
              <a:off x="650875" y="3076786"/>
              <a:ext cx="3168262" cy="558678"/>
            </a:xfrm>
            <a:prstGeom prst="rect">
              <a:avLst/>
            </a:prstGeom>
          </p:spPr>
          <p:txBody>
            <a:bodyPr lIns="0" tIns="0" rIns="0" b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t>Pôles des sciences </a:t>
              </a:r>
              <a:b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br>
              <a:r>
                <a:rPr lang="en-CA" sz="2000" b="1" dirty="0">
                  <a:solidFill>
                    <a:srgbClr val="D5441C"/>
                  </a:solidFill>
                  <a:latin typeface="Lato" panose="020F0502020204030203" pitchFamily="34" charset="0"/>
                  <a:ea typeface="Lato" panose="020F0502020204030203" pitchFamily="34" charset="0"/>
                  <a:cs typeface="Lato" panose="020F0502020204030203" pitchFamily="34" charset="0"/>
                </a:rPr>
                <a:t>de la vie en Ontario</a:t>
              </a:r>
            </a:p>
          </p:txBody>
        </p:sp>
        <p:sp>
          <p:nvSpPr>
            <p:cNvPr id="63" name="TextBox 62">
              <a:extLst>
                <a:ext uri="{FF2B5EF4-FFF2-40B4-BE49-F238E27FC236}">
                  <a16:creationId xmlns:a16="http://schemas.microsoft.com/office/drawing/2014/main" id="{197C81AC-0F62-B44A-939F-CF05F05264C2}"/>
                </a:ext>
              </a:extLst>
            </p:cNvPr>
            <p:cNvSpPr txBox="1"/>
            <p:nvPr/>
          </p:nvSpPr>
          <p:spPr bwMode="auto">
            <a:xfrm>
              <a:off x="665492" y="3732523"/>
              <a:ext cx="4363577" cy="2435675"/>
            </a:xfrm>
            <a:prstGeom prst="rect">
              <a:avLst/>
            </a:prstGeom>
            <a:noFill/>
            <a:ln>
              <a:noFill/>
            </a:ln>
          </p:spPr>
          <p:txBody>
            <a:bodyPr lIns="0" tIns="0" rIns="0" bIns="0" numCol="1" spcCol="182880"/>
            <a:lstStyle/>
            <a:p>
              <a:r>
                <a:rPr lang="en-CA" sz="1000" b="1">
                  <a:latin typeface="Lato" panose="020F0502020204030203" pitchFamily="34" charset="0"/>
                  <a:ea typeface="Lato" panose="020F0502020204030203" pitchFamily="34" charset="0"/>
                  <a:cs typeface="Lato" panose="020F0502020204030203" pitchFamily="34" charset="0"/>
                </a:rPr>
                <a:t>Les forces de l’Ontario se situent dans nos principaux pôles technologiques, </a:t>
              </a:r>
              <a:r>
                <a:rPr lang="en-CA" sz="1000"/>
                <a:t>dont plusieurs se concentrent sur les percées pharmaceutiques et les avancées des technologies médicales.  Nous sommes à l’avant-garde de la compréhension et de la promotion de l’interaction des sciences de la vie avec la génomique, l’intelligence  artificielle, la biotechnologie, l’automatisation et l’Internet des objets.</a:t>
              </a:r>
            </a:p>
            <a:p>
              <a:endParaRPr lang="en-CA" sz="1000"/>
            </a:p>
            <a:p>
              <a:r>
                <a:rPr lang="en-CA" sz="1000"/>
                <a:t>En établissant votre entreprise en Ontario, vous profiterez d’un secteur diversifié des sciences de la vie, d’un esprit de collaboration et d’un vaste bassin de talents, qui contribuent tous à créer des innovations médicales améliorant la prestation des soins de santé dans le monde entier. </a:t>
              </a:r>
            </a:p>
            <a:p>
              <a:endParaRPr lang="en-CA" sz="1000"/>
            </a:p>
            <a:p>
              <a:r>
                <a:rPr lang="en-CA" sz="1000"/>
                <a:t>Que vous souhaitiez étendre vos activités ici ou vous procurer certains des produits médicaux de la plus haute qualité au monde, l’Ontario est la destination pour tous vos besoins en sciences de la vie.</a:t>
              </a:r>
            </a:p>
          </p:txBody>
        </p:sp>
      </p:grpSp>
      <p:sp>
        <p:nvSpPr>
          <p:cNvPr id="25602" name="TextBox 80">
            <a:extLst>
              <a:ext uri="{FF2B5EF4-FFF2-40B4-BE49-F238E27FC236}">
                <a16:creationId xmlns:a16="http://schemas.microsoft.com/office/drawing/2014/main" id="{5AE41E0E-C8EB-9F41-A607-CD86C9E42BA7}"/>
              </a:ext>
            </a:extLst>
          </p:cNvPr>
          <p:cNvSpPr txBox="1">
            <a:spLocks noChangeArrowheads="1"/>
          </p:cNvSpPr>
          <p:nvPr/>
        </p:nvSpPr>
        <p:spPr bwMode="auto">
          <a:xfrm>
            <a:off x="10799763" y="58435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0" name="Oval 29">
            <a:extLst>
              <a:ext uri="{FF2B5EF4-FFF2-40B4-BE49-F238E27FC236}">
                <a16:creationId xmlns:a16="http://schemas.microsoft.com/office/drawing/2014/main" id="{C317C460-78EA-8643-8DFB-82D3E628F664}"/>
              </a:ext>
            </a:extLst>
          </p:cNvPr>
          <p:cNvSpPr/>
          <p:nvPr/>
        </p:nvSpPr>
        <p:spPr>
          <a:xfrm>
            <a:off x="7641549" y="5044885"/>
            <a:ext cx="84038" cy="84038"/>
          </a:xfrm>
          <a:prstGeom prst="ellipse">
            <a:avLst/>
          </a:prstGeom>
          <a:solidFill>
            <a:srgbClr val="D54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31BE5C0-C618-7348-914D-1462C8351D09}"/>
              </a:ext>
            </a:extLst>
          </p:cNvPr>
          <p:cNvSpPr/>
          <p:nvPr/>
        </p:nvSpPr>
        <p:spPr>
          <a:xfrm>
            <a:off x="7676361" y="4979182"/>
            <a:ext cx="933253" cy="215444"/>
          </a:xfrm>
          <a:prstGeom prst="rect">
            <a:avLst/>
          </a:prstGeom>
        </p:spPr>
        <p:txBody>
          <a:bodyPr wrap="square">
            <a:spAutoFit/>
          </a:bodyPr>
          <a:lstStyle/>
          <a:p>
            <a:pPr>
              <a:defRPr/>
            </a:pPr>
            <a:r>
              <a:rPr lang="en-US" sz="800" dirty="0">
                <a:latin typeface="Lato Heavy" panose="020F0502020204030203" pitchFamily="34" charset="0"/>
                <a:ea typeface="Lato Heavy" panose="020F0502020204030203" pitchFamily="34" charset="0"/>
                <a:cs typeface="Lato Heavy" panose="020F0502020204030203" pitchFamily="34" charset="0"/>
              </a:rPr>
              <a:t>TORONTO</a:t>
            </a:r>
          </a:p>
        </p:txBody>
      </p:sp>
      <p:grpSp>
        <p:nvGrpSpPr>
          <p:cNvPr id="36" name="Group 35">
            <a:extLst>
              <a:ext uri="{FF2B5EF4-FFF2-40B4-BE49-F238E27FC236}">
                <a16:creationId xmlns:a16="http://schemas.microsoft.com/office/drawing/2014/main" id="{16FE0DFB-C90C-AD47-BC06-B9E50BC3930C}"/>
              </a:ext>
            </a:extLst>
          </p:cNvPr>
          <p:cNvGrpSpPr/>
          <p:nvPr/>
        </p:nvGrpSpPr>
        <p:grpSpPr>
          <a:xfrm>
            <a:off x="8108148" y="5737686"/>
            <a:ext cx="3322385" cy="328065"/>
            <a:chOff x="856457" y="5564188"/>
            <a:chExt cx="3787994" cy="374041"/>
          </a:xfrm>
        </p:grpSpPr>
        <p:pic>
          <p:nvPicPr>
            <p:cNvPr id="37" name="Picture 36" descr="Text&#10;&#10;Description automatically generated">
              <a:extLst>
                <a:ext uri="{FF2B5EF4-FFF2-40B4-BE49-F238E27FC236}">
                  <a16:creationId xmlns:a16="http://schemas.microsoft.com/office/drawing/2014/main" id="{DF6F5B84-3D9B-154F-82D9-C31B715F89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75756" y="5600700"/>
              <a:ext cx="1768695" cy="331479"/>
            </a:xfrm>
            <a:prstGeom prst="rect">
              <a:avLst/>
            </a:prstGeom>
          </p:spPr>
        </p:pic>
        <p:pic>
          <p:nvPicPr>
            <p:cNvPr id="38" name="Picture 37" descr="A picture containing indoor, plant, flower&#10;&#10;Description automatically generated">
              <a:extLst>
                <a:ext uri="{FF2B5EF4-FFF2-40B4-BE49-F238E27FC236}">
                  <a16:creationId xmlns:a16="http://schemas.microsoft.com/office/drawing/2014/main" id="{6241BD7D-EB2C-1641-B230-2F3EAE8B3D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6457" y="5564188"/>
              <a:ext cx="1308100" cy="374041"/>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38">
            <a:extLst>
              <a:ext uri="{FF2B5EF4-FFF2-40B4-BE49-F238E27FC236}">
                <a16:creationId xmlns:a16="http://schemas.microsoft.com/office/drawing/2014/main" id="{24C524B2-1E25-F94F-96F1-9434398B5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33500" y="867075"/>
            <a:ext cx="94869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16B84A4-5196-834A-B9A9-19248B85322D}"/>
              </a:ext>
            </a:extLst>
          </p:cNvPr>
          <p:cNvSpPr txBox="1">
            <a:spLocks/>
          </p:cNvSpPr>
          <p:nvPr/>
        </p:nvSpPr>
        <p:spPr bwMode="auto">
          <a:xfrm>
            <a:off x="658390" y="765587"/>
            <a:ext cx="10841038" cy="456462"/>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POURQUOI LES SOCIÉTÉS DANS LE SECTEUR DES SCIENCES </a:t>
            </a:r>
            <a:b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DE LA VIE CHOISISSENT L’ONTARIO</a:t>
            </a:r>
          </a:p>
        </p:txBody>
      </p:sp>
      <p:grpSp>
        <p:nvGrpSpPr>
          <p:cNvPr id="23559" name="Group 15">
            <a:extLst>
              <a:ext uri="{FF2B5EF4-FFF2-40B4-BE49-F238E27FC236}">
                <a16:creationId xmlns:a16="http://schemas.microsoft.com/office/drawing/2014/main" id="{D92F9308-BAE4-D943-AB86-7F8F013EDC9A}"/>
              </a:ext>
            </a:extLst>
          </p:cNvPr>
          <p:cNvGrpSpPr>
            <a:grpSpLocks/>
          </p:cNvGrpSpPr>
          <p:nvPr/>
        </p:nvGrpSpPr>
        <p:grpSpPr bwMode="auto">
          <a:xfrm>
            <a:off x="2512219" y="3791242"/>
            <a:ext cx="992187" cy="257175"/>
            <a:chOff x="2512537" y="3739332"/>
            <a:chExt cx="992375" cy="256540"/>
          </a:xfrm>
        </p:grpSpPr>
        <p:sp>
          <p:nvSpPr>
            <p:cNvPr id="17" name="Oval 16">
              <a:extLst>
                <a:ext uri="{FF2B5EF4-FFF2-40B4-BE49-F238E27FC236}">
                  <a16:creationId xmlns:a16="http://schemas.microsoft.com/office/drawing/2014/main" id="{E2C4D705-650E-5A44-8051-D1CF5D783F84}"/>
                </a:ext>
              </a:extLst>
            </p:cNvPr>
            <p:cNvSpPr/>
            <p:nvPr/>
          </p:nvSpPr>
          <p:spPr>
            <a:xfrm>
              <a:off x="2976175" y="3739332"/>
              <a:ext cx="65099" cy="64926"/>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8" name="Rectangle 17">
              <a:extLst>
                <a:ext uri="{FF2B5EF4-FFF2-40B4-BE49-F238E27FC236}">
                  <a16:creationId xmlns:a16="http://schemas.microsoft.com/office/drawing/2014/main" id="{5D9B387D-4C13-1643-844F-DAE8AF10FFA6}"/>
                </a:ext>
              </a:extLst>
            </p:cNvPr>
            <p:cNvSpPr/>
            <p:nvPr/>
          </p:nvSpPr>
          <p:spPr>
            <a:xfrm>
              <a:off x="2512537" y="3796341"/>
              <a:ext cx="992375" cy="199531"/>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MEXICO</a:t>
              </a:r>
            </a:p>
          </p:txBody>
        </p:sp>
      </p:grpSp>
      <p:grpSp>
        <p:nvGrpSpPr>
          <p:cNvPr id="23560" name="Group 18">
            <a:extLst>
              <a:ext uri="{FF2B5EF4-FFF2-40B4-BE49-F238E27FC236}">
                <a16:creationId xmlns:a16="http://schemas.microsoft.com/office/drawing/2014/main" id="{B21DCFAF-2363-C642-B5EC-0ECE7C194BC0}"/>
              </a:ext>
            </a:extLst>
          </p:cNvPr>
          <p:cNvGrpSpPr>
            <a:grpSpLocks/>
          </p:cNvGrpSpPr>
          <p:nvPr/>
        </p:nvGrpSpPr>
        <p:grpSpPr bwMode="auto">
          <a:xfrm>
            <a:off x="1954725" y="3143571"/>
            <a:ext cx="993775" cy="254000"/>
            <a:chOff x="1980219" y="3083988"/>
            <a:chExt cx="992375" cy="253607"/>
          </a:xfrm>
        </p:grpSpPr>
        <p:sp>
          <p:nvSpPr>
            <p:cNvPr id="20" name="Oval 19">
              <a:extLst>
                <a:ext uri="{FF2B5EF4-FFF2-40B4-BE49-F238E27FC236}">
                  <a16:creationId xmlns:a16="http://schemas.microsoft.com/office/drawing/2014/main" id="{26FD610A-8542-9546-90CA-573D1CDD2FC3}"/>
                </a:ext>
              </a:extLst>
            </p:cNvPr>
            <p:cNvSpPr/>
            <p:nvPr/>
          </p:nvSpPr>
          <p:spPr>
            <a:xfrm>
              <a:off x="2444701" y="3083988"/>
              <a:ext cx="63411" cy="6498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D5441C"/>
                  </a:solidFill>
                </a:rPr>
                <a:t> </a:t>
              </a:r>
            </a:p>
          </p:txBody>
        </p:sp>
        <p:sp>
          <p:nvSpPr>
            <p:cNvPr id="21" name="Rectangle 20">
              <a:extLst>
                <a:ext uri="{FF2B5EF4-FFF2-40B4-BE49-F238E27FC236}">
                  <a16:creationId xmlns:a16="http://schemas.microsoft.com/office/drawing/2014/main" id="{BC24D002-CEF8-3047-BE35-DD4D81092944}"/>
                </a:ext>
              </a:extLst>
            </p:cNvPr>
            <p:cNvSpPr/>
            <p:nvPr/>
          </p:nvSpPr>
          <p:spPr>
            <a:xfrm>
              <a:off x="1980219" y="3137879"/>
              <a:ext cx="992375" cy="199716"/>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SAN FRANCISCO</a:t>
              </a:r>
            </a:p>
          </p:txBody>
        </p:sp>
      </p:grpSp>
      <p:grpSp>
        <p:nvGrpSpPr>
          <p:cNvPr id="23561" name="Group 21">
            <a:extLst>
              <a:ext uri="{FF2B5EF4-FFF2-40B4-BE49-F238E27FC236}">
                <a16:creationId xmlns:a16="http://schemas.microsoft.com/office/drawing/2014/main" id="{50C425FB-1BD0-2041-A8E9-D74B511D5340}"/>
              </a:ext>
            </a:extLst>
          </p:cNvPr>
          <p:cNvGrpSpPr>
            <a:grpSpLocks/>
          </p:cNvGrpSpPr>
          <p:nvPr/>
        </p:nvGrpSpPr>
        <p:grpSpPr bwMode="auto">
          <a:xfrm>
            <a:off x="2663618" y="3294856"/>
            <a:ext cx="992188" cy="236537"/>
            <a:chOff x="2603006" y="3237567"/>
            <a:chExt cx="992375" cy="236622"/>
          </a:xfrm>
        </p:grpSpPr>
        <p:sp>
          <p:nvSpPr>
            <p:cNvPr id="23" name="Oval 22">
              <a:extLst>
                <a:ext uri="{FF2B5EF4-FFF2-40B4-BE49-F238E27FC236}">
                  <a16:creationId xmlns:a16="http://schemas.microsoft.com/office/drawing/2014/main" id="{372E5548-88CD-6042-B78E-BD90CE9B0461}"/>
                </a:ext>
              </a:extLst>
            </p:cNvPr>
            <p:cNvSpPr/>
            <p:nvPr/>
          </p:nvSpPr>
          <p:spPr>
            <a:xfrm>
              <a:off x="3069819" y="3237567"/>
              <a:ext cx="63512" cy="651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4" name="Rectangle 23">
              <a:extLst>
                <a:ext uri="{FF2B5EF4-FFF2-40B4-BE49-F238E27FC236}">
                  <a16:creationId xmlns:a16="http://schemas.microsoft.com/office/drawing/2014/main" id="{FDCDE1BB-C0F1-EA40-8325-AC1076DDCC7B}"/>
                </a:ext>
              </a:extLst>
            </p:cNvPr>
            <p:cNvSpPr/>
            <p:nvPr/>
          </p:nvSpPr>
          <p:spPr>
            <a:xfrm>
              <a:off x="2603006" y="3274092"/>
              <a:ext cx="992375" cy="200097"/>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DALLAS</a:t>
              </a:r>
            </a:p>
          </p:txBody>
        </p:sp>
      </p:grpSp>
      <p:grpSp>
        <p:nvGrpSpPr>
          <p:cNvPr id="23562" name="Group 24">
            <a:extLst>
              <a:ext uri="{FF2B5EF4-FFF2-40B4-BE49-F238E27FC236}">
                <a16:creationId xmlns:a16="http://schemas.microsoft.com/office/drawing/2014/main" id="{D50FC036-2B25-A44C-AC7D-FF13FBF7CEF4}"/>
              </a:ext>
            </a:extLst>
          </p:cNvPr>
          <p:cNvGrpSpPr>
            <a:grpSpLocks/>
          </p:cNvGrpSpPr>
          <p:nvPr/>
        </p:nvGrpSpPr>
        <p:grpSpPr bwMode="auto">
          <a:xfrm>
            <a:off x="3241675" y="3098800"/>
            <a:ext cx="1109663" cy="257175"/>
            <a:chOff x="3241570" y="3026857"/>
            <a:chExt cx="1109877" cy="256793"/>
          </a:xfrm>
        </p:grpSpPr>
        <p:sp>
          <p:nvSpPr>
            <p:cNvPr id="26" name="Oval 25">
              <a:extLst>
                <a:ext uri="{FF2B5EF4-FFF2-40B4-BE49-F238E27FC236}">
                  <a16:creationId xmlns:a16="http://schemas.microsoft.com/office/drawing/2014/main" id="{FA429C30-0009-B240-A57C-0A8C4763D5DF}"/>
                </a:ext>
              </a:extLst>
            </p:cNvPr>
            <p:cNvSpPr/>
            <p:nvPr/>
          </p:nvSpPr>
          <p:spPr>
            <a:xfrm>
              <a:off x="3709973" y="3026857"/>
              <a:ext cx="63512" cy="64991"/>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27" name="Rectangle 26">
              <a:extLst>
                <a:ext uri="{FF2B5EF4-FFF2-40B4-BE49-F238E27FC236}">
                  <a16:creationId xmlns:a16="http://schemas.microsoft.com/office/drawing/2014/main" id="{E92F5EAC-A572-CB48-B0FC-BB3F09D4C7F6}"/>
                </a:ext>
              </a:extLst>
            </p:cNvPr>
            <p:cNvSpPr/>
            <p:nvPr/>
          </p:nvSpPr>
          <p:spPr>
            <a:xfrm>
              <a:off x="3241570" y="3083922"/>
              <a:ext cx="1109877" cy="19972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WASHINGTON D.C.</a:t>
              </a:r>
            </a:p>
          </p:txBody>
        </p:sp>
      </p:grpSp>
      <p:grpSp>
        <p:nvGrpSpPr>
          <p:cNvPr id="23563" name="Group 27">
            <a:extLst>
              <a:ext uri="{FF2B5EF4-FFF2-40B4-BE49-F238E27FC236}">
                <a16:creationId xmlns:a16="http://schemas.microsoft.com/office/drawing/2014/main" id="{FF0DBA17-AC01-4D49-A215-FE8A35B16A70}"/>
              </a:ext>
            </a:extLst>
          </p:cNvPr>
          <p:cNvGrpSpPr>
            <a:grpSpLocks/>
          </p:cNvGrpSpPr>
          <p:nvPr/>
        </p:nvGrpSpPr>
        <p:grpSpPr bwMode="auto">
          <a:xfrm>
            <a:off x="2587625" y="2889250"/>
            <a:ext cx="1001713" cy="200025"/>
            <a:chOff x="2586858" y="2816090"/>
            <a:chExt cx="1001882" cy="200055"/>
          </a:xfrm>
        </p:grpSpPr>
        <p:sp>
          <p:nvSpPr>
            <p:cNvPr id="29" name="Oval 28">
              <a:extLst>
                <a:ext uri="{FF2B5EF4-FFF2-40B4-BE49-F238E27FC236}">
                  <a16:creationId xmlns:a16="http://schemas.microsoft.com/office/drawing/2014/main" id="{6B5D7B33-6461-A347-8471-E49550EA922C}"/>
                </a:ext>
              </a:extLst>
            </p:cNvPr>
            <p:cNvSpPr/>
            <p:nvPr/>
          </p:nvSpPr>
          <p:spPr>
            <a:xfrm>
              <a:off x="3523641" y="2890714"/>
              <a:ext cx="65099"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0" name="Rectangle 29">
              <a:extLst>
                <a:ext uri="{FF2B5EF4-FFF2-40B4-BE49-F238E27FC236}">
                  <a16:creationId xmlns:a16="http://schemas.microsoft.com/office/drawing/2014/main" id="{4785BF94-959A-264A-BBF9-FF1EF806BE90}"/>
                </a:ext>
              </a:extLst>
            </p:cNvPr>
            <p:cNvSpPr/>
            <p:nvPr/>
          </p:nvSpPr>
          <p:spPr>
            <a:xfrm>
              <a:off x="2586858" y="2816090"/>
              <a:ext cx="992355"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CHICAGO</a:t>
              </a:r>
            </a:p>
          </p:txBody>
        </p:sp>
      </p:grpSp>
      <p:grpSp>
        <p:nvGrpSpPr>
          <p:cNvPr id="23565" name="Group 33">
            <a:extLst>
              <a:ext uri="{FF2B5EF4-FFF2-40B4-BE49-F238E27FC236}">
                <a16:creationId xmlns:a16="http://schemas.microsoft.com/office/drawing/2014/main" id="{7B3EF09D-2196-B948-9A3C-EA812AC752EF}"/>
              </a:ext>
            </a:extLst>
          </p:cNvPr>
          <p:cNvGrpSpPr>
            <a:grpSpLocks/>
          </p:cNvGrpSpPr>
          <p:nvPr/>
        </p:nvGrpSpPr>
        <p:grpSpPr bwMode="auto">
          <a:xfrm>
            <a:off x="3836988" y="2981325"/>
            <a:ext cx="1004887" cy="200025"/>
            <a:chOff x="3837295" y="2908178"/>
            <a:chExt cx="1004709" cy="200055"/>
          </a:xfrm>
        </p:grpSpPr>
        <p:sp>
          <p:nvSpPr>
            <p:cNvPr id="35" name="Oval 34">
              <a:extLst>
                <a:ext uri="{FF2B5EF4-FFF2-40B4-BE49-F238E27FC236}">
                  <a16:creationId xmlns:a16="http://schemas.microsoft.com/office/drawing/2014/main" id="{91961EBB-2F3E-F549-A73C-D1F8C4E58FF0}"/>
                </a:ext>
              </a:extLst>
            </p:cNvPr>
            <p:cNvSpPr/>
            <p:nvPr/>
          </p:nvSpPr>
          <p:spPr>
            <a:xfrm>
              <a:off x="3837295" y="2966925"/>
              <a:ext cx="65075"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36" name="Rectangle 35">
              <a:extLst>
                <a:ext uri="{FF2B5EF4-FFF2-40B4-BE49-F238E27FC236}">
                  <a16:creationId xmlns:a16="http://schemas.microsoft.com/office/drawing/2014/main" id="{148FDB94-D495-1148-BF24-FF5A250134A7}"/>
                </a:ext>
              </a:extLst>
            </p:cNvPr>
            <p:cNvSpPr/>
            <p:nvPr/>
          </p:nvSpPr>
          <p:spPr>
            <a:xfrm>
              <a:off x="3849993" y="2908178"/>
              <a:ext cx="992011"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NEW YORK</a:t>
              </a:r>
            </a:p>
          </p:txBody>
        </p:sp>
      </p:grpSp>
      <p:cxnSp>
        <p:nvCxnSpPr>
          <p:cNvPr id="53" name="Straight Connector 52">
            <a:extLst>
              <a:ext uri="{FF2B5EF4-FFF2-40B4-BE49-F238E27FC236}">
                <a16:creationId xmlns:a16="http://schemas.microsoft.com/office/drawing/2014/main" id="{CD3B8DA0-14D5-B041-8996-DD9D3ACA4719}"/>
              </a:ext>
            </a:extLst>
          </p:cNvPr>
          <p:cNvCxnSpPr>
            <a:cxnSpLocks/>
          </p:cNvCxnSpPr>
          <p:nvPr/>
        </p:nvCxnSpPr>
        <p:spPr>
          <a:xfrm>
            <a:off x="2138363" y="2582863"/>
            <a:ext cx="837406"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7E0EA6-CB4B-F249-B27A-81D034F1F856}"/>
              </a:ext>
            </a:extLst>
          </p:cNvPr>
          <p:cNvCxnSpPr>
            <a:cxnSpLocks/>
          </p:cNvCxnSpPr>
          <p:nvPr/>
        </p:nvCxnSpPr>
        <p:spPr>
          <a:xfrm>
            <a:off x="2138363" y="2705100"/>
            <a:ext cx="936202"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FF47A0C-ED9F-8E42-90A3-6101736E253C}"/>
              </a:ext>
            </a:extLst>
          </p:cNvPr>
          <p:cNvCxnSpPr>
            <a:cxnSpLocks/>
          </p:cNvCxnSpPr>
          <p:nvPr/>
        </p:nvCxnSpPr>
        <p:spPr>
          <a:xfrm>
            <a:off x="2138363" y="2832100"/>
            <a:ext cx="105568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3575" name="TextBox 55">
            <a:extLst>
              <a:ext uri="{FF2B5EF4-FFF2-40B4-BE49-F238E27FC236}">
                <a16:creationId xmlns:a16="http://schemas.microsoft.com/office/drawing/2014/main" id="{71F382E4-8D33-0E47-80A4-95EA0CC21028}"/>
              </a:ext>
            </a:extLst>
          </p:cNvPr>
          <p:cNvSpPr txBox="1">
            <a:spLocks noChangeArrowheads="1"/>
          </p:cNvSpPr>
          <p:nvPr/>
        </p:nvSpPr>
        <p:spPr bwMode="auto">
          <a:xfrm>
            <a:off x="4325938" y="34163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3578" name="TextBox 3">
            <a:extLst>
              <a:ext uri="{FF2B5EF4-FFF2-40B4-BE49-F238E27FC236}">
                <a16:creationId xmlns:a16="http://schemas.microsoft.com/office/drawing/2014/main" id="{43187A60-20B0-6F42-B184-B68D84342FB8}"/>
              </a:ext>
            </a:extLst>
          </p:cNvPr>
          <p:cNvSpPr txBox="1">
            <a:spLocks noChangeArrowheads="1"/>
          </p:cNvSpPr>
          <p:nvPr/>
        </p:nvSpPr>
        <p:spPr bwMode="auto">
          <a:xfrm>
            <a:off x="6573838" y="55387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2" name="Rectangle 51">
            <a:extLst>
              <a:ext uri="{FF2B5EF4-FFF2-40B4-BE49-F238E27FC236}">
                <a16:creationId xmlns:a16="http://schemas.microsoft.com/office/drawing/2014/main" id="{4731ABE2-B149-5343-8965-1F0C1A83CFA3}"/>
              </a:ext>
            </a:extLst>
          </p:cNvPr>
          <p:cNvSpPr/>
          <p:nvPr/>
        </p:nvSpPr>
        <p:spPr>
          <a:xfrm>
            <a:off x="793750" y="2425700"/>
            <a:ext cx="1395413" cy="487363"/>
          </a:xfrm>
          <a:prstGeom prst="rect">
            <a:avLst/>
          </a:prstGeom>
        </p:spPr>
        <p:txBody>
          <a:bodyPr>
            <a:spAutoFit/>
          </a:bodyPr>
          <a:lstStyle/>
          <a:p>
            <a:pPr algn="r">
              <a:lnSpc>
                <a:spcPct val="110000"/>
              </a:lnSpc>
              <a:defRPr/>
            </a:pPr>
            <a:r>
              <a:rPr lang="en-CA" sz="800" dirty="0">
                <a:latin typeface="+mn-lt"/>
              </a:rPr>
              <a:t>1 200 km ( 750 milles )</a:t>
            </a:r>
          </a:p>
          <a:p>
            <a:pPr algn="r">
              <a:lnSpc>
                <a:spcPct val="110000"/>
              </a:lnSpc>
              <a:defRPr/>
            </a:pPr>
            <a:r>
              <a:rPr lang="en-CA" sz="800" dirty="0">
                <a:latin typeface="+mn-lt"/>
              </a:rPr>
              <a:t>800 km ( 500 milles )</a:t>
            </a:r>
          </a:p>
          <a:p>
            <a:pPr algn="r">
              <a:lnSpc>
                <a:spcPct val="110000"/>
              </a:lnSpc>
              <a:defRPr/>
            </a:pPr>
            <a:r>
              <a:rPr lang="en-CA" sz="800" dirty="0">
                <a:latin typeface="+mn-lt"/>
              </a:rPr>
              <a:t>400 km ( 250 milles )</a:t>
            </a:r>
          </a:p>
        </p:txBody>
      </p:sp>
      <p:sp>
        <p:nvSpPr>
          <p:cNvPr id="23555" name="TextBox 5">
            <a:extLst>
              <a:ext uri="{FF2B5EF4-FFF2-40B4-BE49-F238E27FC236}">
                <a16:creationId xmlns:a16="http://schemas.microsoft.com/office/drawing/2014/main" id="{F49D9AC9-30CF-B747-B780-D20CD75D291C}"/>
              </a:ext>
            </a:extLst>
          </p:cNvPr>
          <p:cNvSpPr txBox="1">
            <a:spLocks noChangeArrowheads="1"/>
          </p:cNvSpPr>
          <p:nvPr/>
        </p:nvSpPr>
        <p:spPr bwMode="auto">
          <a:xfrm>
            <a:off x="2570504" y="1296658"/>
            <a:ext cx="7214431"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Aft>
                <a:spcPts val="600"/>
              </a:spcAft>
            </a:pPr>
            <a:r>
              <a:rPr lang="en-US" altLang="en-US" b="1" dirty="0">
                <a:solidFill>
                  <a:srgbClr val="D5441C"/>
                </a:solidFill>
                <a:latin typeface="Lato" panose="020F0502020204030203" pitchFamily="34" charset="0"/>
                <a:ea typeface="Lato" panose="020F0502020204030203" pitchFamily="34" charset="0"/>
                <a:cs typeface="Lato" panose="020F0502020204030203" pitchFamily="34" charset="0"/>
              </a:rPr>
              <a:t>LES BUREAUX DU COMMERCE ET DES INVESTISSEMENTS DE L’ONTARIO, DONT LE SIÈGE SOCIAL SE TROUVE À TORONTO, SONT SITUÉS PARTOUT DANS LE MONDE</a:t>
            </a:r>
          </a:p>
        </p:txBody>
      </p:sp>
      <p:sp>
        <p:nvSpPr>
          <p:cNvPr id="5" name="Text Placeholder 7">
            <a:extLst>
              <a:ext uri="{FF2B5EF4-FFF2-40B4-BE49-F238E27FC236}">
                <a16:creationId xmlns:a16="http://schemas.microsoft.com/office/drawing/2014/main" id="{A21B173C-271D-714E-AF69-DF2E0D060E3E}"/>
              </a:ext>
            </a:extLst>
          </p:cNvPr>
          <p:cNvSpPr txBox="1">
            <a:spLocks/>
          </p:cNvSpPr>
          <p:nvPr/>
        </p:nvSpPr>
        <p:spPr>
          <a:xfrm>
            <a:off x="730633" y="5377344"/>
            <a:ext cx="4507939" cy="719137"/>
          </a:xfrm>
          <a:prstGeom prst="rect">
            <a:avLst/>
          </a:prstGeom>
        </p:spPr>
        <p:txBody>
          <a:bodyPr tIns="0"/>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938" eaLnBrk="1" hangingPunct="1">
              <a:lnSpc>
                <a:spcPct val="90000"/>
              </a:lnSpc>
              <a:spcBef>
                <a:spcPts val="1000"/>
              </a:spcBef>
              <a:buClr>
                <a:schemeClr val="tx1"/>
              </a:buClr>
              <a:defRPr/>
            </a:pPr>
            <a:r>
              <a:rPr lang="en-CA" sz="1600" b="1" dirty="0">
                <a:solidFill>
                  <a:srgbClr val="D5441C"/>
                </a:solidFill>
                <a:latin typeface="Lato Heavy" panose="020F0502020204030203" pitchFamily="34" charset="0"/>
                <a:ea typeface="Lato Heavy" panose="020F0502020204030203" pitchFamily="34" charset="0"/>
                <a:cs typeface="Lato Heavy" panose="020F0502020204030203" pitchFamily="34" charset="0"/>
              </a:rPr>
              <a:t>ACCÈS AUX CONSOMMATEURS</a:t>
            </a:r>
          </a:p>
          <a:p>
            <a:pPr>
              <a:defRPr/>
            </a:pPr>
            <a:r>
              <a:rPr lang="en-CA" sz="1600" dirty="0">
                <a:solidFill>
                  <a:srgbClr val="000000"/>
                </a:solidFill>
                <a:latin typeface="Lato Light" panose="020F0502020204030203" pitchFamily="34" charset="0"/>
                <a:ea typeface="ＭＳ Ｐゴシック" panose="020B0600070205080204" pitchFamily="34" charset="-128"/>
                <a:cs typeface="+mn-cs"/>
              </a:rPr>
              <a:t>187 millions de consommateurs à </a:t>
            </a:r>
            <a:r>
              <a:rPr lang="en-CA" sz="1600" b="1" dirty="0">
                <a:latin typeface="Lato" panose="020F0502020204030203" pitchFamily="34" charset="0"/>
                <a:ea typeface="Lato" panose="020F0502020204030203" pitchFamily="34" charset="0"/>
                <a:cs typeface="Lato" panose="020F0502020204030203" pitchFamily="34" charset="0"/>
              </a:rPr>
              <a:t>moins d’une journée de route </a:t>
            </a:r>
            <a:r>
              <a:rPr lang="en-CA" sz="1600" dirty="0">
                <a:solidFill>
                  <a:srgbClr val="000000"/>
                </a:solidFill>
                <a:latin typeface="Lato Light" panose="020F0502020204030203" pitchFamily="34" charset="0"/>
                <a:ea typeface="ＭＳ Ｐゴシック" panose="020B0600070205080204" pitchFamily="34" charset="-128"/>
                <a:cs typeface="+mn-cs"/>
              </a:rPr>
              <a:t>de la région du Grand Toronto </a:t>
            </a:r>
          </a:p>
        </p:txBody>
      </p:sp>
      <p:grpSp>
        <p:nvGrpSpPr>
          <p:cNvPr id="63" name="Group 6">
            <a:extLst>
              <a:ext uri="{FF2B5EF4-FFF2-40B4-BE49-F238E27FC236}">
                <a16:creationId xmlns:a16="http://schemas.microsoft.com/office/drawing/2014/main" id="{0269EA37-E15C-4742-A3C2-7029E23276F7}"/>
              </a:ext>
            </a:extLst>
          </p:cNvPr>
          <p:cNvGrpSpPr>
            <a:grpSpLocks/>
          </p:cNvGrpSpPr>
          <p:nvPr/>
        </p:nvGrpSpPr>
        <p:grpSpPr bwMode="auto">
          <a:xfrm>
            <a:off x="5413375" y="2895985"/>
            <a:ext cx="992188" cy="241712"/>
            <a:chOff x="5413303" y="2822860"/>
            <a:chExt cx="992375" cy="241522"/>
          </a:xfrm>
        </p:grpSpPr>
        <p:sp>
          <p:nvSpPr>
            <p:cNvPr id="64" name="Oval 63">
              <a:extLst>
                <a:ext uri="{FF2B5EF4-FFF2-40B4-BE49-F238E27FC236}">
                  <a16:creationId xmlns:a16="http://schemas.microsoft.com/office/drawing/2014/main" id="{41095164-CBD0-734C-A2EA-78E0538A8A14}"/>
                </a:ext>
              </a:extLst>
            </p:cNvPr>
            <p:cNvSpPr/>
            <p:nvPr/>
          </p:nvSpPr>
          <p:spPr>
            <a:xfrm>
              <a:off x="5880528" y="2822860"/>
              <a:ext cx="65100" cy="6503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5" name="Rectangle 64">
              <a:extLst>
                <a:ext uri="{FF2B5EF4-FFF2-40B4-BE49-F238E27FC236}">
                  <a16:creationId xmlns:a16="http://schemas.microsoft.com/office/drawing/2014/main" id="{35EDB85C-3039-2D4D-BB9D-D2164D2C2B31}"/>
                </a:ext>
              </a:extLst>
            </p:cNvPr>
            <p:cNvSpPr/>
            <p:nvPr/>
          </p:nvSpPr>
          <p:spPr>
            <a:xfrm>
              <a:off x="5413303" y="2864514"/>
              <a:ext cx="992375" cy="19986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PARIS</a:t>
              </a:r>
            </a:p>
          </p:txBody>
        </p:sp>
      </p:grpSp>
      <p:grpSp>
        <p:nvGrpSpPr>
          <p:cNvPr id="66" name="Group 9">
            <a:extLst>
              <a:ext uri="{FF2B5EF4-FFF2-40B4-BE49-F238E27FC236}">
                <a16:creationId xmlns:a16="http://schemas.microsoft.com/office/drawing/2014/main" id="{A57785B7-C7D2-0F44-A091-8F4847E56B94}"/>
              </a:ext>
            </a:extLst>
          </p:cNvPr>
          <p:cNvGrpSpPr>
            <a:grpSpLocks/>
          </p:cNvGrpSpPr>
          <p:nvPr/>
        </p:nvGrpSpPr>
        <p:grpSpPr bwMode="auto">
          <a:xfrm>
            <a:off x="6064250" y="2871543"/>
            <a:ext cx="1005861" cy="200025"/>
            <a:chOff x="6063721" y="2799554"/>
            <a:chExt cx="1006385" cy="200055"/>
          </a:xfrm>
        </p:grpSpPr>
        <p:sp>
          <p:nvSpPr>
            <p:cNvPr id="67" name="Oval 66">
              <a:extLst>
                <a:ext uri="{FF2B5EF4-FFF2-40B4-BE49-F238E27FC236}">
                  <a16:creationId xmlns:a16="http://schemas.microsoft.com/office/drawing/2014/main" id="{E7A4833F-DFBB-7446-937B-3B4915B608D7}"/>
                </a:ext>
              </a:extLst>
            </p:cNvPr>
            <p:cNvSpPr/>
            <p:nvPr/>
          </p:nvSpPr>
          <p:spPr>
            <a:xfrm>
              <a:off x="6063721" y="2858545"/>
              <a:ext cx="65122"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8" name="Rectangle 67">
              <a:extLst>
                <a:ext uri="{FF2B5EF4-FFF2-40B4-BE49-F238E27FC236}">
                  <a16:creationId xmlns:a16="http://schemas.microsoft.com/office/drawing/2014/main" id="{CA641623-608D-CA46-9186-DD1E04EC5EE8}"/>
                </a:ext>
              </a:extLst>
            </p:cNvPr>
            <p:cNvSpPr/>
            <p:nvPr/>
          </p:nvSpPr>
          <p:spPr>
            <a:xfrm>
              <a:off x="6077402" y="2799554"/>
              <a:ext cx="992704"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MUNICH</a:t>
              </a:r>
            </a:p>
          </p:txBody>
        </p:sp>
      </p:grpSp>
      <p:grpSp>
        <p:nvGrpSpPr>
          <p:cNvPr id="75" name="Group 12">
            <a:extLst>
              <a:ext uri="{FF2B5EF4-FFF2-40B4-BE49-F238E27FC236}">
                <a16:creationId xmlns:a16="http://schemas.microsoft.com/office/drawing/2014/main" id="{CA8B928F-1101-6448-BC1C-9086E9307E07}"/>
              </a:ext>
            </a:extLst>
          </p:cNvPr>
          <p:cNvGrpSpPr>
            <a:grpSpLocks/>
          </p:cNvGrpSpPr>
          <p:nvPr/>
        </p:nvGrpSpPr>
        <p:grpSpPr bwMode="auto">
          <a:xfrm>
            <a:off x="5782457" y="2710243"/>
            <a:ext cx="1005455" cy="200025"/>
            <a:chOff x="5783192" y="2636829"/>
            <a:chExt cx="1004320" cy="200055"/>
          </a:xfrm>
        </p:grpSpPr>
        <p:sp>
          <p:nvSpPr>
            <p:cNvPr id="76" name="Oval 75">
              <a:extLst>
                <a:ext uri="{FF2B5EF4-FFF2-40B4-BE49-F238E27FC236}">
                  <a16:creationId xmlns:a16="http://schemas.microsoft.com/office/drawing/2014/main" id="{1EB11819-AD52-9A41-A45B-814863B7CB41}"/>
                </a:ext>
              </a:extLst>
            </p:cNvPr>
            <p:cNvSpPr/>
            <p:nvPr/>
          </p:nvSpPr>
          <p:spPr>
            <a:xfrm>
              <a:off x="5783192" y="2698198"/>
              <a:ext cx="65014" cy="635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77" name="Rectangle 76">
              <a:extLst>
                <a:ext uri="{FF2B5EF4-FFF2-40B4-BE49-F238E27FC236}">
                  <a16:creationId xmlns:a16="http://schemas.microsoft.com/office/drawing/2014/main" id="{0145A122-59FD-1346-9647-1D7DF4FC3B19}"/>
                </a:ext>
              </a:extLst>
            </p:cNvPr>
            <p:cNvSpPr/>
            <p:nvPr/>
          </p:nvSpPr>
          <p:spPr>
            <a:xfrm>
              <a:off x="5794859" y="2636829"/>
              <a:ext cx="992653"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LONDRES</a:t>
              </a:r>
            </a:p>
          </p:txBody>
        </p:sp>
      </p:grpSp>
      <p:grpSp>
        <p:nvGrpSpPr>
          <p:cNvPr id="82" name="Group 36">
            <a:extLst>
              <a:ext uri="{FF2B5EF4-FFF2-40B4-BE49-F238E27FC236}">
                <a16:creationId xmlns:a16="http://schemas.microsoft.com/office/drawing/2014/main" id="{E5AF7F53-800E-5448-A463-9C54F3025DC2}"/>
              </a:ext>
            </a:extLst>
          </p:cNvPr>
          <p:cNvGrpSpPr>
            <a:grpSpLocks/>
          </p:cNvGrpSpPr>
          <p:nvPr/>
        </p:nvGrpSpPr>
        <p:grpSpPr bwMode="auto">
          <a:xfrm>
            <a:off x="7635945" y="3438773"/>
            <a:ext cx="712601" cy="232569"/>
            <a:chOff x="7577127" y="3274171"/>
            <a:chExt cx="712746" cy="232604"/>
          </a:xfrm>
        </p:grpSpPr>
        <p:sp>
          <p:nvSpPr>
            <p:cNvPr id="83" name="Oval 82">
              <a:extLst>
                <a:ext uri="{FF2B5EF4-FFF2-40B4-BE49-F238E27FC236}">
                  <a16:creationId xmlns:a16="http://schemas.microsoft.com/office/drawing/2014/main" id="{EEAD171C-652C-4E46-B793-6C1DA579C7C6}"/>
                </a:ext>
              </a:extLst>
            </p:cNvPr>
            <p:cNvSpPr/>
            <p:nvPr/>
          </p:nvSpPr>
          <p:spPr>
            <a:xfrm>
              <a:off x="7887664" y="3274171"/>
              <a:ext cx="65100"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84" name="Rectangle 83">
              <a:extLst>
                <a:ext uri="{FF2B5EF4-FFF2-40B4-BE49-F238E27FC236}">
                  <a16:creationId xmlns:a16="http://schemas.microsoft.com/office/drawing/2014/main" id="{6B784ED7-B38F-5043-8762-BFE728D1BCEA}"/>
                </a:ext>
              </a:extLst>
            </p:cNvPr>
            <p:cNvSpPr/>
            <p:nvPr/>
          </p:nvSpPr>
          <p:spPr>
            <a:xfrm>
              <a:off x="7577127" y="3306720"/>
              <a:ext cx="712746"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NEW DELHI</a:t>
              </a:r>
            </a:p>
          </p:txBody>
        </p:sp>
      </p:grpSp>
      <p:grpSp>
        <p:nvGrpSpPr>
          <p:cNvPr id="85" name="Group 42">
            <a:extLst>
              <a:ext uri="{FF2B5EF4-FFF2-40B4-BE49-F238E27FC236}">
                <a16:creationId xmlns:a16="http://schemas.microsoft.com/office/drawing/2014/main" id="{06444265-1A64-6E41-9728-00D0DFD5CDCC}"/>
              </a:ext>
            </a:extLst>
          </p:cNvPr>
          <p:cNvGrpSpPr>
            <a:grpSpLocks/>
          </p:cNvGrpSpPr>
          <p:nvPr/>
        </p:nvGrpSpPr>
        <p:grpSpPr bwMode="auto">
          <a:xfrm>
            <a:off x="9082331" y="3281056"/>
            <a:ext cx="1013238" cy="200025"/>
            <a:chOff x="9039713" y="3331416"/>
            <a:chExt cx="1013035" cy="200055"/>
          </a:xfrm>
        </p:grpSpPr>
        <p:sp>
          <p:nvSpPr>
            <p:cNvPr id="86" name="Oval 85">
              <a:extLst>
                <a:ext uri="{FF2B5EF4-FFF2-40B4-BE49-F238E27FC236}">
                  <a16:creationId xmlns:a16="http://schemas.microsoft.com/office/drawing/2014/main" id="{359121A2-5120-6947-8016-671AC48DAF41}"/>
                </a:ext>
              </a:extLst>
            </p:cNvPr>
            <p:cNvSpPr/>
            <p:nvPr/>
          </p:nvSpPr>
          <p:spPr>
            <a:xfrm>
              <a:off x="9039713" y="3394531"/>
              <a:ext cx="65075" cy="65097"/>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87" name="Rectangle 86">
              <a:extLst>
                <a:ext uri="{FF2B5EF4-FFF2-40B4-BE49-F238E27FC236}">
                  <a16:creationId xmlns:a16="http://schemas.microsoft.com/office/drawing/2014/main" id="{A4F5919A-CB09-EB43-AFC4-7EABC014A638}"/>
                </a:ext>
              </a:extLst>
            </p:cNvPr>
            <p:cNvSpPr/>
            <p:nvPr/>
          </p:nvSpPr>
          <p:spPr>
            <a:xfrm>
              <a:off x="9060760" y="333141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SHANGHAI</a:t>
              </a:r>
            </a:p>
          </p:txBody>
        </p:sp>
      </p:grpSp>
      <p:grpSp>
        <p:nvGrpSpPr>
          <p:cNvPr id="88" name="Group 45">
            <a:extLst>
              <a:ext uri="{FF2B5EF4-FFF2-40B4-BE49-F238E27FC236}">
                <a16:creationId xmlns:a16="http://schemas.microsoft.com/office/drawing/2014/main" id="{07362685-5917-1742-A27C-63FB0C5FC5AB}"/>
              </a:ext>
            </a:extLst>
          </p:cNvPr>
          <p:cNvGrpSpPr>
            <a:grpSpLocks/>
          </p:cNvGrpSpPr>
          <p:nvPr/>
        </p:nvGrpSpPr>
        <p:grpSpPr bwMode="auto">
          <a:xfrm>
            <a:off x="8373273" y="3483445"/>
            <a:ext cx="764407" cy="228924"/>
            <a:chOff x="8054006" y="3009851"/>
            <a:chExt cx="764402" cy="228958"/>
          </a:xfrm>
        </p:grpSpPr>
        <p:sp>
          <p:nvSpPr>
            <p:cNvPr id="89" name="Oval 88">
              <a:extLst>
                <a:ext uri="{FF2B5EF4-FFF2-40B4-BE49-F238E27FC236}">
                  <a16:creationId xmlns:a16="http://schemas.microsoft.com/office/drawing/2014/main" id="{D66E58DC-F5A9-054D-8F3F-942153EB4190}"/>
                </a:ext>
              </a:extLst>
            </p:cNvPr>
            <p:cNvSpPr/>
            <p:nvPr/>
          </p:nvSpPr>
          <p:spPr>
            <a:xfrm>
              <a:off x="8396103" y="3009851"/>
              <a:ext cx="65088"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0" name="Rectangle 89">
              <a:extLst>
                <a:ext uri="{FF2B5EF4-FFF2-40B4-BE49-F238E27FC236}">
                  <a16:creationId xmlns:a16="http://schemas.microsoft.com/office/drawing/2014/main" id="{66AF8E42-633C-5A49-89D7-A72309D5A103}"/>
                </a:ext>
              </a:extLst>
            </p:cNvPr>
            <p:cNvSpPr/>
            <p:nvPr/>
          </p:nvSpPr>
          <p:spPr>
            <a:xfrm>
              <a:off x="8054006" y="3038754"/>
              <a:ext cx="764402"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CHONGQING</a:t>
              </a:r>
            </a:p>
          </p:txBody>
        </p:sp>
      </p:grpSp>
      <p:grpSp>
        <p:nvGrpSpPr>
          <p:cNvPr id="91" name="Group 48">
            <a:extLst>
              <a:ext uri="{FF2B5EF4-FFF2-40B4-BE49-F238E27FC236}">
                <a16:creationId xmlns:a16="http://schemas.microsoft.com/office/drawing/2014/main" id="{C02A45BA-4FBC-DD4B-BA21-4AD86EFE259D}"/>
              </a:ext>
            </a:extLst>
          </p:cNvPr>
          <p:cNvGrpSpPr>
            <a:grpSpLocks/>
          </p:cNvGrpSpPr>
          <p:nvPr/>
        </p:nvGrpSpPr>
        <p:grpSpPr bwMode="auto">
          <a:xfrm>
            <a:off x="7883943" y="2991702"/>
            <a:ext cx="994943" cy="200025"/>
            <a:chOff x="7884514" y="2918606"/>
            <a:chExt cx="994915" cy="200055"/>
          </a:xfrm>
        </p:grpSpPr>
        <p:sp>
          <p:nvSpPr>
            <p:cNvPr id="92" name="Oval 91">
              <a:extLst>
                <a:ext uri="{FF2B5EF4-FFF2-40B4-BE49-F238E27FC236}">
                  <a16:creationId xmlns:a16="http://schemas.microsoft.com/office/drawing/2014/main" id="{0BB1FF80-4091-AA4B-BF90-590DA33945D1}"/>
                </a:ext>
              </a:extLst>
            </p:cNvPr>
            <p:cNvSpPr/>
            <p:nvPr/>
          </p:nvSpPr>
          <p:spPr>
            <a:xfrm>
              <a:off x="8814344" y="2981971"/>
              <a:ext cx="65085" cy="6351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3" name="Rectangle 92">
              <a:extLst>
                <a:ext uri="{FF2B5EF4-FFF2-40B4-BE49-F238E27FC236}">
                  <a16:creationId xmlns:a16="http://schemas.microsoft.com/office/drawing/2014/main" id="{9903B364-3A5B-AF43-9764-02272A63F3A6}"/>
                </a:ext>
              </a:extLst>
            </p:cNvPr>
            <p:cNvSpPr/>
            <p:nvPr/>
          </p:nvSpPr>
          <p:spPr>
            <a:xfrm>
              <a:off x="7884514" y="2918606"/>
              <a:ext cx="992159"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BEIJING</a:t>
              </a:r>
            </a:p>
          </p:txBody>
        </p:sp>
      </p:grpSp>
      <p:grpSp>
        <p:nvGrpSpPr>
          <p:cNvPr id="94" name="Group 42">
            <a:extLst>
              <a:ext uri="{FF2B5EF4-FFF2-40B4-BE49-F238E27FC236}">
                <a16:creationId xmlns:a16="http://schemas.microsoft.com/office/drawing/2014/main" id="{4BD8A6ED-3241-0748-8BEA-66D9E862D032}"/>
              </a:ext>
            </a:extLst>
          </p:cNvPr>
          <p:cNvGrpSpPr>
            <a:grpSpLocks/>
          </p:cNvGrpSpPr>
          <p:nvPr/>
        </p:nvGrpSpPr>
        <p:grpSpPr bwMode="auto">
          <a:xfrm>
            <a:off x="9533224" y="3145509"/>
            <a:ext cx="1002115" cy="200025"/>
            <a:chOff x="8893164" y="3289334"/>
            <a:chExt cx="1001772" cy="200055"/>
          </a:xfrm>
        </p:grpSpPr>
        <p:sp>
          <p:nvSpPr>
            <p:cNvPr id="95" name="Oval 94">
              <a:extLst>
                <a:ext uri="{FF2B5EF4-FFF2-40B4-BE49-F238E27FC236}">
                  <a16:creationId xmlns:a16="http://schemas.microsoft.com/office/drawing/2014/main" id="{407D1192-5497-A24C-A13F-028AF8A64772}"/>
                </a:ext>
              </a:extLst>
            </p:cNvPr>
            <p:cNvSpPr/>
            <p:nvPr/>
          </p:nvSpPr>
          <p:spPr>
            <a:xfrm>
              <a:off x="8893164" y="3359083"/>
              <a:ext cx="65066"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6" name="Rectangle 95">
              <a:extLst>
                <a:ext uri="{FF2B5EF4-FFF2-40B4-BE49-F238E27FC236}">
                  <a16:creationId xmlns:a16="http://schemas.microsoft.com/office/drawing/2014/main" id="{6D50E06F-69EF-8D47-8D93-203BC8F388F7}"/>
                </a:ext>
              </a:extLst>
            </p:cNvPr>
            <p:cNvSpPr/>
            <p:nvPr/>
          </p:nvSpPr>
          <p:spPr>
            <a:xfrm>
              <a:off x="8903087" y="3289334"/>
              <a:ext cx="991849"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TOKYO</a:t>
              </a:r>
            </a:p>
          </p:txBody>
        </p:sp>
      </p:grpSp>
      <p:grpSp>
        <p:nvGrpSpPr>
          <p:cNvPr id="97" name="Group 42">
            <a:extLst>
              <a:ext uri="{FF2B5EF4-FFF2-40B4-BE49-F238E27FC236}">
                <a16:creationId xmlns:a16="http://schemas.microsoft.com/office/drawing/2014/main" id="{AA364EAF-FAF8-1F42-8F25-8951ECD20759}"/>
              </a:ext>
            </a:extLst>
          </p:cNvPr>
          <p:cNvGrpSpPr>
            <a:grpSpLocks/>
          </p:cNvGrpSpPr>
          <p:nvPr/>
        </p:nvGrpSpPr>
        <p:grpSpPr bwMode="auto">
          <a:xfrm>
            <a:off x="8681600" y="3126248"/>
            <a:ext cx="599938" cy="200025"/>
            <a:chOff x="8330335" y="3309253"/>
            <a:chExt cx="599388" cy="200055"/>
          </a:xfrm>
        </p:grpSpPr>
        <p:sp>
          <p:nvSpPr>
            <p:cNvPr id="98" name="Oval 97">
              <a:extLst>
                <a:ext uri="{FF2B5EF4-FFF2-40B4-BE49-F238E27FC236}">
                  <a16:creationId xmlns:a16="http://schemas.microsoft.com/office/drawing/2014/main" id="{CA6C92AE-B402-B547-A10E-C9DCFD13A34C}"/>
                </a:ext>
              </a:extLst>
            </p:cNvPr>
            <p:cNvSpPr/>
            <p:nvPr/>
          </p:nvSpPr>
          <p:spPr>
            <a:xfrm>
              <a:off x="8864696" y="3374682"/>
              <a:ext cx="65027" cy="65098"/>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9" name="Rectangle 98">
              <a:extLst>
                <a:ext uri="{FF2B5EF4-FFF2-40B4-BE49-F238E27FC236}">
                  <a16:creationId xmlns:a16="http://schemas.microsoft.com/office/drawing/2014/main" id="{8E55CF70-2A80-A84D-A19C-EA2FD7CCF9F4}"/>
                </a:ext>
              </a:extLst>
            </p:cNvPr>
            <p:cNvSpPr/>
            <p:nvPr/>
          </p:nvSpPr>
          <p:spPr>
            <a:xfrm>
              <a:off x="8330335" y="3309253"/>
              <a:ext cx="599388" cy="200055"/>
            </a:xfrm>
            <a:prstGeom prst="rect">
              <a:avLst/>
            </a:prstGeom>
          </p:spPr>
          <p:txBody>
            <a:bodyPr wrap="square">
              <a:spAutoFit/>
            </a:bodyPr>
            <a:lstStyle/>
            <a:p>
              <a:pPr algn="r">
                <a:defRPr/>
              </a:pPr>
              <a:r>
                <a:rPr lang="en-US" sz="700" b="1" dirty="0">
                  <a:latin typeface="+mj-lt"/>
                  <a:ea typeface="Lato" panose="020F0502020204030203" pitchFamily="34" charset="0"/>
                  <a:cs typeface="Lato" panose="020F0502020204030203" pitchFamily="34" charset="0"/>
                </a:rPr>
                <a:t>SEOUL</a:t>
              </a:r>
            </a:p>
          </p:txBody>
        </p:sp>
      </p:grpSp>
      <p:sp>
        <p:nvSpPr>
          <p:cNvPr id="127" name="Rectangle 126">
            <a:extLst>
              <a:ext uri="{FF2B5EF4-FFF2-40B4-BE49-F238E27FC236}">
                <a16:creationId xmlns:a16="http://schemas.microsoft.com/office/drawing/2014/main" id="{1840C025-A1DF-B146-A531-A3FBFEE7BA9C}"/>
              </a:ext>
            </a:extLst>
          </p:cNvPr>
          <p:cNvSpPr/>
          <p:nvPr/>
        </p:nvSpPr>
        <p:spPr bwMode="auto">
          <a:xfrm>
            <a:off x="7854153" y="3712362"/>
            <a:ext cx="992187" cy="20002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MUMBAI</a:t>
            </a:r>
          </a:p>
        </p:txBody>
      </p:sp>
      <p:sp>
        <p:nvSpPr>
          <p:cNvPr id="128" name="Oval 127">
            <a:extLst>
              <a:ext uri="{FF2B5EF4-FFF2-40B4-BE49-F238E27FC236}">
                <a16:creationId xmlns:a16="http://schemas.microsoft.com/office/drawing/2014/main" id="{100781E0-1E37-0543-A7E1-6E420CD55EDA}"/>
              </a:ext>
            </a:extLst>
          </p:cNvPr>
          <p:cNvSpPr/>
          <p:nvPr/>
        </p:nvSpPr>
        <p:spPr bwMode="auto">
          <a:xfrm>
            <a:off x="7837483" y="3780631"/>
            <a:ext cx="65088" cy="63500"/>
          </a:xfrm>
          <a:prstGeom prst="ellipse">
            <a:avLst/>
          </a:prstGeom>
          <a:solidFill>
            <a:schemeClr val="bg1"/>
          </a:solidFill>
          <a:ln w="19050">
            <a:solidFill>
              <a:srgbClr val="D544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grpSp>
        <p:nvGrpSpPr>
          <p:cNvPr id="60" name="Group 59">
            <a:extLst>
              <a:ext uri="{FF2B5EF4-FFF2-40B4-BE49-F238E27FC236}">
                <a16:creationId xmlns:a16="http://schemas.microsoft.com/office/drawing/2014/main" id="{0ED9EA14-632E-EB42-A7E4-E0F84E2CA554}"/>
              </a:ext>
            </a:extLst>
          </p:cNvPr>
          <p:cNvGrpSpPr/>
          <p:nvPr/>
        </p:nvGrpSpPr>
        <p:grpSpPr>
          <a:xfrm>
            <a:off x="8108148" y="5737686"/>
            <a:ext cx="3322385" cy="328065"/>
            <a:chOff x="856457" y="5564188"/>
            <a:chExt cx="3787994" cy="374041"/>
          </a:xfrm>
        </p:grpSpPr>
        <p:pic>
          <p:nvPicPr>
            <p:cNvPr id="61" name="Picture 60" descr="Text&#10;&#10;Description automatically generated">
              <a:extLst>
                <a:ext uri="{FF2B5EF4-FFF2-40B4-BE49-F238E27FC236}">
                  <a16:creationId xmlns:a16="http://schemas.microsoft.com/office/drawing/2014/main" id="{1EA6BE8A-E4F5-9147-AE3F-3B4785A24C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5756" y="5600700"/>
              <a:ext cx="1768695" cy="331479"/>
            </a:xfrm>
            <a:prstGeom prst="rect">
              <a:avLst/>
            </a:prstGeom>
          </p:spPr>
        </p:pic>
        <p:pic>
          <p:nvPicPr>
            <p:cNvPr id="62" name="Picture 61" descr="A picture containing indoor, plant, flower&#10;&#10;Description automatically generated">
              <a:extLst>
                <a:ext uri="{FF2B5EF4-FFF2-40B4-BE49-F238E27FC236}">
                  <a16:creationId xmlns:a16="http://schemas.microsoft.com/office/drawing/2014/main" id="{120556E7-C611-F547-BAA1-B8E2AA7F9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6457" y="5564188"/>
              <a:ext cx="1308100" cy="374041"/>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8">
            <a:extLst>
              <a:ext uri="{FF2B5EF4-FFF2-40B4-BE49-F238E27FC236}">
                <a16:creationId xmlns:a16="http://schemas.microsoft.com/office/drawing/2014/main" id="{BB127AD4-D616-AE4F-B6FF-73AB3D7D74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a:stretch/>
        </p:blipFill>
        <p:spPr bwMode="auto">
          <a:xfrm>
            <a:off x="1371600" y="876300"/>
            <a:ext cx="9486900" cy="552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398796D-0E22-0542-892F-8124A3CB4318}"/>
              </a:ext>
            </a:extLst>
          </p:cNvPr>
          <p:cNvSpPr txBox="1"/>
          <p:nvPr/>
        </p:nvSpPr>
        <p:spPr bwMode="auto">
          <a:xfrm>
            <a:off x="660399" y="1203389"/>
            <a:ext cx="10869613" cy="954821"/>
          </a:xfrm>
          <a:prstGeom prst="rect">
            <a:avLst/>
          </a:prstGeom>
          <a:noFill/>
          <a:ln>
            <a:noFill/>
          </a:ln>
        </p:spPr>
        <p:txBody>
          <a:bodyPr/>
          <a:lstStyle/>
          <a:p>
            <a:pPr algn="ctr"/>
            <a:r>
              <a:rPr lang="en-CA" sz="4000" b="1" dirty="0">
                <a:solidFill>
                  <a:srgbClr val="D5441C"/>
                </a:solidFill>
                <a:latin typeface="Lato" panose="020F0502020204030203" pitchFamily="34" charset="0"/>
                <a:ea typeface="Lato" panose="020F0502020204030203" pitchFamily="34" charset="0"/>
                <a:cs typeface="Lato" panose="020F0502020204030203" pitchFamily="34" charset="0"/>
              </a:rPr>
              <a:t>FORCES DE CLASSE MONDIALE</a:t>
            </a:r>
          </a:p>
        </p:txBody>
      </p:sp>
      <p:sp>
        <p:nvSpPr>
          <p:cNvPr id="3" name="TextBox 2">
            <a:extLst>
              <a:ext uri="{FF2B5EF4-FFF2-40B4-BE49-F238E27FC236}">
                <a16:creationId xmlns:a16="http://schemas.microsoft.com/office/drawing/2014/main" id="{E91A2055-52D2-BE47-AA90-92A94CD98DAC}"/>
              </a:ext>
            </a:extLst>
          </p:cNvPr>
          <p:cNvSpPr txBox="1"/>
          <p:nvPr/>
        </p:nvSpPr>
        <p:spPr bwMode="auto">
          <a:xfrm>
            <a:off x="3194719" y="2105845"/>
            <a:ext cx="5768315" cy="3482291"/>
          </a:xfrm>
          <a:prstGeom prst="rect">
            <a:avLst/>
          </a:prstGeom>
          <a:noFill/>
          <a:ln>
            <a:noFill/>
          </a:ln>
        </p:spPr>
        <p:txBody>
          <a:bodyPr bIns="0" numCol="1"/>
          <a:lstStyle/>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ONCOLOGIE </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CARDIOLOGIE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NEUROSCIENCE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R-D SUR LES CELLULES SOUCHES ET MÉDECINE RÉGÉNÉRATIVE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IMAGERIE DIAGNOSTIQUE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TESTS AUX POINTS DE SERVICE</a:t>
            </a:r>
          </a:p>
          <a:p>
            <a:pPr algn="ctr">
              <a:lnSpc>
                <a:spcPct val="120000"/>
              </a:lnSpc>
              <a:spcAft>
                <a:spcPts val="600"/>
              </a:spcAft>
              <a:buSzPct val="95000"/>
            </a:pPr>
            <a:r>
              <a:rPr lang="en-CA" sz="2000" b="1" dirty="0">
                <a:solidFill>
                  <a:srgbClr val="0F2D52"/>
                </a:solidFill>
                <a:latin typeface="Lato" panose="020F0502020204030203" pitchFamily="34" charset="0"/>
                <a:ea typeface="Lato" panose="020F0502020204030203" pitchFamily="34" charset="0"/>
                <a:cs typeface="Lato" panose="020F0502020204030203" pitchFamily="34" charset="0"/>
              </a:rPr>
              <a:t>FABRICATION DE POINTE</a:t>
            </a:r>
          </a:p>
          <a:p>
            <a:pPr>
              <a:defRPr/>
            </a:pPr>
            <a:endParaRPr lang="en-US" dirty="0">
              <a:solidFill>
                <a:schemeClr val="bg1"/>
              </a:solidFill>
            </a:endParaRPr>
          </a:p>
        </p:txBody>
      </p:sp>
      <p:sp>
        <p:nvSpPr>
          <p:cNvPr id="7" name="Title 1">
            <a:extLst>
              <a:ext uri="{FF2B5EF4-FFF2-40B4-BE49-F238E27FC236}">
                <a16:creationId xmlns:a16="http://schemas.microsoft.com/office/drawing/2014/main" id="{99689969-C816-DD47-AA30-5F821FC80A59}"/>
              </a:ext>
            </a:extLst>
          </p:cNvPr>
          <p:cNvSpPr txBox="1">
            <a:spLocks/>
          </p:cNvSpPr>
          <p:nvPr/>
        </p:nvSpPr>
        <p:spPr bwMode="auto">
          <a:xfrm>
            <a:off x="658390" y="765587"/>
            <a:ext cx="10841038" cy="456462"/>
          </a:xfrm>
          <a:prstGeom prst="rect">
            <a:avLst/>
          </a:prstGeom>
          <a:noFill/>
          <a:ln>
            <a:noFill/>
          </a:ln>
        </p:spPr>
        <p:txBody>
          <a:bodyPr lIns="0" tIns="0" rIns="9000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defRPr/>
            </a:pP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POURQUOI LES SOCIÉTÉS DANS LE SECTEUR DES SCIENCES </a:t>
            </a:r>
            <a:b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400" dirty="0">
                <a:solidFill>
                  <a:schemeClr val="tx1"/>
                </a:solidFill>
                <a:latin typeface="Lato" panose="020F0502020204030203" pitchFamily="34" charset="0"/>
                <a:ea typeface="Lato" panose="020F0502020204030203" pitchFamily="34" charset="0"/>
                <a:cs typeface="Lato" panose="020F0502020204030203" pitchFamily="34" charset="0"/>
              </a:rPr>
              <a:t>DE LA VIE CHOISISSENT L’ONTARIO</a:t>
            </a:r>
          </a:p>
        </p:txBody>
      </p:sp>
      <p:grpSp>
        <p:nvGrpSpPr>
          <p:cNvPr id="9" name="Group 8">
            <a:extLst>
              <a:ext uri="{FF2B5EF4-FFF2-40B4-BE49-F238E27FC236}">
                <a16:creationId xmlns:a16="http://schemas.microsoft.com/office/drawing/2014/main" id="{74487119-306B-2440-9FEA-3A1F3E8A2764}"/>
              </a:ext>
            </a:extLst>
          </p:cNvPr>
          <p:cNvGrpSpPr/>
          <p:nvPr/>
        </p:nvGrpSpPr>
        <p:grpSpPr>
          <a:xfrm>
            <a:off x="8108148" y="5737686"/>
            <a:ext cx="3322385" cy="328065"/>
            <a:chOff x="856457" y="5564188"/>
            <a:chExt cx="3787994" cy="374041"/>
          </a:xfrm>
        </p:grpSpPr>
        <p:pic>
          <p:nvPicPr>
            <p:cNvPr id="10" name="Picture 9" descr="Text&#10;&#10;Description automatically generated">
              <a:extLst>
                <a:ext uri="{FF2B5EF4-FFF2-40B4-BE49-F238E27FC236}">
                  <a16:creationId xmlns:a16="http://schemas.microsoft.com/office/drawing/2014/main" id="{E2D0C326-6E52-B940-9C7D-69E609EB6E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75756" y="5600700"/>
              <a:ext cx="1768695" cy="331479"/>
            </a:xfrm>
            <a:prstGeom prst="rect">
              <a:avLst/>
            </a:prstGeom>
          </p:spPr>
        </p:pic>
        <p:pic>
          <p:nvPicPr>
            <p:cNvPr id="11" name="Picture 10" descr="A picture containing indoor, plant, flower&#10;&#10;Description automatically generated">
              <a:extLst>
                <a:ext uri="{FF2B5EF4-FFF2-40B4-BE49-F238E27FC236}">
                  <a16:creationId xmlns:a16="http://schemas.microsoft.com/office/drawing/2014/main" id="{72158DBE-9255-F148-8089-CAAB38D710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6457" y="5564188"/>
              <a:ext cx="1308100" cy="374041"/>
            </a:xfrm>
            <a:prstGeom prst="rect">
              <a:avLst/>
            </a:prstGeom>
          </p:spPr>
        </p:pic>
      </p:grpSp>
    </p:spTree>
    <p:extLst>
      <p:ext uri="{BB962C8B-B14F-4D97-AF65-F5344CB8AC3E}">
        <p14:creationId xmlns:p14="http://schemas.microsoft.com/office/powerpoint/2010/main" val="45861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Placeholder 3" descr="A picture containing indoor&#10;&#10;Description automatically generated">
            <a:extLst>
              <a:ext uri="{FF2B5EF4-FFF2-40B4-BE49-F238E27FC236}">
                <a16:creationId xmlns:a16="http://schemas.microsoft.com/office/drawing/2014/main" id="{9ECE18B5-B7AB-4D4A-8383-47762FA8453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l="7046" t="5168" b="5168"/>
          <a:stretch/>
        </p:blipFill>
        <p:spPr>
          <a:xfrm>
            <a:off x="4835860" y="0"/>
            <a:ext cx="6898939" cy="6858001"/>
          </a:xfrm>
        </p:spPr>
      </p:pic>
      <p:pic>
        <p:nvPicPr>
          <p:cNvPr id="7" name="Picture 6" descr="Shape&#10;&#10;Description automatically generated">
            <a:extLst>
              <a:ext uri="{FF2B5EF4-FFF2-40B4-BE49-F238E27FC236}">
                <a16:creationId xmlns:a16="http://schemas.microsoft.com/office/drawing/2014/main" id="{539129F5-E5D6-7E4F-A341-9D6D65044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576" y="427726"/>
            <a:ext cx="4212283" cy="4262669"/>
          </a:xfrm>
          <a:prstGeom prst="rect">
            <a:avLst/>
          </a:prstGeom>
        </p:spPr>
      </p:pic>
      <p:sp>
        <p:nvSpPr>
          <p:cNvPr id="29701" name="TextBox 5">
            <a:extLst>
              <a:ext uri="{FF2B5EF4-FFF2-40B4-BE49-F238E27FC236}">
                <a16:creationId xmlns:a16="http://schemas.microsoft.com/office/drawing/2014/main" id="{C4A232BC-AEC5-2243-A3C2-DFC0C6C8F164}"/>
              </a:ext>
            </a:extLst>
          </p:cNvPr>
          <p:cNvSpPr txBox="1">
            <a:spLocks noChangeArrowheads="1"/>
          </p:cNvSpPr>
          <p:nvPr/>
        </p:nvSpPr>
        <p:spPr bwMode="auto">
          <a:xfrm>
            <a:off x="647700" y="2333002"/>
            <a:ext cx="3881571" cy="405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L’Ontario a une longue histoire de fabrication de produits pharmaceutiques de qualité, </a:t>
            </a:r>
            <a:r>
              <a:rPr lang="en-CA" sz="950" dirty="0">
                <a:latin typeface="Lato Light" panose="020F0502020204030203" pitchFamily="34" charset="0"/>
              </a:rPr>
              <a:t>tant par des entreprises mondiales </a:t>
            </a:r>
            <a:br>
              <a:rPr lang="en-CA" sz="950" dirty="0">
                <a:latin typeface="Lato Light" panose="020F0502020204030203" pitchFamily="34" charset="0"/>
              </a:rPr>
            </a:br>
            <a:r>
              <a:rPr lang="en-CA" sz="950" dirty="0">
                <a:latin typeface="Lato Light" panose="020F0502020204030203" pitchFamily="34" charset="0"/>
              </a:rPr>
              <a:t>comme Sanofi Pasteur que par des acteurs nationaux comme Apotex. Nous voulons que vous fassiez partie de notre avenir collectif.</a:t>
            </a:r>
          </a:p>
          <a:p>
            <a:pPr>
              <a:lnSpc>
                <a:spcPct val="110000"/>
              </a:lnSpc>
              <a:spcAft>
                <a:spcPts val="600"/>
              </a:spcAft>
            </a:pPr>
            <a:r>
              <a:rPr lang="en-CA" sz="950" dirty="0">
                <a:latin typeface="Lato Light" panose="020F0502020204030203" pitchFamily="34" charset="0"/>
              </a:rPr>
              <a:t>La taille de notre écosystème prouve que la quantité et la qualité peuvent fonctionner en tandem pour produire des résultats. Les chiffres parlent d’eux-mêmes : plus de 320 entreprises pharmaceutiques se sont établies en Ontario; elles emploient environ 32 000 personnes, ce qui représente le plus important groupe d’employés du secteur pharmaceutique au pays. En 2018, le secteur des sciences de la vie de la province a généré plus </a:t>
            </a:r>
            <a:br>
              <a:rPr lang="en-CA" sz="950" dirty="0">
                <a:latin typeface="Lato Light" panose="020F0502020204030203" pitchFamily="34" charset="0"/>
              </a:rPr>
            </a:br>
            <a:r>
              <a:rPr lang="en-CA" sz="950" dirty="0">
                <a:latin typeface="Lato Light" panose="020F0502020204030203" pitchFamily="34" charset="0"/>
              </a:rPr>
              <a:t>de 40 milliards de dollars en revenus et plus de 7,5 milliards de dollars </a:t>
            </a:r>
            <a:br>
              <a:rPr lang="en-CA" sz="950" dirty="0">
                <a:latin typeface="Lato Light" panose="020F0502020204030203" pitchFamily="34" charset="0"/>
              </a:rPr>
            </a:br>
            <a:r>
              <a:rPr lang="en-CA" sz="950" dirty="0">
                <a:latin typeface="Lato Light" panose="020F0502020204030203" pitchFamily="34" charset="0"/>
              </a:rPr>
              <a:t>en exportations, ce qui représente plus de la moitié des revenus du secteur pharmaceutique du Canada. En Ontario, vous aurez accès à un écosystème qui se classe parmi les dix meilleurs en Amérique du Nord pour son nombre d’établissements pharmaceutiques et d’emplois.</a:t>
            </a:r>
          </a:p>
          <a:p>
            <a:pPr>
              <a:lnSpc>
                <a:spcPct val="110000"/>
              </a:lnSpc>
              <a:spcAft>
                <a:spcPts val="600"/>
              </a:spcAft>
            </a:pPr>
            <a:r>
              <a:rPr lang="en-CA" sz="950" dirty="0">
                <a:latin typeface="Lato Light" panose="020F0502020204030203" pitchFamily="34" charset="0"/>
              </a:rPr>
              <a:t>Quelle est la caractéristique la plus impressionnante du secteur? Nos entreprises travaillent à transformer les découvertes scientifiques d’aujourd’hui en solutions de soins de santé révolutionnaires de demain. Par exemple, Winterlight Labs a mis au point un biomarqueur numérique alimenté par IA pour diagnostiquer la maladie d’Alzheimer au stade précoce en analysant seulement deux minutes de discours. En raison </a:t>
            </a:r>
            <a:br>
              <a:rPr lang="en-CA" sz="950" dirty="0">
                <a:latin typeface="Lato Light" panose="020F0502020204030203" pitchFamily="34" charset="0"/>
              </a:rPr>
            </a:br>
            <a:r>
              <a:rPr lang="en-CA" sz="950" dirty="0">
                <a:latin typeface="Lato Light" panose="020F0502020204030203" pitchFamily="34" charset="0"/>
              </a:rPr>
              <a:t>de sa résidence chez JLABS, la société collabore avec Janssen Pharmaceuticals pour commercialiser sa technologie au Canada </a:t>
            </a:r>
            <a:br>
              <a:rPr lang="en-CA" sz="950" dirty="0">
                <a:latin typeface="Lato Light" panose="020F0502020204030203" pitchFamily="34" charset="0"/>
              </a:rPr>
            </a:br>
            <a:r>
              <a:rPr lang="en-CA" sz="950" dirty="0">
                <a:latin typeface="Lato Light" panose="020F0502020204030203" pitchFamily="34" charset="0"/>
              </a:rPr>
              <a:t>et ailleurs.</a:t>
            </a:r>
          </a:p>
        </p:txBody>
      </p:sp>
      <p:sp>
        <p:nvSpPr>
          <p:cNvPr id="5" name="Title 1">
            <a:extLst>
              <a:ext uri="{FF2B5EF4-FFF2-40B4-BE49-F238E27FC236}">
                <a16:creationId xmlns:a16="http://schemas.microsoft.com/office/drawing/2014/main" id="{448702FF-BC77-F246-9F62-714C7FBF3A0D}"/>
              </a:ext>
            </a:extLst>
          </p:cNvPr>
          <p:cNvSpPr txBox="1">
            <a:spLocks/>
          </p:cNvSpPr>
          <p:nvPr/>
        </p:nvSpPr>
        <p:spPr bwMode="auto">
          <a:xfrm>
            <a:off x="631516" y="615332"/>
            <a:ext cx="4204345" cy="1418567"/>
          </a:xfrm>
          <a:prstGeom prst="rect">
            <a:avLst/>
          </a:prstGeom>
          <a:noFill/>
          <a:ln>
            <a:noFill/>
          </a:ln>
        </p:spPr>
        <p:txBody>
          <a:bodyPr lIns="0" tIns="0" rIns="0" bIns="0"/>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2400" dirty="0">
                <a:solidFill>
                  <a:srgbClr val="0F2D52"/>
                </a:solidFill>
                <a:latin typeface="Lato Black" panose="020F0502020204030203" pitchFamily="34" charset="0"/>
                <a:ea typeface="Lato Black" panose="020F0502020204030203" pitchFamily="34" charset="0"/>
                <a:cs typeface="Lato Black" panose="020F0502020204030203" pitchFamily="34" charset="0"/>
              </a:rPr>
              <a:t>L’ONTARIO </a:t>
            </a:r>
            <a:r>
              <a:rPr lang="en-US" sz="2400" b="0" dirty="0">
                <a:solidFill>
                  <a:srgbClr val="0F2D52"/>
                </a:solidFill>
                <a:latin typeface="Lato Black" panose="020F0502020204030203" pitchFamily="34" charset="0"/>
                <a:ea typeface="Lato Black" panose="020F0502020204030203" pitchFamily="34" charset="0"/>
                <a:cs typeface="Lato Black" panose="020F0502020204030203" pitchFamily="34" charset="0"/>
              </a:rPr>
              <a:t>EST UN</a:t>
            </a:r>
          </a:p>
          <a:p>
            <a:pPr>
              <a:lnSpc>
                <a:spcPct val="70000"/>
              </a:lnSpc>
              <a:spcBef>
                <a:spcPts val="1000"/>
              </a:spcBef>
            </a:pPr>
            <a:r>
              <a:rPr lang="en-CA" dirty="0">
                <a:solidFill>
                  <a:srgbClr val="0F2D52"/>
                </a:solidFill>
                <a:latin typeface="Lato" panose="020F0502020204030203" pitchFamily="34" charset="0"/>
              </a:rPr>
              <a:t>GÉANT</a:t>
            </a:r>
          </a:p>
          <a:p>
            <a:pPr>
              <a:lnSpc>
                <a:spcPct val="70000"/>
              </a:lnSpc>
            </a:pPr>
            <a:r>
              <a:rPr lang="en-CA" sz="3200" dirty="0">
                <a:solidFill>
                  <a:srgbClr val="DD5C33"/>
                </a:solidFill>
                <a:latin typeface="Lato" panose="020F0502020204030203" pitchFamily="34" charset="0"/>
              </a:rPr>
              <a:t>PHARMACEUTIQUE</a:t>
            </a:r>
          </a:p>
        </p:txBody>
      </p:sp>
      <p:sp>
        <p:nvSpPr>
          <p:cNvPr id="29703" name="TextBox 10">
            <a:extLst>
              <a:ext uri="{FF2B5EF4-FFF2-40B4-BE49-F238E27FC236}">
                <a16:creationId xmlns:a16="http://schemas.microsoft.com/office/drawing/2014/main" id="{42E0F801-AC74-6D4D-AE47-C5D9AAD72C84}"/>
              </a:ext>
            </a:extLst>
          </p:cNvPr>
          <p:cNvSpPr txBox="1">
            <a:spLocks noChangeArrowheads="1"/>
          </p:cNvSpPr>
          <p:nvPr/>
        </p:nvSpPr>
        <p:spPr bwMode="auto">
          <a:xfrm>
            <a:off x="11971338" y="492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706" name="TextBox 30">
            <a:extLst>
              <a:ext uri="{FF2B5EF4-FFF2-40B4-BE49-F238E27FC236}">
                <a16:creationId xmlns:a16="http://schemas.microsoft.com/office/drawing/2014/main" id="{9070F5E4-751B-0B41-A769-80F20B0316C8}"/>
              </a:ext>
            </a:extLst>
          </p:cNvPr>
          <p:cNvSpPr txBox="1">
            <a:spLocks noChangeArrowheads="1"/>
          </p:cNvSpPr>
          <p:nvPr/>
        </p:nvSpPr>
        <p:spPr bwMode="auto">
          <a:xfrm>
            <a:off x="2381250" y="608965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extLst>
      <p:ext uri="{BB962C8B-B14F-4D97-AF65-F5344CB8AC3E}">
        <p14:creationId xmlns:p14="http://schemas.microsoft.com/office/powerpoint/2010/main" val="1619746320"/>
      </p:ext>
    </p:extLst>
  </p:cSld>
  <p:clrMapOvr>
    <a:masterClrMapping/>
  </p:clrMapOvr>
</p:sld>
</file>

<file path=ppt/theme/theme1.xml><?xml version="1.0" encoding="utf-8"?>
<a:theme xmlns:a="http://schemas.openxmlformats.org/drawingml/2006/main" name="IT_Theme">
  <a:themeElements>
    <a:clrScheme name="Advancec Manufacturing">
      <a:dk1>
        <a:srgbClr val="000000"/>
      </a:dk1>
      <a:lt1>
        <a:srgbClr val="FFFFFF"/>
      </a:lt1>
      <a:dk2>
        <a:srgbClr val="002857"/>
      </a:dk2>
      <a:lt2>
        <a:srgbClr val="F6F6F3"/>
      </a:lt2>
      <a:accent1>
        <a:srgbClr val="32A9E0"/>
      </a:accent1>
      <a:accent2>
        <a:srgbClr val="0099AB"/>
      </a:accent2>
      <a:accent3>
        <a:srgbClr val="799D49"/>
      </a:accent3>
      <a:accent4>
        <a:srgbClr val="B01657"/>
      </a:accent4>
      <a:accent5>
        <a:srgbClr val="D5441C"/>
      </a:accent5>
      <a:accent6>
        <a:srgbClr val="E19110"/>
      </a:accent6>
      <a:hlink>
        <a:srgbClr val="878787"/>
      </a:hlink>
      <a:folHlink>
        <a:srgbClr val="532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spPr>
      <a:bodyPr lIns="0" tIns="0" rIns="0" bIns="0" numCol="2" spcCol="91440"/>
      <a:lstStyle>
        <a:defPPr algn="l">
          <a:spcAft>
            <a:spcPts val="600"/>
          </a:spcAft>
          <a:defRPr sz="900" dirty="0">
            <a:latin typeface="Lato Light" panose="020F0502020204030203" pitchFamily="34" charset="0"/>
            <a:ea typeface="Lato Light" panose="020F0502020204030203" pitchFamily="34" charset="0"/>
            <a:cs typeface="Lato Light" panose="020F0502020204030203" pitchFamily="34" charset="0"/>
          </a:defRPr>
        </a:defPPr>
      </a:lstStyle>
    </a:txDef>
  </a:objectDefaults>
  <a:extraClrSchemeLst/>
  <a:extLst>
    <a:ext uri="{05A4C25C-085E-4340-85A3-A5531E510DB2}">
      <thm15:themeFamily xmlns:thm15="http://schemas.microsoft.com/office/thememl/2012/main" name="IT_Theme" id="{B090F23B-D534-E740-8C3B-DA4DA22342DB}" vid="{84918443-9C29-F341-96CC-52ADE970D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9019</TotalTime>
  <Words>4913</Words>
  <Application>Microsoft Office PowerPoint</Application>
  <PresentationFormat>Widescreen</PresentationFormat>
  <Paragraphs>384</Paragraphs>
  <Slides>42</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Lato</vt:lpstr>
      <vt:lpstr>Lato Black</vt:lpstr>
      <vt:lpstr>Lato Hairline</vt:lpstr>
      <vt:lpstr>Lato Heavy</vt:lpstr>
      <vt:lpstr>Lato Light</vt:lpstr>
      <vt:lpstr>Lato Medium</vt:lpstr>
      <vt:lpstr>IT_Theme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BOLD Internet</dc:creator>
  <cp:lastModifiedBy>Pinto, Vanessa (MEDJCT)</cp:lastModifiedBy>
  <cp:revision>110</cp:revision>
  <dcterms:created xsi:type="dcterms:W3CDTF">2021-09-22T13:41:34Z</dcterms:created>
  <dcterms:modified xsi:type="dcterms:W3CDTF">2022-01-27T21:58:05Z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2021-09-24T18:20:34Z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3f59ef80-c756-4910-9401-b5f0600639cd</vt:lpwstr>
  </property>
  <property fmtid="{D5CDD505-2E9C-101B-9397-08002B2CF9AE}" pid="8" name="MSIP_Label_034a106e-6316-442c-ad35-738afd673d2b_ContentBits">
    <vt:lpwstr>0</vt:lpwstr>
  </property>
</Properties>
</file>