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76" r:id="rId1"/>
  </p:sldMasterIdLst>
  <p:notesMasterIdLst>
    <p:notesMasterId r:id="rId43"/>
  </p:notesMasterIdLst>
  <p:handoutMasterIdLst>
    <p:handoutMasterId r:id="rId44"/>
  </p:handoutMasterIdLst>
  <p:sldIdLst>
    <p:sldId id="288" r:id="rId2"/>
    <p:sldId id="289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8" r:id="rId23"/>
    <p:sldId id="279" r:id="rId24"/>
    <p:sldId id="292" r:id="rId25"/>
    <p:sldId id="293" r:id="rId26"/>
    <p:sldId id="284" r:id="rId27"/>
    <p:sldId id="285" r:id="rId28"/>
    <p:sldId id="283" r:id="rId29"/>
    <p:sldId id="280" r:id="rId30"/>
    <p:sldId id="320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2" r:id="rId40"/>
    <p:sldId id="311" r:id="rId41"/>
    <p:sldId id="314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44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nto, Vanessa (MEDJCT)" initials="PV(" lastIdx="9" clrIdx="0">
    <p:extLst>
      <p:ext uri="{19B8F6BF-5375-455C-9EA6-DF929625EA0E}">
        <p15:presenceInfo xmlns:p15="http://schemas.microsoft.com/office/powerpoint/2012/main" userId="S::Vanessa.Pinto@ontario.ca::12bfa997-c1c4-40cf-ad58-69b7ed26a67f" providerId="AD"/>
      </p:ext>
    </p:extLst>
  </p:cmAuthor>
  <p:cmAuthor id="2" name="BOLD Internet" initials="BI" lastIdx="2" clrIdx="1">
    <p:extLst>
      <p:ext uri="{19B8F6BF-5375-455C-9EA6-DF929625EA0E}">
        <p15:presenceInfo xmlns:p15="http://schemas.microsoft.com/office/powerpoint/2012/main" userId="S::mario@vt220bold.onmicrosoft.com::670039eb-0dbf-4542-82da-d50ca9d64c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6E"/>
    <a:srgbClr val="7A9D4A"/>
    <a:srgbClr val="86CCFF"/>
    <a:srgbClr val="00BDF3"/>
    <a:srgbClr val="CBECF2"/>
    <a:srgbClr val="0F2D52"/>
    <a:srgbClr val="B95A33"/>
    <a:srgbClr val="071D49"/>
    <a:srgbClr val="00A2F5"/>
    <a:srgbClr val="BD0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7"/>
    <p:restoredTop sz="86453"/>
  </p:normalViewPr>
  <p:slideViewPr>
    <p:cSldViewPr snapToGrid="0" snapToObjects="1" showGuides="1">
      <p:cViewPr varScale="1">
        <p:scale>
          <a:sx n="110" d="100"/>
          <a:sy n="110" d="100"/>
        </p:scale>
        <p:origin x="534" y="102"/>
      </p:cViewPr>
      <p:guideLst>
        <p:guide orient="horz" pos="144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3656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D9-A140-B0BD-030A0B66BE5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D9-A140-B0BD-030A0B66BE5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D9-A140-B0BD-030A0B66BE5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D9-A140-B0BD-030A0B66BE5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1D9-A140-B0BD-030A0B66BE5E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  <c:pt idx="4">
                  <c:v>Item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2.5</c:v>
                </c:pt>
                <c:pt idx="1">
                  <c:v>3.5</c:v>
                </c:pt>
                <c:pt idx="2">
                  <c:v>4.5</c:v>
                </c:pt>
                <c:pt idx="3">
                  <c:v>2.7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D9-A140-B0BD-030A0B66B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865600"/>
        <c:axId val="70828608"/>
      </c:barChart>
      <c:catAx>
        <c:axId val="3586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0828608"/>
        <c:crosses val="autoZero"/>
        <c:auto val="1"/>
        <c:lblAlgn val="ctr"/>
        <c:lblOffset val="100"/>
        <c:noMultiLvlLbl val="0"/>
      </c:catAx>
      <c:valAx>
        <c:axId val="7082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586560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F63156-63C3-394B-A6B2-42F4E0C2D1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35ECFF-DBCA-2643-8AAB-2BC3B7E7B8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E2A29-6DCB-6143-97E1-8124E686A372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0E9B9-8780-5F40-8807-F54A4A910D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EBA5B-0F3C-2642-98FF-B46AF3E45C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22EE-392C-EA47-AEBD-20E6D606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3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632DE-7A24-9448-98D3-17D73A9C7B4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FD44D-ADDD-E14F-8BF2-2563A260D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5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0">
            <a:extLst>
              <a:ext uri="{FF2B5EF4-FFF2-40B4-BE49-F238E27FC236}">
                <a16:creationId xmlns:a16="http://schemas.microsoft.com/office/drawing/2014/main" id="{199EA83F-F9A1-504F-8C7F-C235B01D012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49525" y="18827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763" y="639763"/>
            <a:ext cx="10901362" cy="927098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en-US" dirty="0"/>
              <a:t>Click to add Title</a:t>
            </a:r>
            <a:endParaRPr lang="en-US" dirty="0"/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D3ED0EA-E851-814E-819E-AFCE7735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67538-A695-6F4C-B4BB-D9A30772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EE9C0F-B52B-CD43-B758-B3FC1D37B1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079" y="1734949"/>
            <a:ext cx="10901362" cy="4314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78AB0-875D-724C-832B-9D6B4277C27E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93BD20DC-B56C-FC42-9C18-CC9EBC7B2A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6" name="Picture 15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E6C2EF12-9A38-6D48-8483-8F2C387FAB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997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7F7A17-9425-6548-A288-F0DCCB184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DBAD59A-2AF2-4944-9114-771EC3482AA0}" type="slidenum">
              <a:rPr lang="en-US" smtClean="0"/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9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30855" y="2242324"/>
            <a:ext cx="10893425" cy="3273893"/>
          </a:xfrm>
          <a:prstGeom prst="rect">
            <a:avLst/>
          </a:prstGeom>
        </p:spPr>
        <p:txBody>
          <a:bodyPr lIns="0">
            <a:noAutofit/>
          </a:bodyPr>
          <a:lstStyle>
            <a:lvl1pPr indent="0" algn="l">
              <a:lnSpc>
                <a:spcPts val="5100"/>
              </a:lnSpc>
              <a:spcAft>
                <a:spcPts val="0"/>
              </a:spcAft>
              <a:defRPr sz="4800" b="1" i="0" cap="none" spc="0" baseline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CLOSING MESSAGE</a:t>
            </a:r>
            <a:endParaRPr lang="en-C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5F365E-BC88-6343-A71B-A09F0D233128}"/>
              </a:ext>
            </a:extLst>
          </p:cNvPr>
          <p:cNvGrpSpPr/>
          <p:nvPr userDrawn="1"/>
        </p:nvGrpSpPr>
        <p:grpSpPr>
          <a:xfrm>
            <a:off x="650082" y="6011324"/>
            <a:ext cx="3882531" cy="405349"/>
            <a:chOff x="650082" y="6011324"/>
            <a:chExt cx="3882531" cy="405349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4DC752B7-52E4-BB46-9D08-35827E3DC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2" y="6011324"/>
              <a:ext cx="1338594" cy="405349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66869A5-C9F3-D241-9C4E-7BFC31CA4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450" y="6030914"/>
              <a:ext cx="1821163" cy="3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66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EFB393-5F0D-E641-9E97-FC6556E492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57200"/>
            <a:ext cx="11277600" cy="5943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E3B3CC-D54B-4F48-A880-C3C4825A7EE7}"/>
              </a:ext>
            </a:extLst>
          </p:cNvPr>
          <p:cNvGrpSpPr/>
          <p:nvPr/>
        </p:nvGrpSpPr>
        <p:grpSpPr>
          <a:xfrm>
            <a:off x="1106272" y="5737109"/>
            <a:ext cx="2636774" cy="387645"/>
            <a:chOff x="520701" y="6345238"/>
            <a:chExt cx="1690346" cy="241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490137-EB0A-0142-BC04-8A28BA1F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5699" y="6345238"/>
              <a:ext cx="765348" cy="2406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275327-48BB-D140-8BB9-CF39887B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1" y="6368273"/>
              <a:ext cx="765349" cy="21884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260FC39-205B-FC47-84CE-040B1A621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57200"/>
            <a:ext cx="11277600" cy="5943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FC829C0-B3EE-CD4A-95AF-E30F82E3A27A}"/>
              </a:ext>
            </a:extLst>
          </p:cNvPr>
          <p:cNvGrpSpPr/>
          <p:nvPr userDrawn="1"/>
        </p:nvGrpSpPr>
        <p:grpSpPr>
          <a:xfrm>
            <a:off x="856457" y="5564188"/>
            <a:ext cx="3787994" cy="374041"/>
            <a:chOff x="856457" y="5564188"/>
            <a:chExt cx="3787994" cy="374041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B2811BD1-D553-9A4C-B4BD-3EA8D0C22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6" name="Picture 15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556E4C96-15D8-5B43-96DD-840A628251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6819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– S.Ontari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5CE78FE-67FB-444E-A058-DFDE595AD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57200"/>
            <a:ext cx="11277600" cy="5943600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03E4F4D-E021-5C4B-BE66-0BF623259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Box 117">
            <a:extLst>
              <a:ext uri="{FF2B5EF4-FFF2-40B4-BE49-F238E27FC236}">
                <a16:creationId xmlns:a16="http://schemas.microsoft.com/office/drawing/2014/main" id="{78ABA7F9-59F5-E044-968C-B43E48A3DA8E}"/>
              </a:ext>
            </a:extLst>
          </p:cNvPr>
          <p:cNvSpPr txBox="1"/>
          <p:nvPr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BF2828-5A9B-6C42-B420-45E02068596D}"/>
              </a:ext>
            </a:extLst>
          </p:cNvPr>
          <p:cNvSpPr txBox="1"/>
          <p:nvPr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AB7D9CB-8AAC-EE4A-BE35-E0E9BF8B8D47}"/>
              </a:ext>
            </a:extLst>
          </p:cNvPr>
          <p:cNvSpPr txBox="1"/>
          <p:nvPr/>
        </p:nvSpPr>
        <p:spPr bwMode="auto">
          <a:xfrm>
            <a:off x="14917783" y="4572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262E2A-DC44-1941-9D5C-E120B915F375}"/>
              </a:ext>
            </a:extLst>
          </p:cNvPr>
          <p:cNvSpPr/>
          <p:nvPr userDrawn="1"/>
        </p:nvSpPr>
        <p:spPr>
          <a:xfrm>
            <a:off x="457200" y="449096"/>
            <a:ext cx="11277600" cy="5951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BECF2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2EE8F3D-238E-1641-8C59-D64C33208A6E}"/>
              </a:ext>
            </a:extLst>
          </p:cNvPr>
          <p:cNvSpPr txBox="1"/>
          <p:nvPr/>
        </p:nvSpPr>
        <p:spPr bwMode="auto">
          <a:xfrm>
            <a:off x="782125" y="5281647"/>
            <a:ext cx="4396492" cy="105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E0FA-D49E-2949-AE15-2AF184093583}"/>
              </a:ext>
            </a:extLst>
          </p:cNvPr>
          <p:cNvSpPr txBox="1"/>
          <p:nvPr/>
        </p:nvSpPr>
        <p:spPr bwMode="auto">
          <a:xfrm>
            <a:off x="3507971" y="34913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F47DA-D316-2046-9D48-A290290D398A}"/>
              </a:ext>
            </a:extLst>
          </p:cNvPr>
          <p:cNvSpPr txBox="1"/>
          <p:nvPr userDrawn="1"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C24A5-C246-8A48-B0EF-DC91B28D0A2F}"/>
              </a:ext>
            </a:extLst>
          </p:cNvPr>
          <p:cNvSpPr txBox="1"/>
          <p:nvPr userDrawn="1"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F32C0-CCC9-EA41-AF85-E8607C3AEED5}"/>
              </a:ext>
            </a:extLst>
          </p:cNvPr>
          <p:cNvSpPr txBox="1"/>
          <p:nvPr userDrawn="1"/>
        </p:nvSpPr>
        <p:spPr bwMode="auto">
          <a:xfrm>
            <a:off x="14917783" y="457200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473D52-66F2-4442-9113-AEDCF2F965C7}"/>
              </a:ext>
            </a:extLst>
          </p:cNvPr>
          <p:cNvSpPr txBox="1"/>
          <p:nvPr userDrawn="1"/>
        </p:nvSpPr>
        <p:spPr bwMode="auto">
          <a:xfrm>
            <a:off x="782125" y="5281647"/>
            <a:ext cx="4396492" cy="105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08B89-662F-C049-845D-740B453E0303}"/>
              </a:ext>
            </a:extLst>
          </p:cNvPr>
          <p:cNvSpPr txBox="1"/>
          <p:nvPr userDrawn="1"/>
        </p:nvSpPr>
        <p:spPr bwMode="auto">
          <a:xfrm>
            <a:off x="3507971" y="34913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0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vanced Manufacturing _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87D627-05F1-364D-BE36-523C17BC67DF}"/>
              </a:ext>
            </a:extLst>
          </p:cNvPr>
          <p:cNvSpPr txBox="1"/>
          <p:nvPr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9CE08-1611-1647-BD37-C77A4B5FC3FE}"/>
              </a:ext>
            </a:extLst>
          </p:cNvPr>
          <p:cNvSpPr txBox="1"/>
          <p:nvPr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63B83-B275-CE4E-A733-1214917010C9}"/>
              </a:ext>
            </a:extLst>
          </p:cNvPr>
          <p:cNvSpPr txBox="1"/>
          <p:nvPr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92AA7-1FF6-AA48-BD8C-2982C655052B}"/>
              </a:ext>
            </a:extLst>
          </p:cNvPr>
          <p:cNvSpPr txBox="1"/>
          <p:nvPr/>
        </p:nvSpPr>
        <p:spPr bwMode="auto">
          <a:xfrm>
            <a:off x="7834489" y="334151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5D8A51D0-7F55-3241-BC28-2E3EC0C2FE0B}"/>
              </a:ext>
            </a:extLst>
          </p:cNvPr>
          <p:cNvSpPr txBox="1">
            <a:spLocks/>
          </p:cNvSpPr>
          <p:nvPr/>
        </p:nvSpPr>
        <p:spPr>
          <a:xfrm>
            <a:off x="4152449" y="4813738"/>
            <a:ext cx="3887101" cy="726314"/>
          </a:xfrm>
          <a:prstGeom prst="rect">
            <a:avLst/>
          </a:prstGeom>
        </p:spPr>
        <p:txBody>
          <a:bodyPr/>
          <a:lstStyle>
            <a:lvl1pPr marL="635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 cap="all" baseline="0">
                <a:solidFill>
                  <a:srgbClr val="00BDF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2100" b="0" i="0" kern="1200">
                <a:solidFill>
                  <a:srgbClr val="002E6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1700" b="0" i="0" kern="1200" baseline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838200" indent="-153988" algn="l" rtl="0" eaLnBrk="1" fontAlgn="base" hangingPunct="1">
              <a:spcBef>
                <a:spcPts val="475"/>
              </a:spcBef>
              <a:spcAft>
                <a:spcPct val="0"/>
              </a:spcAft>
              <a:buClr>
                <a:schemeClr val="tx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1016000" indent="-184150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3CA9E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86CC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19E7D-B483-EF40-AF24-63DDCA6993DE}"/>
              </a:ext>
            </a:extLst>
          </p:cNvPr>
          <p:cNvSpPr txBox="1"/>
          <p:nvPr userDrawn="1"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54942B-11AF-8943-8E08-E7F29168C810}"/>
              </a:ext>
            </a:extLst>
          </p:cNvPr>
          <p:cNvSpPr txBox="1"/>
          <p:nvPr userDrawn="1"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92127-4C48-B047-96B7-84AF24BD41AD}"/>
              </a:ext>
            </a:extLst>
          </p:cNvPr>
          <p:cNvSpPr txBox="1"/>
          <p:nvPr userDrawn="1"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39873-2595-4E4F-852B-AB5F12069F76}"/>
              </a:ext>
            </a:extLst>
          </p:cNvPr>
          <p:cNvSpPr txBox="1"/>
          <p:nvPr userDrawn="1"/>
        </p:nvSpPr>
        <p:spPr bwMode="auto">
          <a:xfrm>
            <a:off x="7834489" y="334151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F222DAD8-1D6F-364B-9BC4-43F28894F89C}"/>
              </a:ext>
            </a:extLst>
          </p:cNvPr>
          <p:cNvSpPr txBox="1">
            <a:spLocks/>
          </p:cNvSpPr>
          <p:nvPr userDrawn="1"/>
        </p:nvSpPr>
        <p:spPr>
          <a:xfrm>
            <a:off x="4152449" y="4813738"/>
            <a:ext cx="3887101" cy="726314"/>
          </a:xfrm>
          <a:prstGeom prst="rect">
            <a:avLst/>
          </a:prstGeom>
        </p:spPr>
        <p:txBody>
          <a:bodyPr/>
          <a:lstStyle>
            <a:lvl1pPr marL="635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 cap="all" baseline="0">
                <a:solidFill>
                  <a:srgbClr val="00BDF3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2100" b="0" i="0" kern="1200">
                <a:solidFill>
                  <a:srgbClr val="002E6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1700" b="0" i="0" kern="1200" baseline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838200" indent="-153988" algn="l" rtl="0" eaLnBrk="1" fontAlgn="base" hangingPunct="1">
              <a:spcBef>
                <a:spcPts val="475"/>
              </a:spcBef>
              <a:spcAft>
                <a:spcPct val="0"/>
              </a:spcAft>
              <a:buClr>
                <a:schemeClr val="tx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1016000" indent="-184150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3CA9E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86CC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18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vanced Manufacturing BG_Grey"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87D627-05F1-364D-BE36-523C17BC67DF}"/>
              </a:ext>
            </a:extLst>
          </p:cNvPr>
          <p:cNvSpPr txBox="1"/>
          <p:nvPr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9CE08-1611-1647-BD37-C77A4B5FC3FE}"/>
              </a:ext>
            </a:extLst>
          </p:cNvPr>
          <p:cNvSpPr txBox="1"/>
          <p:nvPr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63B83-B275-CE4E-A733-1214917010C9}"/>
              </a:ext>
            </a:extLst>
          </p:cNvPr>
          <p:cNvSpPr txBox="1"/>
          <p:nvPr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92AA7-1FF6-AA48-BD8C-2982C655052B}"/>
              </a:ext>
            </a:extLst>
          </p:cNvPr>
          <p:cNvSpPr txBox="1"/>
          <p:nvPr/>
        </p:nvSpPr>
        <p:spPr bwMode="auto">
          <a:xfrm>
            <a:off x="7834489" y="334151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A91A22-549F-5345-B2A5-3D796D52B4F9}"/>
              </a:ext>
            </a:extLst>
          </p:cNvPr>
          <p:cNvSpPr txBox="1"/>
          <p:nvPr userDrawn="1"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D1C18-A872-7241-9C17-FF3CF8B839CE}"/>
              </a:ext>
            </a:extLst>
          </p:cNvPr>
          <p:cNvSpPr txBox="1"/>
          <p:nvPr userDrawn="1"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A85D1-A865-334C-A7E0-7FCC1EDEC47C}"/>
              </a:ext>
            </a:extLst>
          </p:cNvPr>
          <p:cNvSpPr txBox="1"/>
          <p:nvPr userDrawn="1"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582D5A-DFFD-254F-916F-675F3CE70390}"/>
              </a:ext>
            </a:extLst>
          </p:cNvPr>
          <p:cNvSpPr txBox="1"/>
          <p:nvPr userDrawn="1"/>
        </p:nvSpPr>
        <p:spPr bwMode="auto">
          <a:xfrm>
            <a:off x="7834489" y="334151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71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ayout_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87D627-05F1-364D-BE36-523C17BC67DF}"/>
              </a:ext>
            </a:extLst>
          </p:cNvPr>
          <p:cNvSpPr txBox="1"/>
          <p:nvPr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9CE08-1611-1647-BD37-C77A4B5FC3FE}"/>
              </a:ext>
            </a:extLst>
          </p:cNvPr>
          <p:cNvSpPr txBox="1"/>
          <p:nvPr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63B83-B275-CE4E-A733-1214917010C9}"/>
              </a:ext>
            </a:extLst>
          </p:cNvPr>
          <p:cNvSpPr txBox="1"/>
          <p:nvPr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5F3CD-1C17-8045-8CB4-CD31CBDB8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84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69D438-C0D0-2042-8CC2-3954D8D5CBD2}"/>
              </a:ext>
            </a:extLst>
          </p:cNvPr>
          <p:cNvSpPr txBox="1"/>
          <p:nvPr userDrawn="1"/>
        </p:nvSpPr>
        <p:spPr bwMode="auto">
          <a:xfrm>
            <a:off x="5696262" y="2833141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C5D46-FAED-1947-A08F-AB5686A1654C}"/>
              </a:ext>
            </a:extLst>
          </p:cNvPr>
          <p:cNvSpPr txBox="1"/>
          <p:nvPr userDrawn="1"/>
        </p:nvSpPr>
        <p:spPr bwMode="auto">
          <a:xfrm>
            <a:off x="5025542" y="267736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93B00-99F5-104A-BB3F-C6CBCA4D2991}"/>
              </a:ext>
            </a:extLst>
          </p:cNvPr>
          <p:cNvSpPr txBox="1"/>
          <p:nvPr userDrawn="1"/>
        </p:nvSpPr>
        <p:spPr bwMode="auto">
          <a:xfrm>
            <a:off x="6847027" y="483534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B6D69E-0695-C442-BFED-EEE4EA24C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08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0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8510E51A-26FD-CD46-A0CA-D112318C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195A354-0760-ED47-99DA-5E770857FB4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1337" y="0"/>
            <a:ext cx="7023463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DCD0ABB-F247-E64F-B4EB-0CDD7596D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44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_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8510E51A-26FD-CD46-A0CA-D112318C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112B370-1727-F446-ADE9-4D00BA97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30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39764" y="639763"/>
            <a:ext cx="10886440" cy="9572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dirty="0"/>
              <a:t>Click to add Title</a:t>
            </a:r>
            <a:endParaRPr lang="en-CA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639764" y="1793415"/>
            <a:ext cx="5295524" cy="399097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6256714" y="1793415"/>
            <a:ext cx="5284411" cy="399097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4pPr marL="1384300" indent="-180975">
              <a:tabLst/>
              <a:defRPr/>
            </a:lvl4pPr>
            <a:lvl5pPr marL="1665288" indent="-2143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F4E5496-9D21-BF40-8D32-676D4EF747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ADA183-08D2-4B4D-A9EE-4484F10D81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FBE598-A1CA-304C-B6E3-864DFB410749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D9CA199A-0F32-C442-9767-FB325F92DF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5" name="Picture 14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633E1DB9-DF83-0144-B908-77CE061B7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5045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mage_Left_No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3EC46A9-795E-B846-81AB-53E149DE7A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" y="1"/>
            <a:ext cx="730567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</p:spTree>
    <p:extLst>
      <p:ext uri="{BB962C8B-B14F-4D97-AF65-F5344CB8AC3E}">
        <p14:creationId xmlns:p14="http://schemas.microsoft.com/office/powerpoint/2010/main" val="166328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_Right_No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3EC46A9-795E-B846-81AB-53E149DE7A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29125" y="1"/>
            <a:ext cx="7305675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Click icon to           place image</a:t>
            </a:r>
          </a:p>
        </p:txBody>
      </p:sp>
    </p:spTree>
    <p:extLst>
      <p:ext uri="{BB962C8B-B14F-4D97-AF65-F5344CB8AC3E}">
        <p14:creationId xmlns:p14="http://schemas.microsoft.com/office/powerpoint/2010/main" val="2944618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y-the-Numb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97304CCE-E50A-7F45-8797-0FAED1ED2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5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" r="56" b="1210"/>
          <a:stretch/>
        </p:blipFill>
        <p:spPr>
          <a:xfrm>
            <a:off x="450842" y="457200"/>
            <a:ext cx="11283958" cy="5943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A7DFC5-7A3E-3446-B5BD-E073305960F4}"/>
              </a:ext>
            </a:extLst>
          </p:cNvPr>
          <p:cNvSpPr txBox="1"/>
          <p:nvPr/>
        </p:nvSpPr>
        <p:spPr bwMode="auto">
          <a:xfrm>
            <a:off x="7295322" y="703027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8ABA7F9-59F5-E044-968C-B43E48A3DA8E}"/>
              </a:ext>
            </a:extLst>
          </p:cNvPr>
          <p:cNvSpPr txBox="1"/>
          <p:nvPr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63977ED-4983-D84D-997B-575AB73B4AE3}"/>
              </a:ext>
            </a:extLst>
          </p:cNvPr>
          <p:cNvSpPr txBox="1"/>
          <p:nvPr/>
        </p:nvSpPr>
        <p:spPr bwMode="auto">
          <a:xfrm>
            <a:off x="2767476" y="12057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A0707-3847-DA44-8CB5-C5C7895AB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85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" r="56" b="1210"/>
          <a:stretch/>
        </p:blipFill>
        <p:spPr>
          <a:xfrm>
            <a:off x="450842" y="457200"/>
            <a:ext cx="11283958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DE1B8-4FD4-264E-8A69-CB0CE8B861B0}"/>
              </a:ext>
            </a:extLst>
          </p:cNvPr>
          <p:cNvSpPr txBox="1"/>
          <p:nvPr userDrawn="1"/>
        </p:nvSpPr>
        <p:spPr bwMode="auto">
          <a:xfrm>
            <a:off x="7295322" y="703027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6D233-9F96-C943-B054-FB08DB08DCD0}"/>
              </a:ext>
            </a:extLst>
          </p:cNvPr>
          <p:cNvSpPr txBox="1"/>
          <p:nvPr userDrawn="1"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E0DF1-A0A3-8C49-9DAB-3FFCA68061FF}"/>
              </a:ext>
            </a:extLst>
          </p:cNvPr>
          <p:cNvSpPr txBox="1"/>
          <p:nvPr userDrawn="1"/>
        </p:nvSpPr>
        <p:spPr bwMode="auto">
          <a:xfrm>
            <a:off x="2767476" y="12057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70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"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65183F-BC60-A04F-BB2F-A90E82D146BA}"/>
              </a:ext>
            </a:extLst>
          </p:cNvPr>
          <p:cNvSpPr txBox="1"/>
          <p:nvPr userDrawn="1"/>
        </p:nvSpPr>
        <p:spPr bwMode="auto">
          <a:xfrm>
            <a:off x="724982" y="332146"/>
            <a:ext cx="1561018" cy="28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200" b="1" spc="300" dirty="0">
                <a:solidFill>
                  <a:srgbClr val="B95A3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PLEINS FEUX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8A468A-4727-3343-9F9E-640E10AB26B4}"/>
              </a:ext>
            </a:extLst>
          </p:cNvPr>
          <p:cNvCxnSpPr>
            <a:cxnSpLocks/>
          </p:cNvCxnSpPr>
          <p:nvPr userDrawn="1"/>
        </p:nvCxnSpPr>
        <p:spPr>
          <a:xfrm>
            <a:off x="461963" y="6400800"/>
            <a:ext cx="11277600" cy="0"/>
          </a:xfrm>
          <a:prstGeom prst="line">
            <a:avLst/>
          </a:prstGeom>
          <a:ln w="25400">
            <a:solidFill>
              <a:srgbClr val="7A9D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15B754-0A3B-DD44-941D-29D199DD859F}"/>
              </a:ext>
            </a:extLst>
          </p:cNvPr>
          <p:cNvCxnSpPr/>
          <p:nvPr userDrawn="1"/>
        </p:nvCxnSpPr>
        <p:spPr>
          <a:xfrm flipV="1">
            <a:off x="457200" y="457200"/>
            <a:ext cx="0" cy="5943600"/>
          </a:xfrm>
          <a:prstGeom prst="line">
            <a:avLst/>
          </a:prstGeom>
          <a:ln w="25400">
            <a:solidFill>
              <a:srgbClr val="7A9D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57C2F0-1CF3-2248-9ACD-09B42195F1C0}"/>
              </a:ext>
            </a:extLst>
          </p:cNvPr>
          <p:cNvCxnSpPr/>
          <p:nvPr userDrawn="1"/>
        </p:nvCxnSpPr>
        <p:spPr>
          <a:xfrm flipV="1">
            <a:off x="11737497" y="457200"/>
            <a:ext cx="0" cy="5943600"/>
          </a:xfrm>
          <a:prstGeom prst="line">
            <a:avLst/>
          </a:prstGeom>
          <a:ln w="25400">
            <a:solidFill>
              <a:srgbClr val="7A9D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FD6C17-C849-3E44-BE0E-4828CD228C21}"/>
              </a:ext>
            </a:extLst>
          </p:cNvPr>
          <p:cNvCxnSpPr>
            <a:cxnSpLocks/>
          </p:cNvCxnSpPr>
          <p:nvPr userDrawn="1"/>
        </p:nvCxnSpPr>
        <p:spPr>
          <a:xfrm>
            <a:off x="461963" y="469338"/>
            <a:ext cx="223837" cy="0"/>
          </a:xfrm>
          <a:prstGeom prst="line">
            <a:avLst/>
          </a:prstGeom>
          <a:ln w="25400">
            <a:solidFill>
              <a:srgbClr val="7A9D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30C088-9143-4643-9FDB-292C6C5C0D2D}"/>
              </a:ext>
            </a:extLst>
          </p:cNvPr>
          <p:cNvCxnSpPr>
            <a:cxnSpLocks/>
          </p:cNvCxnSpPr>
          <p:nvPr userDrawn="1"/>
        </p:nvCxnSpPr>
        <p:spPr>
          <a:xfrm>
            <a:off x="2393156" y="469339"/>
            <a:ext cx="9344341" cy="0"/>
          </a:xfrm>
          <a:prstGeom prst="line">
            <a:avLst/>
          </a:prstGeom>
          <a:ln w="25400">
            <a:solidFill>
              <a:srgbClr val="7A9D4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onnector 10">
            <a:extLst>
              <a:ext uri="{FF2B5EF4-FFF2-40B4-BE49-F238E27FC236}">
                <a16:creationId xmlns:a16="http://schemas.microsoft.com/office/drawing/2014/main" id="{7A3D6DCB-97C5-654B-93B4-18C7FB600D14}"/>
              </a:ext>
            </a:extLst>
          </p:cNvPr>
          <p:cNvSpPr/>
          <p:nvPr userDrawn="1"/>
        </p:nvSpPr>
        <p:spPr>
          <a:xfrm>
            <a:off x="2253632" y="396341"/>
            <a:ext cx="145994" cy="14599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7A9D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54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lar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97304CCE-E50A-7F45-8797-0FAED1ED2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/>
          <a:stretch/>
        </p:blipFill>
        <p:spPr>
          <a:xfrm>
            <a:off x="457200" y="505056"/>
            <a:ext cx="11277599" cy="5579287"/>
          </a:xfrm>
          <a:prstGeom prst="rect">
            <a:avLst/>
          </a:prstGeom>
        </p:spPr>
      </p:pic>
      <p:pic>
        <p:nvPicPr>
          <p:cNvPr id="210" name="Picture 209" descr="Icon&#10;&#10;Description automatically generated">
            <a:extLst>
              <a:ext uri="{FF2B5EF4-FFF2-40B4-BE49-F238E27FC236}">
                <a16:creationId xmlns:a16="http://schemas.microsoft.com/office/drawing/2014/main" id="{10CD81FF-5B06-AC40-9FED-A88094005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80"/>
          <a:stretch/>
        </p:blipFill>
        <p:spPr>
          <a:xfrm>
            <a:off x="516972" y="447731"/>
            <a:ext cx="2472323" cy="32035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BA7DFC5-7A3E-3446-B5BD-E073305960F4}"/>
              </a:ext>
            </a:extLst>
          </p:cNvPr>
          <p:cNvSpPr txBox="1"/>
          <p:nvPr/>
        </p:nvSpPr>
        <p:spPr bwMode="auto">
          <a:xfrm>
            <a:off x="7295322" y="703027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76D106F6-64DA-9A4E-90E8-82F70261A94E}"/>
              </a:ext>
            </a:extLst>
          </p:cNvPr>
          <p:cNvGrpSpPr/>
          <p:nvPr/>
        </p:nvGrpSpPr>
        <p:grpSpPr>
          <a:xfrm>
            <a:off x="457198" y="179072"/>
            <a:ext cx="11277601" cy="1217030"/>
            <a:chOff x="453472" y="244879"/>
            <a:chExt cx="11216969" cy="1131479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81A614-A914-EA46-8A16-D2216D747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472" y="312135"/>
              <a:ext cx="11216969" cy="1064223"/>
            </a:xfrm>
            <a:prstGeom prst="rect">
              <a:avLst/>
            </a:prstGeom>
          </p:spPr>
        </p:pic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A4EAF3F-9E99-8445-A6C4-726FDBAD8E0C}"/>
                </a:ext>
              </a:extLst>
            </p:cNvPr>
            <p:cNvSpPr/>
            <p:nvPr/>
          </p:nvSpPr>
          <p:spPr>
            <a:xfrm>
              <a:off x="8276225" y="244879"/>
              <a:ext cx="1634276" cy="24434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78ABA7F9-59F5-E044-968C-B43E48A3DA8E}"/>
              </a:ext>
            </a:extLst>
          </p:cNvPr>
          <p:cNvSpPr txBox="1"/>
          <p:nvPr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EE50A-60B8-5A42-9682-FAD163989237}"/>
              </a:ext>
            </a:extLst>
          </p:cNvPr>
          <p:cNvSpPr txBox="1"/>
          <p:nvPr/>
        </p:nvSpPr>
        <p:spPr bwMode="auto">
          <a:xfrm>
            <a:off x="-2023009" y="55025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214" name="Picture 213" descr="Icon&#10;&#10;Description automatically generated with medium confidence">
            <a:extLst>
              <a:ext uri="{FF2B5EF4-FFF2-40B4-BE49-F238E27FC236}">
                <a16:creationId xmlns:a16="http://schemas.microsoft.com/office/drawing/2014/main" id="{FE40D53F-647B-6340-B6AD-ADA9EBDF2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175" y="3080163"/>
            <a:ext cx="2337628" cy="2381734"/>
          </a:xfrm>
          <a:prstGeom prst="rect">
            <a:avLst/>
          </a:prstGeom>
        </p:spPr>
      </p:pic>
      <p:pic>
        <p:nvPicPr>
          <p:cNvPr id="219" name="Picture 218" descr="Icon&#10;&#10;Description automatically generated">
            <a:extLst>
              <a:ext uri="{FF2B5EF4-FFF2-40B4-BE49-F238E27FC236}">
                <a16:creationId xmlns:a16="http://schemas.microsoft.com/office/drawing/2014/main" id="{AC89E448-2195-D446-A7F6-EC451BCA42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40" y="4041049"/>
            <a:ext cx="1812421" cy="1856626"/>
          </a:xfrm>
          <a:prstGeom prst="rect">
            <a:avLst/>
          </a:prstGeom>
        </p:spPr>
      </p:pic>
      <p:pic>
        <p:nvPicPr>
          <p:cNvPr id="225" name="Picture 224" descr="Icon&#10;&#10;Description automatically generated">
            <a:extLst>
              <a:ext uri="{FF2B5EF4-FFF2-40B4-BE49-F238E27FC236}">
                <a16:creationId xmlns:a16="http://schemas.microsoft.com/office/drawing/2014/main" id="{7AB431E4-7799-5647-9E26-5B75D101CE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618" y="4993642"/>
            <a:ext cx="381858" cy="405724"/>
          </a:xfrm>
          <a:prstGeom prst="rect">
            <a:avLst/>
          </a:prstGeom>
        </p:spPr>
      </p:pic>
      <p:pic>
        <p:nvPicPr>
          <p:cNvPr id="237" name="Picture 236" descr="Icon&#10;&#10;Description automatically generated">
            <a:extLst>
              <a:ext uri="{FF2B5EF4-FFF2-40B4-BE49-F238E27FC236}">
                <a16:creationId xmlns:a16="http://schemas.microsoft.com/office/drawing/2014/main" id="{6AE56FB8-C1BC-1B47-B00C-6B2E0130AA0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82" y="5298288"/>
            <a:ext cx="266288" cy="282931"/>
          </a:xfrm>
          <a:prstGeom prst="rect">
            <a:avLst/>
          </a:prstGeom>
        </p:spPr>
      </p:pic>
      <p:pic>
        <p:nvPicPr>
          <p:cNvPr id="215" name="Picture 214" descr="Icon&#10;&#10;Description automatically generated with medium confidence">
            <a:extLst>
              <a:ext uri="{FF2B5EF4-FFF2-40B4-BE49-F238E27FC236}">
                <a16:creationId xmlns:a16="http://schemas.microsoft.com/office/drawing/2014/main" id="{4A36E7AC-5AF9-2342-81DE-8BB5136B64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353" y="4966593"/>
            <a:ext cx="424759" cy="432773"/>
          </a:xfrm>
          <a:prstGeom prst="rect">
            <a:avLst/>
          </a:prstGeom>
        </p:spPr>
      </p:pic>
      <p:pic>
        <p:nvPicPr>
          <p:cNvPr id="245" name="Picture 24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9A897CF-6DBC-BB4D-8893-E0EEFA22DA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560" y="1143141"/>
            <a:ext cx="123824" cy="151966"/>
          </a:xfrm>
          <a:prstGeom prst="rect">
            <a:avLst/>
          </a:prstGeom>
        </p:spPr>
      </p:pic>
      <p:pic>
        <p:nvPicPr>
          <p:cNvPr id="246" name="Picture 245" descr="Icon&#10;&#10;Description automatically generated">
            <a:extLst>
              <a:ext uri="{FF2B5EF4-FFF2-40B4-BE49-F238E27FC236}">
                <a16:creationId xmlns:a16="http://schemas.microsoft.com/office/drawing/2014/main" id="{E050D2D5-1C52-EA42-BD15-070F8627FB7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827" y="573938"/>
            <a:ext cx="172669" cy="164246"/>
          </a:xfrm>
          <a:prstGeom prst="rect">
            <a:avLst/>
          </a:prstGeom>
        </p:spPr>
      </p:pic>
      <p:pic>
        <p:nvPicPr>
          <p:cNvPr id="248" name="Picture 247" descr="Icon&#10;&#10;Description automatically generated">
            <a:extLst>
              <a:ext uri="{FF2B5EF4-FFF2-40B4-BE49-F238E27FC236}">
                <a16:creationId xmlns:a16="http://schemas.microsoft.com/office/drawing/2014/main" id="{FEC74056-A91E-B04D-8E2B-2D46828EA3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74" y="620505"/>
            <a:ext cx="641123" cy="647871"/>
          </a:xfrm>
          <a:prstGeom prst="rect">
            <a:avLst/>
          </a:prstGeom>
        </p:spPr>
      </p:pic>
      <p:pic>
        <p:nvPicPr>
          <p:cNvPr id="251" name="Picture 250" descr="Icon&#10;&#10;Description automatically generated">
            <a:extLst>
              <a:ext uri="{FF2B5EF4-FFF2-40B4-BE49-F238E27FC236}">
                <a16:creationId xmlns:a16="http://schemas.microsoft.com/office/drawing/2014/main" id="{3DBCF10C-5061-EA4A-A95B-D914FE38C33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230" y="633157"/>
            <a:ext cx="522187" cy="474715"/>
          </a:xfrm>
          <a:prstGeom prst="rect">
            <a:avLst/>
          </a:prstGeom>
        </p:spPr>
      </p:pic>
      <p:pic>
        <p:nvPicPr>
          <p:cNvPr id="253" name="Picture 252" descr="Icon&#10;&#10;Description automatically generated">
            <a:extLst>
              <a:ext uri="{FF2B5EF4-FFF2-40B4-BE49-F238E27FC236}">
                <a16:creationId xmlns:a16="http://schemas.microsoft.com/office/drawing/2014/main" id="{0944D3C5-ABDE-5B4D-B792-86140625CD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689" y="690793"/>
            <a:ext cx="565780" cy="650647"/>
          </a:xfrm>
          <a:prstGeom prst="rect">
            <a:avLst/>
          </a:prstGeom>
        </p:spPr>
      </p:pic>
      <p:pic>
        <p:nvPicPr>
          <p:cNvPr id="256" name="Picture 255" descr="Icon&#10;&#10;Description automatically generated">
            <a:extLst>
              <a:ext uri="{FF2B5EF4-FFF2-40B4-BE49-F238E27FC236}">
                <a16:creationId xmlns:a16="http://schemas.microsoft.com/office/drawing/2014/main" id="{638E75A3-2474-6841-A983-13C467B71F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1"/>
          <a:stretch/>
        </p:blipFill>
        <p:spPr>
          <a:xfrm>
            <a:off x="10824206" y="451891"/>
            <a:ext cx="390526" cy="185737"/>
          </a:xfrm>
          <a:prstGeom prst="rect">
            <a:avLst/>
          </a:prstGeom>
        </p:spPr>
      </p:pic>
      <p:pic>
        <p:nvPicPr>
          <p:cNvPr id="259" name="Picture 258" descr="Icon&#10;&#10;Description automatically generated">
            <a:extLst>
              <a:ext uri="{FF2B5EF4-FFF2-40B4-BE49-F238E27FC236}">
                <a16:creationId xmlns:a16="http://schemas.microsoft.com/office/drawing/2014/main" id="{1C3A0A68-266C-F048-B2A7-F0FFB0E17F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79" t="-17331" r="-7921"/>
          <a:stretch/>
        </p:blipFill>
        <p:spPr>
          <a:xfrm>
            <a:off x="4866803" y="987339"/>
            <a:ext cx="998338" cy="408764"/>
          </a:xfrm>
          <a:prstGeom prst="rect">
            <a:avLst/>
          </a:prstGeom>
        </p:spPr>
      </p:pic>
      <p:pic>
        <p:nvPicPr>
          <p:cNvPr id="261" name="Picture 260" descr="Background pattern&#10;&#10;Description automatically generated">
            <a:extLst>
              <a:ext uri="{FF2B5EF4-FFF2-40B4-BE49-F238E27FC236}">
                <a16:creationId xmlns:a16="http://schemas.microsoft.com/office/drawing/2014/main" id="{00D061D3-03AD-2649-941C-2DA3DD711B7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897676"/>
            <a:ext cx="11277600" cy="503124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968C0631-6942-024A-964C-0B3FD47F4015}"/>
              </a:ext>
            </a:extLst>
          </p:cNvPr>
          <p:cNvSpPr txBox="1"/>
          <p:nvPr/>
        </p:nvSpPr>
        <p:spPr bwMode="auto">
          <a:xfrm>
            <a:off x="12596774" y="1228954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9136ACA8-C245-8542-9C60-9E37D3583071}"/>
              </a:ext>
            </a:extLst>
          </p:cNvPr>
          <p:cNvGrpSpPr/>
          <p:nvPr/>
        </p:nvGrpSpPr>
        <p:grpSpPr>
          <a:xfrm>
            <a:off x="9838143" y="6028296"/>
            <a:ext cx="1690346" cy="241883"/>
            <a:chOff x="520700" y="6209872"/>
            <a:chExt cx="2200011" cy="314814"/>
          </a:xfrm>
        </p:grpSpPr>
        <p:pic>
          <p:nvPicPr>
            <p:cNvPr id="265" name="Picture 264">
              <a:extLst>
                <a:ext uri="{FF2B5EF4-FFF2-40B4-BE49-F238E27FC236}">
                  <a16:creationId xmlns:a16="http://schemas.microsoft.com/office/drawing/2014/main" id="{F6A762D9-091C-1D42-9438-83203E334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4599" y="6209872"/>
              <a:ext cx="996112" cy="313260"/>
            </a:xfrm>
            <a:prstGeom prst="rect">
              <a:avLst/>
            </a:prstGeom>
          </p:spPr>
        </p:pic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F913A09E-5D95-FA40-AAF6-946BF48BA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0" y="6239854"/>
              <a:ext cx="996113" cy="284832"/>
            </a:xfrm>
            <a:prstGeom prst="rect">
              <a:avLst/>
            </a:prstGeom>
          </p:spPr>
        </p:pic>
      </p:grpSp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8AEBB98D-FAA9-EE46-B7F6-3567202800D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96256" y="751120"/>
            <a:ext cx="142583" cy="1452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583F32-4FC5-C24C-9364-6C88564BB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"/>
          <a:stretch/>
        </p:blipFill>
        <p:spPr>
          <a:xfrm>
            <a:off x="457200" y="505056"/>
            <a:ext cx="11277599" cy="5579287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1F80B494-F02B-0F47-9D6B-C569F160A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80"/>
          <a:stretch/>
        </p:blipFill>
        <p:spPr>
          <a:xfrm>
            <a:off x="516972" y="447731"/>
            <a:ext cx="2472323" cy="32035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F1A689D-2BB8-4842-8EFF-A37F19D1956C}"/>
              </a:ext>
            </a:extLst>
          </p:cNvPr>
          <p:cNvSpPr txBox="1"/>
          <p:nvPr userDrawn="1"/>
        </p:nvSpPr>
        <p:spPr bwMode="auto">
          <a:xfrm>
            <a:off x="7295322" y="703027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B99C49-9C09-2141-905C-D75AACAAD28A}"/>
              </a:ext>
            </a:extLst>
          </p:cNvPr>
          <p:cNvGrpSpPr/>
          <p:nvPr userDrawn="1"/>
        </p:nvGrpSpPr>
        <p:grpSpPr>
          <a:xfrm>
            <a:off x="457198" y="179072"/>
            <a:ext cx="11277601" cy="1217030"/>
            <a:chOff x="453472" y="244879"/>
            <a:chExt cx="11216969" cy="1131479"/>
          </a:xfrm>
        </p:grpSpPr>
        <p:pic>
          <p:nvPicPr>
            <p:cNvPr id="33" name="Picture 3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DAA68E0-9995-5149-877F-4F55C0F02AA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472" y="312135"/>
              <a:ext cx="11216969" cy="1064223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45B6E8E-0855-C04A-9B62-55699A277962}"/>
                </a:ext>
              </a:extLst>
            </p:cNvPr>
            <p:cNvSpPr/>
            <p:nvPr userDrawn="1"/>
          </p:nvSpPr>
          <p:spPr>
            <a:xfrm>
              <a:off x="8276225" y="244879"/>
              <a:ext cx="1634276" cy="24434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3C733FA-8DBC-9843-89AE-3DDE473BC8E4}"/>
              </a:ext>
            </a:extLst>
          </p:cNvPr>
          <p:cNvSpPr txBox="1"/>
          <p:nvPr userDrawn="1"/>
        </p:nvSpPr>
        <p:spPr bwMode="auto">
          <a:xfrm>
            <a:off x="14162314" y="5693229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C3A797-E3CE-5048-BD83-1BE0658149A8}"/>
              </a:ext>
            </a:extLst>
          </p:cNvPr>
          <p:cNvSpPr txBox="1"/>
          <p:nvPr userDrawn="1"/>
        </p:nvSpPr>
        <p:spPr bwMode="auto">
          <a:xfrm>
            <a:off x="-2023009" y="55025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38" name="Picture 37" descr="Icon&#10;&#10;Description automatically generated with medium confidence">
            <a:extLst>
              <a:ext uri="{FF2B5EF4-FFF2-40B4-BE49-F238E27FC236}">
                <a16:creationId xmlns:a16="http://schemas.microsoft.com/office/drawing/2014/main" id="{CB74FB54-5BC1-6846-A898-8B0E47E6C8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175" y="3080163"/>
            <a:ext cx="2337628" cy="2381734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3331EF7A-8017-5F4B-9A3B-F42937F5A68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40" y="4041049"/>
            <a:ext cx="1812421" cy="1856626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8D3EB41E-FC7E-9A42-8D91-9759C81B278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618" y="4993642"/>
            <a:ext cx="381858" cy="405724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C691968B-AEDF-6742-A91E-C14CFA34536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82" y="5298288"/>
            <a:ext cx="266288" cy="282931"/>
          </a:xfrm>
          <a:prstGeom prst="rect">
            <a:avLst/>
          </a:prstGeom>
        </p:spPr>
      </p:pic>
      <p:pic>
        <p:nvPicPr>
          <p:cNvPr id="42" name="Picture 41" descr="Icon&#10;&#10;Description automatically generated with medium confidence">
            <a:extLst>
              <a:ext uri="{FF2B5EF4-FFF2-40B4-BE49-F238E27FC236}">
                <a16:creationId xmlns:a16="http://schemas.microsoft.com/office/drawing/2014/main" id="{CBC5467D-98BF-0F4C-92E6-A531B61854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353" y="4966593"/>
            <a:ext cx="424759" cy="432773"/>
          </a:xfrm>
          <a:prstGeom prst="rect">
            <a:avLst/>
          </a:prstGeom>
        </p:spPr>
      </p:pic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D4D80F-CF24-9844-B0F5-022FCB2AC4D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560" y="1143141"/>
            <a:ext cx="123824" cy="151966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CBF2CC4A-A498-014C-8E25-92D06FABC7F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6827" y="573938"/>
            <a:ext cx="172669" cy="164246"/>
          </a:xfrm>
          <a:prstGeom prst="rect">
            <a:avLst/>
          </a:prstGeom>
        </p:spPr>
      </p:pic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B9431A9E-39B3-8D47-8DF4-B1B2F42D1D6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374" y="620505"/>
            <a:ext cx="641123" cy="647871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595E60AE-7A5B-A547-B061-F41D1E1F479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230" y="633157"/>
            <a:ext cx="522187" cy="474715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830A03F3-CC50-D347-8435-403BE5E0DC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3689" y="690793"/>
            <a:ext cx="565780" cy="650647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FF4CAEC8-B8D3-4D47-8AF3-4BC7D49B6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1"/>
          <a:stretch/>
        </p:blipFill>
        <p:spPr>
          <a:xfrm>
            <a:off x="10824206" y="451891"/>
            <a:ext cx="390526" cy="18573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85C9332C-3AE5-1249-AAF4-99A0D4F0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279" t="-17331" r="-7921"/>
          <a:stretch/>
        </p:blipFill>
        <p:spPr>
          <a:xfrm>
            <a:off x="4866803" y="987339"/>
            <a:ext cx="998338" cy="408764"/>
          </a:xfrm>
          <a:prstGeom prst="rect">
            <a:avLst/>
          </a:prstGeom>
        </p:spPr>
      </p:pic>
      <p:pic>
        <p:nvPicPr>
          <p:cNvPr id="50" name="Picture 49" descr="Background pattern&#10;&#10;Description automatically generated">
            <a:extLst>
              <a:ext uri="{FF2B5EF4-FFF2-40B4-BE49-F238E27FC236}">
                <a16:creationId xmlns:a16="http://schemas.microsoft.com/office/drawing/2014/main" id="{6F420AA7-ECCC-FE4C-A0E4-F116D96C1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897676"/>
            <a:ext cx="11277600" cy="50312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3233259-D1EA-6143-A2A6-8C78CA8290A6}"/>
              </a:ext>
            </a:extLst>
          </p:cNvPr>
          <p:cNvSpPr txBox="1"/>
          <p:nvPr userDrawn="1"/>
        </p:nvSpPr>
        <p:spPr bwMode="auto">
          <a:xfrm>
            <a:off x="12596774" y="1228954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55" name="Picture 54" descr="Icon&#10;&#10;Description automatically generated with medium confidence">
            <a:extLst>
              <a:ext uri="{FF2B5EF4-FFF2-40B4-BE49-F238E27FC236}">
                <a16:creationId xmlns:a16="http://schemas.microsoft.com/office/drawing/2014/main" id="{D300F218-D703-E948-8938-22064DD772E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96256" y="751120"/>
            <a:ext cx="142583" cy="14527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C8B77B-7B71-4640-8F38-EE588936AB9C}"/>
              </a:ext>
            </a:extLst>
          </p:cNvPr>
          <p:cNvGrpSpPr/>
          <p:nvPr userDrawn="1"/>
        </p:nvGrpSpPr>
        <p:grpSpPr>
          <a:xfrm>
            <a:off x="9129713" y="6022181"/>
            <a:ext cx="2456947" cy="256513"/>
            <a:chOff x="650082" y="6011324"/>
            <a:chExt cx="3882531" cy="405349"/>
          </a:xfrm>
        </p:grpSpPr>
        <p:pic>
          <p:nvPicPr>
            <p:cNvPr id="58" name="Picture 57" descr="Text&#10;&#10;Description automatically generated">
              <a:extLst>
                <a:ext uri="{FF2B5EF4-FFF2-40B4-BE49-F238E27FC236}">
                  <a16:creationId xmlns:a16="http://schemas.microsoft.com/office/drawing/2014/main" id="{7B5535CC-DF75-9342-93A2-CF5CC2E35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2" y="6011324"/>
              <a:ext cx="1338594" cy="405349"/>
            </a:xfrm>
            <a:prstGeom prst="rect">
              <a:avLst/>
            </a:prstGeom>
          </p:spPr>
        </p:pic>
        <p:pic>
          <p:nvPicPr>
            <p:cNvPr id="59" name="Picture 5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724ADD9-7CF2-A34B-A8AC-414C6D5A6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450" y="6030914"/>
              <a:ext cx="1821163" cy="3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897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306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33413" y="2005979"/>
            <a:ext cx="10896600" cy="1979612"/>
          </a:xfrm>
          <a:prstGeom prst="rect">
            <a:avLst/>
          </a:prstGeom>
        </p:spPr>
        <p:txBody>
          <a:bodyPr lIns="0">
            <a:noAutofit/>
          </a:bodyPr>
          <a:lstStyle>
            <a:lvl1pPr indent="0">
              <a:lnSpc>
                <a:spcPts val="6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STARTER</a:t>
            </a:r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92380A-EDAA-1D48-9E09-CC52ECFA47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0D7F99-5A4D-6C45-927D-B92F72C34AB2}"/>
              </a:ext>
            </a:extLst>
          </p:cNvPr>
          <p:cNvGrpSpPr/>
          <p:nvPr userDrawn="1"/>
        </p:nvGrpSpPr>
        <p:grpSpPr>
          <a:xfrm>
            <a:off x="650082" y="6011324"/>
            <a:ext cx="3882531" cy="405349"/>
            <a:chOff x="650082" y="6011324"/>
            <a:chExt cx="3882531" cy="405349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B726713E-646A-574A-90A8-C24BF585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2" y="6011324"/>
              <a:ext cx="1338594" cy="405349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F81C8F1-9649-FD40-96E2-879D6F9B8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450" y="6030914"/>
              <a:ext cx="1821163" cy="3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8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39762"/>
            <a:ext cx="4620986" cy="927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en-US" dirty="0"/>
              <a:t>CLICK To ADD title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475642" y="0"/>
            <a:ext cx="6259158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CB9D20DB-A32A-0B4A-99F3-E33816CA5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328CAB-89F7-504A-A614-56C0256EA2A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AEAC75-D1D8-FF47-AEFB-38675A13270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7700" y="1639888"/>
            <a:ext cx="4621213" cy="4273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A406F-08B4-0249-90CD-613391A23F8D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123A4694-9E4B-9840-85D5-E5A5F78D69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0" name="Picture 9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501DE0FB-3A17-1C44-954F-0CA719A50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07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39763" y="639763"/>
            <a:ext cx="7308850" cy="957261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CLICK TO ADD TITLE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142288" y="457200"/>
            <a:ext cx="3398837" cy="24027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8416344" y="2987899"/>
            <a:ext cx="2917064" cy="38701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166860" y="1749953"/>
            <a:ext cx="2808666" cy="35404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 anchorCtr="1">
            <a:normAutofit/>
          </a:bodyPr>
          <a:lstStyle>
            <a:lvl1pPr marL="0" indent="0" algn="ctr">
              <a:buNone/>
              <a:defRPr sz="15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9A38099-C937-DC45-B20F-5A7410CB7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665EC5-94F1-9843-BBA7-3D34BE2CD1D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20696-C791-5049-ACD3-72288EE4238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39763" y="1749425"/>
            <a:ext cx="4359275" cy="4094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4E72D4-D315-4540-9AB8-C7FFB6348BFA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602028A9-17DD-554B-A42E-DB3C1234E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2" name="Picture 11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7FEB21C2-061A-564F-8D54-369B9BB6F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309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45160" y="639762"/>
            <a:ext cx="10886440" cy="9271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dirty="0"/>
              <a:t>CLICK TO ADD title</a:t>
            </a:r>
            <a:endParaRPr lang="en-CA" alt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9763" y="1654935"/>
            <a:ext cx="5304816" cy="520255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500" b="1" i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6001" y="1654935"/>
            <a:ext cx="5447108" cy="520255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500" b="1" i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9B298D1-00DD-2041-AE46-7DC671957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6A25B0-C1ED-A148-947B-5ECB6DAC237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C5B12-59FE-AD46-8A79-082B33FD570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9763" y="2281238"/>
            <a:ext cx="5305425" cy="3552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81B02E6-77BA-AF4F-B1DD-7D44E9D5B15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06285" y="2271299"/>
            <a:ext cx="5425315" cy="3552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C0E8A2-4783-7A4D-B7A1-B82AE5F80D7A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C9C1FC38-DB9F-E346-86BB-BC0AC7711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8" name="Picture 17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BB0B806C-1979-2241-B9B7-7CB0A8237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24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413" y="655765"/>
            <a:ext cx="10901362" cy="87980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9763" y="1587803"/>
            <a:ext cx="5451846" cy="587387"/>
          </a:xfrm>
          <a:prstGeom prst="rect">
            <a:avLst/>
          </a:prstGeom>
        </p:spPr>
        <p:txBody>
          <a:bodyPr lIns="0" anchor="b"/>
          <a:lstStyle>
            <a:lvl1pPr marL="6350" indent="0">
              <a:buNone/>
              <a:tabLst/>
              <a:defRPr sz="1500" b="1" i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Chart Placeholder 2"/>
          <p:cNvSpPr>
            <a:spLocks noGrp="1"/>
          </p:cNvSpPr>
          <p:nvPr>
            <p:ph type="chart" sz="quarter" idx="20"/>
          </p:nvPr>
        </p:nvSpPr>
        <p:spPr>
          <a:xfrm>
            <a:off x="6212602" y="2249772"/>
            <a:ext cx="5318998" cy="342538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638F106-04AE-C14D-987E-0D22DB2D25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800" y="0"/>
            <a:ext cx="447358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1D0F7-C0B4-7E40-9099-C730FD9B251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AF8631-113C-ED4E-824B-D024DC99B7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9763" y="2249488"/>
            <a:ext cx="5451475" cy="3425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CDAED8-78C9-BE4A-8C3E-9CA408EDE801}"/>
              </a:ext>
            </a:extLst>
          </p:cNvPr>
          <p:cNvGrpSpPr/>
          <p:nvPr userDrawn="1"/>
        </p:nvGrpSpPr>
        <p:grpSpPr>
          <a:xfrm>
            <a:off x="584974" y="6165056"/>
            <a:ext cx="2749171" cy="271464"/>
            <a:chOff x="856457" y="5564188"/>
            <a:chExt cx="3787994" cy="374041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81FAB13E-D5B8-DA46-9D1E-99F0F4108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11" name="Picture 10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168DE78C-2773-8949-84B9-7B663F305B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8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Black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>
            <a:extLst>
              <a:ext uri="{FF2B5EF4-FFF2-40B4-BE49-F238E27FC236}">
                <a16:creationId xmlns:a16="http://schemas.microsoft.com/office/drawing/2014/main" id="{99974FCF-97E3-7C4A-BE25-CF5888790B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5950" y="283368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E5D5D409-4CAF-EC4C-8129-E320AA0D90D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26025" y="267811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9A1AE13-F455-814C-8C89-773AB523CB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46888" y="48355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AD18AA74-EDF1-8E42-BCA1-DE2E78E2A2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81700" y="547528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02612" y="2139351"/>
            <a:ext cx="8631935" cy="2958307"/>
          </a:xfrm>
          <a:prstGeom prst="rect">
            <a:avLst/>
          </a:prstGeom>
        </p:spPr>
        <p:txBody>
          <a:bodyPr anchor="ctr"/>
          <a:lstStyle>
            <a:lvl1pPr marL="6350" indent="-6350" algn="ctr">
              <a:lnSpc>
                <a:spcPct val="100000"/>
              </a:lnSpc>
              <a:spcBef>
                <a:spcPts val="0"/>
              </a:spcBef>
              <a:buNone/>
              <a:tabLst/>
              <a:defRPr lang="en-CA" sz="3200" kern="1200" dirty="0" smtClean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791579" y="5184371"/>
            <a:ext cx="8642968" cy="726314"/>
          </a:xfrm>
          <a:prstGeom prst="rect">
            <a:avLst/>
          </a:prstGeom>
        </p:spPr>
        <p:txBody>
          <a:bodyPr/>
          <a:lstStyle>
            <a:lvl1pPr marL="6350" indent="0" algn="ctr">
              <a:lnSpc>
                <a:spcPct val="100000"/>
              </a:lnSpc>
              <a:spcBef>
                <a:spcPts val="0"/>
              </a:spcBef>
              <a:buNone/>
              <a:tabLst/>
              <a:defRPr lang="en-US" sz="1600" kern="1200" dirty="0">
                <a:solidFill>
                  <a:srgbClr val="FFFFFF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65170B-65EC-D848-B290-049FDF60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0912" y="729781"/>
            <a:ext cx="1616797" cy="134106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C4717E-1996-314E-90A4-AA349C04FC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_Light">
    <p:bg>
      <p:bgPr>
        <a:blipFill>
          <a:blip r:embed="rId2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955012" y="5351657"/>
            <a:ext cx="8642968" cy="602451"/>
          </a:xfrm>
          <a:prstGeom prst="rect">
            <a:avLst/>
          </a:prstGeom>
        </p:spPr>
        <p:txBody>
          <a:bodyPr/>
          <a:lstStyle>
            <a:lvl1pPr marL="6350" indent="0" algn="ctr">
              <a:lnSpc>
                <a:spcPct val="100000"/>
              </a:lnSpc>
              <a:spcBef>
                <a:spcPts val="0"/>
              </a:spcBef>
              <a:buNone/>
              <a:tabLst/>
              <a:defRPr lang="en-US" sz="1600" kern="1200" dirty="0">
                <a:solidFill>
                  <a:schemeClr val="tx1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55012" y="2282221"/>
            <a:ext cx="8631935" cy="2967837"/>
          </a:xfrm>
          <a:prstGeom prst="rect">
            <a:avLst/>
          </a:prstGeom>
        </p:spPr>
        <p:txBody>
          <a:bodyPr anchor="ctr"/>
          <a:lstStyle>
            <a:lvl1pPr marL="6350" indent="-6350" algn="ctr">
              <a:lnSpc>
                <a:spcPct val="100000"/>
              </a:lnSpc>
              <a:spcBef>
                <a:spcPts val="0"/>
              </a:spcBef>
              <a:buNone/>
              <a:tabLst/>
              <a:defRPr lang="en-CA" sz="3200" kern="1200" baseline="0" dirty="0" smtClean="0">
                <a:solidFill>
                  <a:srgbClr val="0F2D52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en-US" dirty="0"/>
              <a:t>Click to add quote.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1EA2B2-3671-B846-AC9A-EF794D316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261" y="633413"/>
            <a:ext cx="1573004" cy="1304740"/>
          </a:xfrm>
          <a:prstGeom prst="rect">
            <a:avLst/>
          </a:prstGeom>
          <a:blipFill>
            <a:blip r:embed="rId2">
              <a:alphaModFix amt="22000"/>
            </a:blip>
            <a:stretch>
              <a:fillRect/>
            </a:stretch>
          </a:blipFill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A260-A77C-CC4D-B645-186B3E418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48F78C-D89B-714B-95D1-0173106BBAAF}"/>
              </a:ext>
            </a:extLst>
          </p:cNvPr>
          <p:cNvSpPr txBox="1"/>
          <p:nvPr/>
        </p:nvSpPr>
        <p:spPr bwMode="auto">
          <a:xfrm>
            <a:off x="1303020" y="313182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CC782-CF9E-B24A-98C9-5AB4B911169B}"/>
              </a:ext>
            </a:extLst>
          </p:cNvPr>
          <p:cNvSpPr txBox="1"/>
          <p:nvPr/>
        </p:nvSpPr>
        <p:spPr bwMode="auto">
          <a:xfrm>
            <a:off x="3814763" y="8286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3FB96-8835-6344-B580-C066E6E3E2CF}"/>
              </a:ext>
            </a:extLst>
          </p:cNvPr>
          <p:cNvSpPr txBox="1"/>
          <p:nvPr/>
        </p:nvSpPr>
        <p:spPr bwMode="auto">
          <a:xfrm>
            <a:off x="3657600" y="88174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A399D-9667-7C4F-A5BD-43158291CEB0}"/>
              </a:ext>
            </a:extLst>
          </p:cNvPr>
          <p:cNvSpPr txBox="1"/>
          <p:nvPr/>
        </p:nvSpPr>
        <p:spPr bwMode="auto">
          <a:xfrm>
            <a:off x="2404533" y="3002844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54308-722F-FB48-BC44-007BBCDB40C8}"/>
              </a:ext>
            </a:extLst>
          </p:cNvPr>
          <p:cNvSpPr txBox="1"/>
          <p:nvPr/>
        </p:nvSpPr>
        <p:spPr bwMode="auto">
          <a:xfrm>
            <a:off x="12131248" y="2676186"/>
            <a:ext cx="441117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B179E-BED3-6A4D-AEA0-68A5D0F8FBE5}"/>
              </a:ext>
            </a:extLst>
          </p:cNvPr>
          <p:cNvSpPr txBox="1"/>
          <p:nvPr userDrawn="1"/>
        </p:nvSpPr>
        <p:spPr bwMode="auto">
          <a:xfrm>
            <a:off x="1303020" y="313182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E51771-5205-6848-884A-0253513EFB24}"/>
              </a:ext>
            </a:extLst>
          </p:cNvPr>
          <p:cNvSpPr txBox="1"/>
          <p:nvPr userDrawn="1"/>
        </p:nvSpPr>
        <p:spPr bwMode="auto">
          <a:xfrm>
            <a:off x="3814763" y="8286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40B985-E256-4A47-9A47-0F14B5190795}"/>
              </a:ext>
            </a:extLst>
          </p:cNvPr>
          <p:cNvSpPr txBox="1"/>
          <p:nvPr userDrawn="1"/>
        </p:nvSpPr>
        <p:spPr bwMode="auto">
          <a:xfrm>
            <a:off x="3657600" y="88174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F2D344-3352-A145-9F0E-52C4C4DD35BC}"/>
              </a:ext>
            </a:extLst>
          </p:cNvPr>
          <p:cNvSpPr txBox="1"/>
          <p:nvPr userDrawn="1"/>
        </p:nvSpPr>
        <p:spPr bwMode="auto">
          <a:xfrm>
            <a:off x="2404533" y="3002844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C47E8-24ED-B74A-BC86-2F929CCF74A4}"/>
              </a:ext>
            </a:extLst>
          </p:cNvPr>
          <p:cNvSpPr txBox="1"/>
          <p:nvPr userDrawn="1"/>
        </p:nvSpPr>
        <p:spPr bwMode="auto">
          <a:xfrm>
            <a:off x="12131248" y="2676186"/>
            <a:ext cx="441117" cy="41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AE941D-B285-974E-95F4-3AD1A3EAF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750883" y="6400800"/>
            <a:ext cx="441117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B975B8D-5B82-2F49-ABE9-8917E1FB4DA6}" type="slidenum">
              <a:rPr lang="en-US" smtClean="0"/>
              <a:pPr/>
              <a:t>‹#›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C65DE53-7B0D-6F46-B3FF-0C7BC91F1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3" y="1977887"/>
            <a:ext cx="10877550" cy="424669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D9645761-1CED-8C4B-AE41-B05AB7035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3" y="633413"/>
            <a:ext cx="10877550" cy="1149350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6320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3" r:id="rId10"/>
    <p:sldLayoutId id="2147484502" r:id="rId11"/>
    <p:sldLayoutId id="2147484477" r:id="rId12"/>
    <p:sldLayoutId id="2147484479" r:id="rId13"/>
    <p:sldLayoutId id="2147484480" r:id="rId14"/>
    <p:sldLayoutId id="2147484481" r:id="rId15"/>
    <p:sldLayoutId id="2147484482" r:id="rId16"/>
    <p:sldLayoutId id="2147484484" r:id="rId17"/>
    <p:sldLayoutId id="2147484485" r:id="rId18"/>
    <p:sldLayoutId id="2147484486" r:id="rId19"/>
    <p:sldLayoutId id="2147484478" r:id="rId20"/>
    <p:sldLayoutId id="2147484490" r:id="rId21"/>
    <p:sldLayoutId id="2147484487" r:id="rId22"/>
    <p:sldLayoutId id="2147484491" r:id="rId23"/>
    <p:sldLayoutId id="2147484488" r:id="rId24"/>
    <p:sldLayoutId id="2147484489" r:id="rId25"/>
  </p:sldLayoutIdLst>
  <p:hf hdr="0"/>
  <p:txStyles>
    <p:titleStyle>
      <a:lvl1pPr indent="0" algn="l" rtl="0" eaLnBrk="1" fontAlgn="base" hangingPunct="1">
        <a:lnSpc>
          <a:spcPct val="98000"/>
        </a:lnSpc>
        <a:spcBef>
          <a:spcPct val="0"/>
        </a:spcBef>
        <a:spcAft>
          <a:spcPct val="0"/>
        </a:spcAft>
        <a:defRPr lang="en-US" sz="3200" b="1" kern="1200" cap="all" baseline="0" dirty="0">
          <a:solidFill>
            <a:srgbClr val="0F2D52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  <a:lvl2pPr indent="-346075" algn="l" rtl="0" eaLnBrk="1" fontAlgn="base" hangingPunct="1">
        <a:lnSpc>
          <a:spcPts val="30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indent="-346075" algn="l" rtl="0" eaLnBrk="1" fontAlgn="base" hangingPunct="1">
        <a:lnSpc>
          <a:spcPts val="30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indent="-346075" algn="l" rtl="0" eaLnBrk="1" fontAlgn="base" hangingPunct="1">
        <a:lnSpc>
          <a:spcPts val="30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indent="-346075" algn="l" rtl="0" eaLnBrk="1" fontAlgn="base" hangingPunct="1">
        <a:lnSpc>
          <a:spcPts val="30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indent="-346075" algn="l" rtl="0" eaLnBrk="1" fontAlgn="base" hangingPunct="1">
        <a:lnSpc>
          <a:spcPts val="26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indent="-346075" algn="l" rtl="0" eaLnBrk="1" fontAlgn="base" hangingPunct="1">
        <a:lnSpc>
          <a:spcPts val="26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indent="-346075" algn="l" rtl="0" eaLnBrk="1" fontAlgn="base" hangingPunct="1">
        <a:lnSpc>
          <a:spcPts val="26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indent="-346075" algn="l" rtl="0" eaLnBrk="1" fontAlgn="base" hangingPunct="1">
        <a:lnSpc>
          <a:spcPts val="2663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73038" marR="0" indent="-173038" algn="l" defTabSz="914400" rtl="0" eaLnBrk="1" fontAlgn="base" latinLnBrk="0" hangingPunct="1">
        <a:lnSpc>
          <a:spcPts val="3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  <a:lvl2pPr marL="404813" marR="0" indent="-169863" algn="l" defTabSz="914400" rtl="0" eaLnBrk="1" fontAlgn="base" latinLnBrk="0" hangingPunct="1">
        <a:lnSpc>
          <a:spcPts val="2525"/>
        </a:lnSpc>
        <a:spcBef>
          <a:spcPts val="500"/>
        </a:spcBef>
        <a:spcAft>
          <a:spcPct val="0"/>
        </a:spcAft>
        <a:buClr>
          <a:srgbClr val="000000"/>
        </a:buClr>
        <a:buSzTx/>
        <a:buFont typeface="Arial" panose="020B0604020202020204" pitchFamily="34" charset="0"/>
        <a:buChar char="•"/>
        <a:tabLst>
          <a:tab pos="452438" algn="l"/>
        </a:tabLst>
        <a:defRPr sz="2100" b="0" i="0" kern="1200">
          <a:solidFill>
            <a:schemeClr val="accent3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2pPr>
      <a:lvl3pPr marL="685800" marR="0" indent="-228600" algn="l" defTabSz="914400" rtl="0" eaLnBrk="1" fontAlgn="base" latinLnBrk="0" hangingPunct="1">
        <a:lnSpc>
          <a:spcPts val="2038"/>
        </a:lnSpc>
        <a:spcBef>
          <a:spcPts val="500"/>
        </a:spcBef>
        <a:spcAft>
          <a:spcPct val="0"/>
        </a:spcAft>
        <a:buClr>
          <a:srgbClr val="000000"/>
        </a:buClr>
        <a:buSzTx/>
        <a:buFont typeface="Arial" panose="020B0604020202020204" pitchFamily="34" charset="0"/>
        <a:buChar char="•"/>
        <a:tabLst/>
        <a:defRPr sz="1700" b="0" i="0" kern="1200" baseline="0">
          <a:solidFill>
            <a:schemeClr val="bg1">
              <a:lumMod val="50000"/>
            </a:schemeClr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3pPr>
      <a:lvl4pPr marL="971550" marR="0" indent="-174625" algn="l" defTabSz="914400" rtl="0" eaLnBrk="1" fontAlgn="base" latinLnBrk="0" hangingPunct="1">
        <a:lnSpc>
          <a:spcPct val="100000"/>
        </a:lnSpc>
        <a:spcBef>
          <a:spcPts val="475"/>
        </a:spcBef>
        <a:spcAft>
          <a:spcPct val="0"/>
        </a:spcAft>
        <a:buClr>
          <a:srgbClr val="000000"/>
        </a:buClr>
        <a:buSzTx/>
        <a:buFont typeface="Arial" panose="020B0604020202020204" pitchFamily="34" charset="0"/>
        <a:buChar char="•"/>
        <a:tabLst/>
        <a:defRPr sz="1500" b="0" i="0" kern="1200">
          <a:solidFill>
            <a:schemeClr val="tx1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4pPr>
      <a:lvl5pPr marL="1016000" indent="-184150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buClr>
          <a:srgbClr val="3CA9E0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 userDrawn="1">
          <p15:clr>
            <a:srgbClr val="F26B43"/>
          </p15:clr>
        </p15:guide>
        <p15:guide id="27" orient="horz" pos="288" userDrawn="1">
          <p15:clr>
            <a:srgbClr val="F26B43"/>
          </p15:clr>
        </p15:guide>
        <p15:guide id="28" pos="7392" userDrawn="1">
          <p15:clr>
            <a:srgbClr val="F26B43"/>
          </p15:clr>
        </p15:guide>
        <p15:guide id="29" orient="horz" pos="4032" userDrawn="1">
          <p15:clr>
            <a:srgbClr val="F26B43"/>
          </p15:clr>
        </p15:guide>
        <p15:guide id="30" pos="288" userDrawn="1">
          <p15:clr>
            <a:srgbClr val="F26B43"/>
          </p15:clr>
        </p15:guide>
        <p15:guide id="31" pos="3843" userDrawn="1">
          <p15:clr>
            <a:srgbClr val="F26B43"/>
          </p15:clr>
        </p15:guide>
        <p15:guide id="33" pos="399" userDrawn="1">
          <p15:clr>
            <a:srgbClr val="F26B43"/>
          </p15:clr>
        </p15:guide>
        <p15:guide id="34" orient="horz" pos="399" userDrawn="1">
          <p15:clr>
            <a:srgbClr val="F26B43"/>
          </p15:clr>
        </p15:guide>
        <p15:guide id="35" pos="7270" userDrawn="1">
          <p15:clr>
            <a:srgbClr val="F26B43"/>
          </p15:clr>
        </p15:guide>
        <p15:guide id="36" orient="horz" pos="39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24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jpeg"/><Relationship Id="rId7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openxmlformats.org/officeDocument/2006/relationships/image" Target="../media/image73.png"/><Relationship Id="rId4" Type="http://schemas.openxmlformats.org/officeDocument/2006/relationships/image" Target="../media/image25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emf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635593-5E0B-B442-8126-15CD51E76098}"/>
              </a:ext>
            </a:extLst>
          </p:cNvPr>
          <p:cNvSpPr/>
          <p:nvPr/>
        </p:nvSpPr>
        <p:spPr>
          <a:xfrm>
            <a:off x="4763" y="2937298"/>
            <a:ext cx="12192000" cy="8395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fabrication de pointe </a:t>
            </a:r>
            <a:r>
              <a:rPr lang="en-CA" sz="2400" dirty="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CA" sz="24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Ontario, au Canada : </a:t>
            </a:r>
            <a:r>
              <a:rPr lang="en-CA" sz="2400" dirty="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Bâtissez</a:t>
            </a:r>
            <a:r>
              <a:rPr lang="en-CA" sz="24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2400" dirty="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votre</a:t>
            </a:r>
            <a:r>
              <a:rPr lang="en-CA" sz="24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avenir </a:t>
            </a:r>
            <a:r>
              <a:rPr lang="en-CA" sz="2400" dirty="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ici</a:t>
            </a:r>
            <a:endParaRPr lang="en-CA" sz="24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69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3E19F4-2283-354B-A75E-43B4CDBD8D8B}"/>
              </a:ext>
            </a:extLst>
          </p:cNvPr>
          <p:cNvSpPr txBox="1"/>
          <p:nvPr/>
        </p:nvSpPr>
        <p:spPr bwMode="auto">
          <a:xfrm>
            <a:off x="685800" y="2313850"/>
            <a:ext cx="10836275" cy="327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2" spcCol="1005840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TESLA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élargit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Ontario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faisant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l’acquisition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d’une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locale de fabrication de </a:t>
            </a:r>
            <a:r>
              <a:rPr lang="en-CA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composants</a:t>
            </a:r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 de batteries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FORD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investit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1,9 milliard de dollars </a:t>
            </a:r>
            <a:b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pour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produire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véhicules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électriques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Ontario</a:t>
            </a:r>
          </a:p>
          <a:p>
            <a:pPr marL="285750" indent="-285750"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logiciel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BLACKBERRY QNX </a:t>
            </a:r>
            <a:b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alimentera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véhicules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autonomes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Hyundai et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d’Aptiv</a:t>
            </a:r>
            <a:endParaRPr lang="en-US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GM 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annoncé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la construction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d’une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usine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fabrication de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véhicules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électriques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b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 milliard de dollars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Ontario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86CC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FIAT CHRYSLER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investira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jusqu’à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 milliards de dollars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Ontario pour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construire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véhicules</a:t>
            </a:r>
            <a:r>
              <a:rPr lang="en-US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électrique</a:t>
            </a:r>
            <a:endParaRPr lang="en-US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l">
              <a:spcBef>
                <a:spcPts val="1800"/>
              </a:spcBef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4314C92-9319-B74C-BB65-0577F25A5C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839" y="3929152"/>
            <a:ext cx="7427612" cy="318646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FE390B2-BC12-3B43-9244-D87D6520D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042"/>
          <a:stretch/>
        </p:blipFill>
        <p:spPr>
          <a:xfrm>
            <a:off x="10954356" y="6294299"/>
            <a:ext cx="1237644" cy="5637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E0862D-21A1-534A-B2DD-758604885305}"/>
              </a:ext>
            </a:extLst>
          </p:cNvPr>
          <p:cNvSpPr txBox="1">
            <a:spLocks/>
          </p:cNvSpPr>
          <p:nvPr/>
        </p:nvSpPr>
        <p:spPr bwMode="auto">
          <a:xfrm>
            <a:off x="457200" y="529993"/>
            <a:ext cx="378579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4320" rIns="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AUTOMOBILE EST LE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MOTEUR DE L’AVENIR</a:t>
            </a:r>
          </a:p>
        </p:txBody>
      </p:sp>
    </p:spTree>
    <p:extLst>
      <p:ext uri="{BB962C8B-B14F-4D97-AF65-F5344CB8AC3E}">
        <p14:creationId xmlns:p14="http://schemas.microsoft.com/office/powerpoint/2010/main" val="296453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CD3F323-4F07-3D46-A8D3-012EC532A214}"/>
              </a:ext>
            </a:extLst>
          </p:cNvPr>
          <p:cNvGrpSpPr/>
          <p:nvPr/>
        </p:nvGrpSpPr>
        <p:grpSpPr>
          <a:xfrm>
            <a:off x="809526" y="2289057"/>
            <a:ext cx="10801991" cy="1731708"/>
            <a:chOff x="809526" y="2082600"/>
            <a:chExt cx="10801991" cy="173170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29E164-5FD8-D54A-B308-A4F9FACAA818}"/>
                </a:ext>
              </a:extLst>
            </p:cNvPr>
            <p:cNvGrpSpPr/>
            <p:nvPr/>
          </p:nvGrpSpPr>
          <p:grpSpPr>
            <a:xfrm>
              <a:off x="809526" y="2082600"/>
              <a:ext cx="2507637" cy="1584964"/>
              <a:chOff x="682543" y="2176758"/>
              <a:chExt cx="2507637" cy="1566906"/>
            </a:xfrm>
          </p:grpSpPr>
          <p:sp>
            <p:nvSpPr>
              <p:cNvPr id="2" name="Text Placeholder 7">
                <a:extLst>
                  <a:ext uri="{FF2B5EF4-FFF2-40B4-BE49-F238E27FC236}">
                    <a16:creationId xmlns:a16="http://schemas.microsoft.com/office/drawing/2014/main" id="{05EE82B4-B5B2-C947-BE55-C8498D843B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2751278"/>
                <a:ext cx="2504380" cy="99238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b="0" i="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plus grand </a:t>
                </a: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territoire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b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 production </a:t>
                </a:r>
                <a:b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 </a:t>
                </a: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véhicules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b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en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Amérique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du Nord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(par volume)</a:t>
                </a:r>
              </a:p>
            </p:txBody>
          </p:sp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14E40F36-29D2-B344-B318-379F853888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543" y="2176758"/>
                <a:ext cx="2507626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2</a:t>
                </a:r>
                <a:r>
                  <a:rPr lang="en-CA" baseline="30000" dirty="0"/>
                  <a:t>e </a:t>
                </a:r>
                <a:endParaRPr lang="en-CA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3A0A3A-9125-C84D-895B-4CA437D6419A}"/>
                </a:ext>
              </a:extLst>
            </p:cNvPr>
            <p:cNvGrpSpPr/>
            <p:nvPr/>
          </p:nvGrpSpPr>
          <p:grpSpPr>
            <a:xfrm>
              <a:off x="3501342" y="2082600"/>
              <a:ext cx="2639028" cy="1731708"/>
              <a:chOff x="3399438" y="2176758"/>
              <a:chExt cx="2639028" cy="1731708"/>
            </a:xfrm>
          </p:grpSpPr>
          <p:sp>
            <p:nvSpPr>
              <p:cNvPr id="4" name="Text Placeholder 7">
                <a:extLst>
                  <a:ext uri="{FF2B5EF4-FFF2-40B4-BE49-F238E27FC236}">
                    <a16:creationId xmlns:a16="http://schemas.microsoft.com/office/drawing/2014/main" id="{9A562A82-D917-9942-9B6B-322119B6E1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9438" y="2751278"/>
                <a:ext cx="2639028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véhicules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et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pièces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de production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sont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exportés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b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vers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les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marchés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internationaux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 </a:t>
                </a:r>
              </a:p>
            </p:txBody>
          </p:sp>
          <p:sp>
            <p:nvSpPr>
              <p:cNvPr id="5" name="Text Placeholder 12">
                <a:extLst>
                  <a:ext uri="{FF2B5EF4-FFF2-40B4-BE49-F238E27FC236}">
                    <a16:creationId xmlns:a16="http://schemas.microsoft.com/office/drawing/2014/main" id="{B206F789-4466-444F-A2B4-8B83A56A92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9440" y="2176758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pc="-150" dirty="0"/>
                  <a:t>80 %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67C7F7D-CF6C-264A-AB3B-E44AEFBE33B2}"/>
                </a:ext>
              </a:extLst>
            </p:cNvPr>
            <p:cNvGrpSpPr/>
            <p:nvPr/>
          </p:nvGrpSpPr>
          <p:grpSpPr>
            <a:xfrm>
              <a:off x="6280257" y="2082600"/>
              <a:ext cx="2594736" cy="1731708"/>
              <a:chOff x="6208044" y="2176758"/>
              <a:chExt cx="2594736" cy="1731708"/>
            </a:xfrm>
          </p:grpSpPr>
          <p:sp>
            <p:nvSpPr>
              <p:cNvPr id="6" name="Text Placeholder 7">
                <a:extLst>
                  <a:ext uri="{FF2B5EF4-FFF2-40B4-BE49-F238E27FC236}">
                    <a16:creationId xmlns:a16="http://schemas.microsoft.com/office/drawing/2014/main" id="{C301D11A-1849-1E48-8014-7A903C7CF6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8044" y="2751278"/>
                <a:ext cx="2594735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des plus grands fabricants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d’équipement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d’origine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au monde</a:t>
                </a:r>
              </a:p>
            </p:txBody>
          </p:sp>
          <p:sp>
            <p:nvSpPr>
              <p:cNvPr id="7" name="Text Placeholder 12">
                <a:extLst>
                  <a:ext uri="{FF2B5EF4-FFF2-40B4-BE49-F238E27FC236}">
                    <a16:creationId xmlns:a16="http://schemas.microsoft.com/office/drawing/2014/main" id="{F829A074-A803-2E45-A73B-B7379CE3A1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8046" y="2176758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48E546F-F0B8-B84E-988E-772663532D57}"/>
                </a:ext>
              </a:extLst>
            </p:cNvPr>
            <p:cNvGrpSpPr/>
            <p:nvPr/>
          </p:nvGrpSpPr>
          <p:grpSpPr>
            <a:xfrm>
              <a:off x="9059171" y="2082600"/>
              <a:ext cx="2552346" cy="1731708"/>
              <a:chOff x="8967329" y="2176758"/>
              <a:chExt cx="2552346" cy="1731708"/>
            </a:xfrm>
          </p:grpSpPr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8BA61B86-DC22-9A4E-8962-D87F69ADC7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7329" y="2751278"/>
                <a:ext cx="2552345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usine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de fabrication automobile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au monde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(J.D. Power, 2019)</a:t>
                </a:r>
              </a:p>
            </p:txBody>
          </p:sp>
          <p:sp>
            <p:nvSpPr>
              <p:cNvPr id="9" name="Text Placeholder 12">
                <a:extLst>
                  <a:ext uri="{FF2B5EF4-FFF2-40B4-BE49-F238E27FC236}">
                    <a16:creationId xmlns:a16="http://schemas.microsoft.com/office/drawing/2014/main" id="{4061FA26-4DAA-3243-8A76-0C374FC953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67331" y="2176758"/>
                <a:ext cx="255234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1</a:t>
                </a:r>
                <a:r>
                  <a:rPr lang="en-CA" baseline="30000" dirty="0"/>
                  <a:t>re</a:t>
                </a:r>
                <a:endParaRPr lang="en-CA" dirty="0"/>
              </a:p>
            </p:txBody>
          </p:sp>
        </p:grp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E6979B-08F7-5A4E-979F-A7605D37B279}"/>
              </a:ext>
            </a:extLst>
          </p:cNvPr>
          <p:cNvCxnSpPr>
            <a:cxnSpLocks/>
          </p:cNvCxnSpPr>
          <p:nvPr/>
        </p:nvCxnSpPr>
        <p:spPr>
          <a:xfrm>
            <a:off x="3413189" y="2286000"/>
            <a:ext cx="0" cy="369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60FAE26D-A39A-5348-A8FA-4E1242E9C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632" y="354614"/>
            <a:ext cx="504735" cy="58238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5473FA-863C-D54F-A495-AA4E3C2D8F85}"/>
              </a:ext>
            </a:extLst>
          </p:cNvPr>
          <p:cNvSpPr txBox="1">
            <a:spLocks/>
          </p:cNvSpPr>
          <p:nvPr/>
        </p:nvSpPr>
        <p:spPr bwMode="auto">
          <a:xfrm>
            <a:off x="3146448" y="1050244"/>
            <a:ext cx="5905863" cy="77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8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LA FABRICATION AUTOMOBILE</a:t>
            </a:r>
            <a:br>
              <a:rPr lang="en-US" sz="4400" b="1" i="0" dirty="0">
                <a:solidFill>
                  <a:srgbClr val="071D4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2000" spc="30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 CHIFFRES</a:t>
            </a:r>
          </a:p>
          <a:p>
            <a:pPr marL="144000" algn="ctr">
              <a:lnSpc>
                <a:spcPct val="100000"/>
              </a:lnSpc>
            </a:pPr>
            <a:endParaRPr lang="en-CA" sz="2000" b="1" i="0" spc="300" dirty="0">
              <a:solidFill>
                <a:schemeClr val="tx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15F801-BF0D-BB49-859E-8F1FCD386FC6}"/>
              </a:ext>
            </a:extLst>
          </p:cNvPr>
          <p:cNvGrpSpPr/>
          <p:nvPr/>
        </p:nvGrpSpPr>
        <p:grpSpPr>
          <a:xfrm>
            <a:off x="722416" y="4199746"/>
            <a:ext cx="10826002" cy="1731708"/>
            <a:chOff x="722416" y="4137430"/>
            <a:chExt cx="10826002" cy="17317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C0CCAE-103D-F249-97C8-5BEAC13BDC6D}"/>
                </a:ext>
              </a:extLst>
            </p:cNvPr>
            <p:cNvGrpSpPr/>
            <p:nvPr/>
          </p:nvGrpSpPr>
          <p:grpSpPr>
            <a:xfrm>
              <a:off x="722416" y="4137430"/>
              <a:ext cx="2594736" cy="1731708"/>
              <a:chOff x="680967" y="4135030"/>
              <a:chExt cx="2594736" cy="1731708"/>
            </a:xfrm>
          </p:grpSpPr>
          <p:sp>
            <p:nvSpPr>
              <p:cNvPr id="13" name="Text Placeholder 7">
                <a:extLst>
                  <a:ext uri="{FF2B5EF4-FFF2-40B4-BE49-F238E27FC236}">
                    <a16:creationId xmlns:a16="http://schemas.microsoft.com/office/drawing/2014/main" id="{37A6C2A5-5873-7348-BA25-7E319F14F4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967" y="4709550"/>
                <a:ext cx="2594735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entreprises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travaillent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dans la mise au point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véhicules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connectés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et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autonomes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et la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mobilité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intelligente</a:t>
                </a:r>
                <a:endPara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4" name="Text Placeholder 12">
                <a:extLst>
                  <a:ext uri="{FF2B5EF4-FFF2-40B4-BE49-F238E27FC236}">
                    <a16:creationId xmlns:a16="http://schemas.microsoft.com/office/drawing/2014/main" id="{B575EBF4-F646-E34F-AE91-FF4B64A533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969" y="4135030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300</a:t>
                </a:r>
                <a:r>
                  <a: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+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B1C37C-C4EE-164F-A47C-87227CAECE95}"/>
                </a:ext>
              </a:extLst>
            </p:cNvPr>
            <p:cNvGrpSpPr/>
            <p:nvPr/>
          </p:nvGrpSpPr>
          <p:grpSpPr>
            <a:xfrm>
              <a:off x="3394086" y="4137430"/>
              <a:ext cx="2798370" cy="1731708"/>
              <a:chOff x="3549170" y="4135030"/>
              <a:chExt cx="2798370" cy="1731708"/>
            </a:xfrm>
          </p:grpSpPr>
          <p:sp>
            <p:nvSpPr>
              <p:cNvPr id="15" name="Text Placeholder 7">
                <a:extLst>
                  <a:ext uri="{FF2B5EF4-FFF2-40B4-BE49-F238E27FC236}">
                    <a16:creationId xmlns:a16="http://schemas.microsoft.com/office/drawing/2014/main" id="{7AE95649-8427-5C49-86B9-D83F8EECA8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914" y="4709550"/>
                <a:ext cx="2731626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fournisseurs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pièces</a:t>
                </a:r>
                <a:endPara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6" name="Text Placeholder 12">
                <a:extLst>
                  <a:ext uri="{FF2B5EF4-FFF2-40B4-BE49-F238E27FC236}">
                    <a16:creationId xmlns:a16="http://schemas.microsoft.com/office/drawing/2014/main" id="{1E8AA674-39E0-5440-AF17-48B3AADFC1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9170" y="4135030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 700</a:t>
                </a:r>
                <a:r>
                  <a: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+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4B35DE8-F2C8-784B-B14A-E2844E9AD9F9}"/>
                </a:ext>
              </a:extLst>
            </p:cNvPr>
            <p:cNvGrpSpPr/>
            <p:nvPr/>
          </p:nvGrpSpPr>
          <p:grpSpPr>
            <a:xfrm>
              <a:off x="6308621" y="4137430"/>
              <a:ext cx="2594736" cy="1731708"/>
              <a:chOff x="6457576" y="4143122"/>
              <a:chExt cx="2594736" cy="1731708"/>
            </a:xfrm>
          </p:grpSpPr>
          <p:sp>
            <p:nvSpPr>
              <p:cNvPr id="17" name="Text Placeholder 7">
                <a:extLst>
                  <a:ext uri="{FF2B5EF4-FFF2-40B4-BE49-F238E27FC236}">
                    <a16:creationId xmlns:a16="http://schemas.microsoft.com/office/drawing/2014/main" id="{236B0170-D019-FB4A-9550-C23002E448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7576" y="4717642"/>
                <a:ext cx="2594735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entreprises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de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pièces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ontariennes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parmi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les 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100 premiers </a:t>
                </a: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fournisseurs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mondiaux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 </a:t>
                </a:r>
              </a:p>
            </p:txBody>
          </p:sp>
          <p:sp>
            <p:nvSpPr>
              <p:cNvPr id="18" name="Text Placeholder 12">
                <a:extLst>
                  <a:ext uri="{FF2B5EF4-FFF2-40B4-BE49-F238E27FC236}">
                    <a16:creationId xmlns:a16="http://schemas.microsoft.com/office/drawing/2014/main" id="{D6496ED4-E814-7443-BA6D-264C714370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7578" y="4143122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B22421-0302-A541-A553-F981D56AECAB}"/>
                </a:ext>
              </a:extLst>
            </p:cNvPr>
            <p:cNvGrpSpPr/>
            <p:nvPr/>
          </p:nvGrpSpPr>
          <p:grpSpPr>
            <a:xfrm>
              <a:off x="8953684" y="4137430"/>
              <a:ext cx="2594734" cy="1731708"/>
              <a:chOff x="9573572" y="4143122"/>
              <a:chExt cx="2594734" cy="1731708"/>
            </a:xfrm>
          </p:grpSpPr>
          <p:sp>
            <p:nvSpPr>
              <p:cNvPr id="23" name="Text Placeholder 7">
                <a:extLst>
                  <a:ext uri="{FF2B5EF4-FFF2-40B4-BE49-F238E27FC236}">
                    <a16:creationId xmlns:a16="http://schemas.microsoft.com/office/drawing/2014/main" id="{725D5390-B952-FC4F-AECA-FDDBE18C9D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3377" y="4717642"/>
                <a:ext cx="2444928" cy="1157188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fabricants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d’outils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,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 matrices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et de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moules</a:t>
                </a:r>
                <a:endPara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4" name="Text Placeholder 12">
                <a:extLst>
                  <a:ext uri="{FF2B5EF4-FFF2-40B4-BE49-F238E27FC236}">
                    <a16:creationId xmlns:a16="http://schemas.microsoft.com/office/drawing/2014/main" id="{3E251824-1772-9641-83E1-D0F87AD210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3572" y="4143122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500</a:t>
                </a:r>
              </a:p>
            </p:txBody>
          </p:sp>
        </p:grp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9CFC4A-BA07-1748-AB6A-1D2C17167013}"/>
              </a:ext>
            </a:extLst>
          </p:cNvPr>
          <p:cNvCxnSpPr>
            <a:cxnSpLocks/>
          </p:cNvCxnSpPr>
          <p:nvPr/>
        </p:nvCxnSpPr>
        <p:spPr>
          <a:xfrm>
            <a:off x="6233761" y="2286000"/>
            <a:ext cx="0" cy="369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2416FA-64F5-AF45-BBB6-AA4FE538FEFB}"/>
              </a:ext>
            </a:extLst>
          </p:cNvPr>
          <p:cNvCxnSpPr>
            <a:cxnSpLocks/>
          </p:cNvCxnSpPr>
          <p:nvPr/>
        </p:nvCxnSpPr>
        <p:spPr>
          <a:xfrm flipH="1">
            <a:off x="9054333" y="2286000"/>
            <a:ext cx="4838" cy="36998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43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9FC6D6-5FD3-7C4F-985A-357D895761B1}"/>
              </a:ext>
            </a:extLst>
          </p:cNvPr>
          <p:cNvSpPr txBox="1">
            <a:spLocks/>
          </p:cNvSpPr>
          <p:nvPr/>
        </p:nvSpPr>
        <p:spPr bwMode="auto">
          <a:xfrm>
            <a:off x="4399907" y="438847"/>
            <a:ext cx="3768221" cy="159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27432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DES PRODUITS CHIMIQUES EST UN CATALYSEUR</a:t>
            </a:r>
          </a:p>
          <a:p>
            <a:pPr marL="144000">
              <a:lnSpc>
                <a:spcPts val="2480"/>
              </a:lnSpc>
            </a:pPr>
            <a:endParaRPr lang="en-US" sz="2400" b="0" dirty="0">
              <a:solidFill>
                <a:srgbClr val="7A9D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F5B9E-CEFB-3449-A657-23BDE6277D9C}"/>
              </a:ext>
            </a:extLst>
          </p:cNvPr>
          <p:cNvSpPr txBox="1"/>
          <p:nvPr/>
        </p:nvSpPr>
        <p:spPr bwMode="auto">
          <a:xfrm>
            <a:off x="4499315" y="2269587"/>
            <a:ext cx="409138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Sous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forme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autre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les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produits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chimiques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utilisés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dans la production de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pratiquement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tous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</a:t>
            </a:r>
            <a:r>
              <a:rPr lang="en-CA" sz="9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produits</a:t>
            </a:r>
            <a:r>
              <a:rPr lang="en-CA" sz="9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CA" sz="950" dirty="0">
                <a:latin typeface="Lato Light" panose="020F0502020204030203" pitchFamily="34" charset="0"/>
              </a:rPr>
              <a:t>des voitures que nous </a:t>
            </a:r>
            <a:r>
              <a:rPr lang="en-CA" sz="950" dirty="0" err="1">
                <a:latin typeface="Lato Light" panose="020F0502020204030203" pitchFamily="34" charset="0"/>
              </a:rPr>
              <a:t>conduisons</a:t>
            </a:r>
            <a:r>
              <a:rPr lang="en-CA" sz="950" dirty="0">
                <a:latin typeface="Lato Light" panose="020F0502020204030203" pitchFamily="34" charset="0"/>
              </a:rPr>
              <a:t> aux </a:t>
            </a:r>
            <a:r>
              <a:rPr lang="en-CA" sz="950" dirty="0" err="1">
                <a:latin typeface="Lato Light" panose="020F0502020204030203" pitchFamily="34" charset="0"/>
              </a:rPr>
              <a:t>dispositifs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électroniques</a:t>
            </a:r>
            <a:r>
              <a:rPr lang="en-CA" sz="950" dirty="0">
                <a:latin typeface="Lato Light" panose="020F0502020204030203" pitchFamily="34" charset="0"/>
              </a:rPr>
              <a:t> que nous </a:t>
            </a:r>
            <a:r>
              <a:rPr lang="en-CA" sz="950" dirty="0" err="1">
                <a:latin typeface="Lato Light" panose="020F0502020204030203" pitchFamily="34" charset="0"/>
              </a:rPr>
              <a:t>utilisons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en</a:t>
            </a:r>
            <a:r>
              <a:rPr lang="en-CA" sz="950" dirty="0">
                <a:latin typeface="Lato Light" panose="020F0502020204030203" pitchFamily="34" charset="0"/>
              </a:rPr>
              <a:t> passant par la </a:t>
            </a:r>
            <a:r>
              <a:rPr lang="en-CA" sz="950" dirty="0" err="1">
                <a:latin typeface="Lato Light" panose="020F0502020204030203" pitchFamily="34" charset="0"/>
              </a:rPr>
              <a:t>nourriture</a:t>
            </a:r>
            <a:r>
              <a:rPr lang="en-CA" sz="950" dirty="0">
                <a:latin typeface="Lato Light" panose="020F0502020204030203" pitchFamily="34" charset="0"/>
              </a:rPr>
              <a:t> que nous </a:t>
            </a:r>
            <a:r>
              <a:rPr lang="en-CA" sz="950" dirty="0" err="1">
                <a:latin typeface="Lato Light" panose="020F0502020204030203" pitchFamily="34" charset="0"/>
              </a:rPr>
              <a:t>consommons</a:t>
            </a:r>
            <a:r>
              <a:rPr lang="en-CA" sz="95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50" dirty="0" err="1">
                <a:latin typeface="Lato Light" panose="020F0502020204030203" pitchFamily="34" charset="0"/>
              </a:rPr>
              <a:t>Neuf</a:t>
            </a:r>
            <a:r>
              <a:rPr lang="en-CA" sz="950" dirty="0">
                <a:latin typeface="Lato Light" panose="020F0502020204030203" pitchFamily="34" charset="0"/>
              </a:rPr>
              <a:t> des plus </a:t>
            </a:r>
            <a:r>
              <a:rPr lang="en-CA" sz="950" dirty="0" err="1">
                <a:latin typeface="Lato Light" panose="020F0502020204030203" pitchFamily="34" charset="0"/>
              </a:rPr>
              <a:t>importants</a:t>
            </a:r>
            <a:r>
              <a:rPr lang="en-CA" sz="950" dirty="0">
                <a:latin typeface="Lato Light" panose="020F0502020204030203" pitchFamily="34" charset="0"/>
              </a:rPr>
              <a:t> fabricants de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chimiques</a:t>
            </a:r>
            <a:r>
              <a:rPr lang="en-CA" sz="950" dirty="0">
                <a:latin typeface="Lato Light" panose="020F0502020204030203" pitchFamily="34" charset="0"/>
              </a:rPr>
              <a:t> au monde </a:t>
            </a:r>
            <a:r>
              <a:rPr lang="en-CA" sz="950" dirty="0" err="1">
                <a:latin typeface="Lato Light" panose="020F0502020204030203" pitchFamily="34" charset="0"/>
              </a:rPr>
              <a:t>sont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établis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en</a:t>
            </a:r>
            <a:r>
              <a:rPr lang="en-CA" sz="950" dirty="0">
                <a:latin typeface="Lato Light" panose="020F0502020204030203" pitchFamily="34" charset="0"/>
              </a:rPr>
              <a:t> Ontario. </a:t>
            </a:r>
            <a:r>
              <a:rPr lang="en-CA" sz="950" dirty="0" err="1">
                <a:latin typeface="Lato Light" panose="020F0502020204030203" pitchFamily="34" charset="0"/>
              </a:rPr>
              <a:t>Ils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produisent</a:t>
            </a:r>
            <a:r>
              <a:rPr lang="en-CA" sz="950" dirty="0">
                <a:latin typeface="Lato Light" panose="020F0502020204030203" pitchFamily="34" charset="0"/>
              </a:rPr>
              <a:t> des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toutes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sortes</a:t>
            </a:r>
            <a:r>
              <a:rPr lang="en-CA" sz="950" dirty="0">
                <a:latin typeface="Lato Light" panose="020F0502020204030203" pitchFamily="34" charset="0"/>
              </a:rPr>
              <a:t> :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chimiques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industriels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résines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synthétiques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engrais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formulés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biocarburants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raffinés</a:t>
            </a:r>
            <a:r>
              <a:rPr lang="en-CA" sz="950" dirty="0">
                <a:latin typeface="Lato Light" panose="020F0502020204030203" pitchFamily="34" charset="0"/>
              </a:rPr>
              <a:t> et </a:t>
            </a:r>
            <a:r>
              <a:rPr lang="en-CA" sz="950" dirty="0" err="1">
                <a:latin typeface="Lato Light" panose="020F0502020204030203" pitchFamily="34" charset="0"/>
              </a:rPr>
              <a:t>pétrole</a:t>
            </a:r>
            <a:r>
              <a:rPr lang="en-CA" sz="95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50" dirty="0" err="1">
                <a:latin typeface="Lato Light" panose="020F0502020204030203" pitchFamily="34" charset="0"/>
              </a:rPr>
              <a:t>Ces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géants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mondiaux</a:t>
            </a:r>
            <a:r>
              <a:rPr lang="en-CA" sz="950" dirty="0">
                <a:latin typeface="Lato Light" panose="020F0502020204030203" pitchFamily="34" charset="0"/>
              </a:rPr>
              <a:t> se </a:t>
            </a:r>
            <a:r>
              <a:rPr lang="en-CA" sz="950" dirty="0" err="1">
                <a:latin typeface="Lato Light" panose="020F0502020204030203" pitchFamily="34" charset="0"/>
              </a:rPr>
              <a:t>sont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établis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ici</a:t>
            </a:r>
            <a:r>
              <a:rPr lang="en-CA" sz="950" dirty="0">
                <a:latin typeface="Lato Light" panose="020F0502020204030203" pitchFamily="34" charset="0"/>
              </a:rPr>
              <a:t>, car nous </a:t>
            </a:r>
            <a:r>
              <a:rPr lang="en-CA" sz="950" dirty="0" err="1">
                <a:latin typeface="Lato Light" panose="020F0502020204030203" pitchFamily="34" charset="0"/>
              </a:rPr>
              <a:t>leur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fournissons</a:t>
            </a:r>
            <a:r>
              <a:rPr lang="en-CA" sz="950" dirty="0">
                <a:latin typeface="Lato Light" panose="020F0502020204030203" pitchFamily="34" charset="0"/>
              </a:rPr>
              <a:t> tout </a:t>
            </a:r>
            <a:r>
              <a:rPr lang="en-CA" sz="950" dirty="0" err="1">
                <a:latin typeface="Lato Light" panose="020F0502020204030203" pitchFamily="34" charset="0"/>
              </a:rPr>
              <a:t>ce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dont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ils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ont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besoin</a:t>
            </a:r>
            <a:r>
              <a:rPr lang="en-CA" sz="950" dirty="0">
                <a:latin typeface="Lato Light" panose="020F0502020204030203" pitchFamily="34" charset="0"/>
              </a:rPr>
              <a:t> pour assurer </a:t>
            </a:r>
            <a:r>
              <a:rPr lang="en-CA" sz="950" dirty="0" err="1">
                <a:latin typeface="Lato Light" panose="020F0502020204030203" pitchFamily="34" charset="0"/>
              </a:rPr>
              <a:t>leur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réussite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notamment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l’accès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des matières premières (y </a:t>
            </a:r>
            <a:r>
              <a:rPr lang="en-CA" sz="950" dirty="0" err="1">
                <a:latin typeface="Lato Light" panose="020F0502020204030203" pitchFamily="34" charset="0"/>
              </a:rPr>
              <a:t>compris</a:t>
            </a:r>
            <a:r>
              <a:rPr lang="en-CA" sz="950" dirty="0">
                <a:latin typeface="Lato Light" panose="020F0502020204030203" pitchFamily="34" charset="0"/>
              </a:rPr>
              <a:t> la </a:t>
            </a:r>
            <a:r>
              <a:rPr lang="en-CA" sz="950" dirty="0" err="1">
                <a:latin typeface="Lato Light" panose="020F0502020204030203" pitchFamily="34" charset="0"/>
              </a:rPr>
              <a:t>biomasse</a:t>
            </a:r>
            <a:r>
              <a:rPr lang="en-CA" sz="950" dirty="0">
                <a:latin typeface="Lato Light" panose="020F0502020204030203" pitchFamily="34" charset="0"/>
              </a:rPr>
              <a:t>),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des </a:t>
            </a:r>
            <a:r>
              <a:rPr lang="en-CA" sz="950" dirty="0" err="1">
                <a:latin typeface="Lato Light" panose="020F0502020204030203" pitchFamily="34" charset="0"/>
              </a:rPr>
              <a:t>raffineries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des talents aux </a:t>
            </a:r>
            <a:r>
              <a:rPr lang="en-CA" sz="950" dirty="0" err="1">
                <a:latin typeface="Lato Light" panose="020F0502020204030203" pitchFamily="34" charset="0"/>
              </a:rPr>
              <a:t>compétences</a:t>
            </a:r>
            <a:r>
              <a:rPr lang="en-CA" sz="950" dirty="0">
                <a:latin typeface="Lato Light" panose="020F0502020204030203" pitchFamily="34" charset="0"/>
              </a:rPr>
              <a:t> précises,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des centres de recherche et de commercialisation </a:t>
            </a:r>
            <a:br>
              <a:rPr lang="en-CA" sz="950" dirty="0">
                <a:latin typeface="Lato Light" panose="020F0502020204030203" pitchFamily="34" charset="0"/>
              </a:rPr>
            </a:br>
            <a:r>
              <a:rPr lang="en-CA" sz="950" dirty="0">
                <a:latin typeface="Lato Light" panose="020F0502020204030203" pitchFamily="34" charset="0"/>
              </a:rPr>
              <a:t>de calibre </a:t>
            </a:r>
            <a:r>
              <a:rPr lang="en-CA" sz="950" dirty="0" err="1">
                <a:latin typeface="Lato Light" panose="020F0502020204030203" pitchFamily="34" charset="0"/>
              </a:rPr>
              <a:t>mondial</a:t>
            </a:r>
            <a:r>
              <a:rPr lang="en-CA" sz="950" dirty="0">
                <a:latin typeface="Lato Light" panose="020F0502020204030203" pitchFamily="34" charset="0"/>
              </a:rPr>
              <a:t> et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d’importants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marchés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intérieurs</a:t>
            </a:r>
            <a:r>
              <a:rPr lang="en-CA" sz="950" dirty="0">
                <a:latin typeface="Lato Light" panose="020F0502020204030203" pitchFamily="34" charset="0"/>
              </a:rPr>
              <a:t> et </a:t>
            </a:r>
            <a:r>
              <a:rPr lang="en-CA" sz="950" dirty="0" err="1">
                <a:latin typeface="Lato Light" panose="020F0502020204030203" pitchFamily="34" charset="0"/>
              </a:rPr>
              <a:t>mondiaux</a:t>
            </a:r>
            <a:r>
              <a:rPr lang="en-CA" sz="95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50" dirty="0">
                <a:latin typeface="Lato Light" panose="020F0502020204030203" pitchFamily="34" charset="0"/>
              </a:rPr>
              <a:t>Notre expertise dans le </a:t>
            </a:r>
            <a:r>
              <a:rPr lang="en-CA" sz="950" dirty="0" err="1">
                <a:latin typeface="Lato Light" panose="020F0502020204030203" pitchFamily="34" charset="0"/>
              </a:rPr>
              <a:t>domaine</a:t>
            </a:r>
            <a:r>
              <a:rPr lang="en-CA" sz="950" dirty="0">
                <a:latin typeface="Lato Light" panose="020F0502020204030203" pitchFamily="34" charset="0"/>
              </a:rPr>
              <a:t> de la </a:t>
            </a:r>
            <a:r>
              <a:rPr lang="en-CA" sz="950" dirty="0" err="1">
                <a:latin typeface="Lato Light" panose="020F0502020204030203" pitchFamily="34" charset="0"/>
              </a:rPr>
              <a:t>chimie</a:t>
            </a:r>
            <a:r>
              <a:rPr lang="en-CA" sz="950" dirty="0">
                <a:latin typeface="Lato Light" panose="020F0502020204030203" pitchFamily="34" charset="0"/>
              </a:rPr>
              <a:t> fait de nous un lieu </a:t>
            </a:r>
            <a:r>
              <a:rPr lang="en-CA" sz="950" dirty="0" err="1">
                <a:latin typeface="Lato Light" panose="020F0502020204030203" pitchFamily="34" charset="0"/>
              </a:rPr>
              <a:t>idéal</a:t>
            </a:r>
            <a:r>
              <a:rPr lang="en-CA" sz="950" dirty="0">
                <a:latin typeface="Lato Light" panose="020F0502020204030203" pitchFamily="34" charset="0"/>
              </a:rPr>
              <a:t> pour la </a:t>
            </a:r>
            <a:r>
              <a:rPr lang="en-CA" sz="950" dirty="0" err="1">
                <a:latin typeface="Lato Light" panose="020F0502020204030203" pitchFamily="34" charset="0"/>
              </a:rPr>
              <a:t>croissance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votre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entreprise</a:t>
            </a:r>
            <a:r>
              <a:rPr lang="en-CA" sz="950" dirty="0">
                <a:latin typeface="Lato Light" panose="020F0502020204030203" pitchFamily="34" charset="0"/>
              </a:rPr>
              <a:t>. </a:t>
            </a:r>
            <a:r>
              <a:rPr lang="en-CA" sz="950" dirty="0" err="1">
                <a:latin typeface="Lato Light" panose="020F0502020204030203" pitchFamily="34" charset="0"/>
              </a:rPr>
              <a:t>C’est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pourquoi</a:t>
            </a:r>
            <a:r>
              <a:rPr lang="en-CA" sz="950" dirty="0">
                <a:latin typeface="Lato Light" panose="020F0502020204030203" pitchFamily="34" charset="0"/>
              </a:rPr>
              <a:t> nous </a:t>
            </a:r>
            <a:r>
              <a:rPr lang="en-CA" sz="950" dirty="0" err="1">
                <a:latin typeface="Lato Light" panose="020F0502020204030203" pitchFamily="34" charset="0"/>
              </a:rPr>
              <a:t>continuons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d’attirer</a:t>
            </a:r>
            <a:r>
              <a:rPr lang="en-CA" sz="950" dirty="0">
                <a:latin typeface="Lato Light" panose="020F0502020204030203" pitchFamily="34" charset="0"/>
              </a:rPr>
              <a:t> de nouveaux fabricants, grâce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nos</a:t>
            </a:r>
            <a:r>
              <a:rPr lang="en-CA" sz="950" dirty="0">
                <a:latin typeface="Lato Light" panose="020F0502020204030203" pitchFamily="34" charset="0"/>
              </a:rPr>
              <a:t> propositions de </a:t>
            </a:r>
            <a:r>
              <a:rPr lang="en-CA" sz="950" dirty="0" err="1">
                <a:latin typeface="Lato Light" panose="020F0502020204030203" pitchFamily="34" charset="0"/>
              </a:rPr>
              <a:t>valeur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uniques</a:t>
            </a:r>
            <a:r>
              <a:rPr lang="en-CA" sz="950" dirty="0">
                <a:latin typeface="Lato Light" panose="020F0502020204030203" pitchFamily="34" charset="0"/>
              </a:rPr>
              <a:t> et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nos</a:t>
            </a:r>
            <a:r>
              <a:rPr lang="en-CA" sz="950" dirty="0">
                <a:latin typeface="Lato Light" panose="020F0502020204030203" pitchFamily="34" charset="0"/>
              </a:rPr>
              <a:t> deux emplacements qui </a:t>
            </a:r>
            <a:r>
              <a:rPr lang="en-CA" sz="950" dirty="0" err="1">
                <a:latin typeface="Lato Light" panose="020F0502020204030203" pitchFamily="34" charset="0"/>
              </a:rPr>
              <a:t>sont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prêts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à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l’investissement</a:t>
            </a:r>
            <a:r>
              <a:rPr lang="en-CA" sz="950" dirty="0">
                <a:latin typeface="Lato Light" panose="020F0502020204030203" pitchFamily="34" charset="0"/>
              </a:rPr>
              <a:t> : Sarnia et </a:t>
            </a:r>
            <a:r>
              <a:rPr lang="en-CA" sz="950" dirty="0" err="1">
                <a:latin typeface="Lato Light" panose="020F0502020204030203" pitchFamily="34" charset="0"/>
              </a:rPr>
              <a:t>l’Est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l’Ontario</a:t>
            </a:r>
            <a:r>
              <a:rPr lang="en-CA" sz="95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50" dirty="0">
                <a:latin typeface="Lato Light" panose="020F0502020204030203" pitchFamily="34" charset="0"/>
              </a:rPr>
              <a:t>De plus, </a:t>
            </a:r>
            <a:r>
              <a:rPr lang="en-CA" sz="950" dirty="0" err="1">
                <a:latin typeface="Lato Light" panose="020F0502020204030203" pitchFamily="34" charset="0"/>
              </a:rPr>
              <a:t>lorsqu’il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s’agit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fabriquer</a:t>
            </a:r>
            <a:r>
              <a:rPr lang="en-CA" sz="950" dirty="0">
                <a:latin typeface="Lato Light" panose="020F0502020204030203" pitchFamily="34" charset="0"/>
              </a:rPr>
              <a:t> des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chimiques</a:t>
            </a:r>
            <a:r>
              <a:rPr lang="en-CA" sz="950" dirty="0">
                <a:latin typeface="Lato Light" panose="020F0502020204030203" pitchFamily="34" charset="0"/>
              </a:rPr>
              <a:t> de manière </a:t>
            </a:r>
            <a:r>
              <a:rPr lang="en-CA" sz="950" dirty="0" err="1">
                <a:latin typeface="Lato Light" panose="020F0502020204030203" pitchFamily="34" charset="0"/>
              </a:rPr>
              <a:t>sûre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responsable</a:t>
            </a:r>
            <a:r>
              <a:rPr lang="en-CA" sz="950" dirty="0">
                <a:latin typeface="Lato Light" panose="020F0502020204030203" pitchFamily="34" charset="0"/>
              </a:rPr>
              <a:t> et durable, nous </a:t>
            </a:r>
            <a:r>
              <a:rPr lang="en-CA" sz="950" dirty="0" err="1">
                <a:latin typeface="Lato Light" panose="020F0502020204030203" pitchFamily="34" charset="0"/>
              </a:rPr>
              <a:t>sommes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fiers</a:t>
            </a:r>
            <a:r>
              <a:rPr lang="en-CA" sz="950" dirty="0">
                <a:latin typeface="Lato Light" panose="020F0502020204030203" pitchFamily="34" charset="0"/>
              </a:rPr>
              <a:t> de dire que nous </a:t>
            </a:r>
            <a:r>
              <a:rPr lang="en-CA" sz="950" dirty="0" err="1">
                <a:latin typeface="Lato Light" panose="020F0502020204030203" pitchFamily="34" charset="0"/>
              </a:rPr>
              <a:t>sommes</a:t>
            </a:r>
            <a:r>
              <a:rPr lang="en-CA" sz="950" dirty="0">
                <a:latin typeface="Lato Light" panose="020F0502020204030203" pitchFamily="34" charset="0"/>
              </a:rPr>
              <a:t> des chefs de file </a:t>
            </a:r>
            <a:r>
              <a:rPr lang="en-CA" sz="950" dirty="0" err="1">
                <a:latin typeface="Lato Light" panose="020F0502020204030203" pitchFamily="34" charset="0"/>
              </a:rPr>
              <a:t>mondiaux</a:t>
            </a:r>
            <a:r>
              <a:rPr lang="en-CA" sz="950" dirty="0">
                <a:latin typeface="Lato Light" panose="020F0502020204030203" pitchFamily="34" charset="0"/>
              </a:rPr>
              <a:t>. </a:t>
            </a:r>
            <a:r>
              <a:rPr lang="en-CA" sz="950" dirty="0" err="1">
                <a:latin typeface="Lato Light" panose="020F0502020204030203" pitchFamily="34" charset="0"/>
              </a:rPr>
              <a:t>Créée</a:t>
            </a:r>
            <a:r>
              <a:rPr lang="en-CA" sz="950" dirty="0">
                <a:latin typeface="Lato Light" panose="020F0502020204030203" pitchFamily="34" charset="0"/>
              </a:rPr>
              <a:t> il y a plus de 35 </a:t>
            </a:r>
            <a:r>
              <a:rPr lang="en-CA" sz="950" dirty="0" err="1">
                <a:latin typeface="Lato Light" panose="020F0502020204030203" pitchFamily="34" charset="0"/>
              </a:rPr>
              <a:t>ans</a:t>
            </a:r>
            <a:r>
              <a:rPr lang="en-CA" sz="950" dirty="0">
                <a:latin typeface="Lato Light" panose="020F0502020204030203" pitchFamily="34" charset="0"/>
              </a:rPr>
              <a:t>, </a:t>
            </a:r>
            <a:r>
              <a:rPr lang="en-CA" sz="950" dirty="0" err="1">
                <a:latin typeface="Lato Light" panose="020F0502020204030203" pitchFamily="34" charset="0"/>
              </a:rPr>
              <a:t>l’initiative</a:t>
            </a:r>
            <a:r>
              <a:rPr lang="en-CA" sz="950" dirty="0">
                <a:latin typeface="Lato Light" panose="020F0502020204030203" pitchFamily="34" charset="0"/>
              </a:rPr>
              <a:t> Gestion </a:t>
            </a:r>
            <a:r>
              <a:rPr lang="en-CA" sz="950" dirty="0" err="1">
                <a:latin typeface="Lato Light" panose="020F0502020204030203" pitchFamily="34" charset="0"/>
              </a:rPr>
              <a:t>responsable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constitue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l’étalon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référence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mondial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notre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industrie</a:t>
            </a:r>
            <a:r>
              <a:rPr lang="en-CA" sz="950" dirty="0">
                <a:latin typeface="Lato Light" panose="020F0502020204030203" pitchFamily="34" charset="0"/>
              </a:rPr>
              <a:t> et </a:t>
            </a:r>
            <a:r>
              <a:rPr lang="en-CA" sz="950" dirty="0" err="1">
                <a:latin typeface="Lato Light" panose="020F0502020204030203" pitchFamily="34" charset="0"/>
              </a:rPr>
              <a:t>est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adoptée</a:t>
            </a:r>
            <a:r>
              <a:rPr lang="en-CA" sz="950" dirty="0">
                <a:latin typeface="Lato Light" panose="020F0502020204030203" pitchFamily="34" charset="0"/>
              </a:rPr>
              <a:t> dans 73 pays par 96 des plus </a:t>
            </a:r>
            <a:r>
              <a:rPr lang="en-CA" sz="950" dirty="0" err="1">
                <a:latin typeface="Lato Light" panose="020F0502020204030203" pitchFamily="34" charset="0"/>
              </a:rPr>
              <a:t>importants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producteurs</a:t>
            </a:r>
            <a:r>
              <a:rPr lang="en-CA" sz="950" dirty="0">
                <a:latin typeface="Lato Light" panose="020F0502020204030203" pitchFamily="34" charset="0"/>
              </a:rPr>
              <a:t> de </a:t>
            </a:r>
            <a:r>
              <a:rPr lang="en-CA" sz="950" dirty="0" err="1">
                <a:latin typeface="Lato Light" panose="020F0502020204030203" pitchFamily="34" charset="0"/>
              </a:rPr>
              <a:t>produits</a:t>
            </a:r>
            <a:r>
              <a:rPr lang="en-CA" sz="950" dirty="0">
                <a:latin typeface="Lato Light" panose="020F0502020204030203" pitchFamily="34" charset="0"/>
              </a:rPr>
              <a:t> </a:t>
            </a:r>
            <a:r>
              <a:rPr lang="en-CA" sz="950" dirty="0" err="1">
                <a:latin typeface="Lato Light" panose="020F0502020204030203" pitchFamily="34" charset="0"/>
              </a:rPr>
              <a:t>chimiques</a:t>
            </a:r>
            <a:r>
              <a:rPr lang="en-CA" sz="950" dirty="0">
                <a:latin typeface="Lato Light" panose="020F0502020204030203" pitchFamily="34" charset="0"/>
              </a:rPr>
              <a:t> au monde. </a:t>
            </a:r>
          </a:p>
        </p:txBody>
      </p:sp>
      <p:pic>
        <p:nvPicPr>
          <p:cNvPr id="11" name="Picture Placeholder 10" descr="A close-up of a factory&#10;&#10;Description automatically generated with medium confidence">
            <a:extLst>
              <a:ext uri="{FF2B5EF4-FFF2-40B4-BE49-F238E27FC236}">
                <a16:creationId xmlns:a16="http://schemas.microsoft.com/office/drawing/2014/main" id="{F5CC0CEA-D5C5-0F42-A6BB-4F918C4B13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0"/>
            <a:ext cx="3773658" cy="6858000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DD35EAB-CE4B-3D45-B25D-76F49D3B0788}"/>
              </a:ext>
            </a:extLst>
          </p:cNvPr>
          <p:cNvGrpSpPr/>
          <p:nvPr/>
        </p:nvGrpSpPr>
        <p:grpSpPr>
          <a:xfrm>
            <a:off x="8955485" y="1875394"/>
            <a:ext cx="2707030" cy="4561213"/>
            <a:chOff x="685800" y="2167281"/>
            <a:chExt cx="3276600" cy="33996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A089CB-D6C2-E246-AE6C-EFEBE199B15A}"/>
                </a:ext>
              </a:extLst>
            </p:cNvPr>
            <p:cNvSpPr txBox="1"/>
            <p:nvPr/>
          </p:nvSpPr>
          <p:spPr bwMode="auto">
            <a:xfrm>
              <a:off x="685800" y="2849125"/>
              <a:ext cx="3276600" cy="271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AIR LIQUIDE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ARLANXEO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BASF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CF INDUSTRIES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DOW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DUPONT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EVONIK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IMPERIAL OIL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LANXESS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LCY BIOCHEMICAL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NOVA CHEMICALS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SHELL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SOLVAY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SUNCOR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A0EAB7-4C6B-6E41-ACD9-CC65FA64F7D5}"/>
                </a:ext>
              </a:extLst>
            </p:cNvPr>
            <p:cNvSpPr txBox="1"/>
            <p:nvPr/>
          </p:nvSpPr>
          <p:spPr bwMode="auto">
            <a:xfrm>
              <a:off x="685800" y="2167281"/>
              <a:ext cx="2652942" cy="55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lvl="0">
                <a:spcAft>
                  <a:spcPts val="600"/>
                </a:spcAft>
              </a:pPr>
              <a:r>
                <a:rPr lang="en-CA" sz="1200" b="1" dirty="0">
                  <a:solidFill>
                    <a:srgbClr val="B95A33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LES ENTREPRISES DU SECTEUR DES PRODUITS CHIMIQUES ÉTABLIES </a:t>
              </a:r>
              <a:br>
                <a:rPr lang="en-CA" sz="1200" b="1" dirty="0">
                  <a:solidFill>
                    <a:srgbClr val="B95A33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b="1" dirty="0">
                  <a:solidFill>
                    <a:srgbClr val="B95A33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DANS LA PROVINCE</a:t>
              </a:r>
            </a:p>
          </p:txBody>
        </p:sp>
      </p:grpSp>
      <p:pic>
        <p:nvPicPr>
          <p:cNvPr id="16" name="Picture 1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13EF529-783E-4443-99EE-43CFE78C41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2946">
            <a:off x="10100199" y="43912"/>
            <a:ext cx="1637895" cy="1771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AC7048-0461-1B46-8A46-6EE3749DB52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501692" y="6400800"/>
            <a:ext cx="1763731" cy="1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7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48E546F-F0B8-B84E-988E-772663532D57}"/>
              </a:ext>
            </a:extLst>
          </p:cNvPr>
          <p:cNvGrpSpPr/>
          <p:nvPr/>
        </p:nvGrpSpPr>
        <p:grpSpPr>
          <a:xfrm>
            <a:off x="3022505" y="4266767"/>
            <a:ext cx="2552346" cy="1422647"/>
            <a:chOff x="8967329" y="2228129"/>
            <a:chExt cx="2552346" cy="1422647"/>
          </a:xfrm>
        </p:grpSpPr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8BA61B86-DC22-9A4E-8962-D87F69ADC749}"/>
                </a:ext>
              </a:extLst>
            </p:cNvPr>
            <p:cNvSpPr txBox="1">
              <a:spLocks/>
            </p:cNvSpPr>
            <p:nvPr/>
          </p:nvSpPr>
          <p:spPr>
            <a:xfrm>
              <a:off x="8967329" y="2782100"/>
              <a:ext cx="2552345" cy="868676"/>
            </a:xfrm>
            <a:prstGeom prst="rect">
              <a:avLst/>
            </a:prstGeom>
          </p:spPr>
          <p:txBody>
            <a:bodyPr/>
            <a:lstStyle>
              <a:lvl1pPr marL="7938" indent="0" algn="ctr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lang="en-CA" sz="1400" kern="1200" cap="all" baseline="0" smtClean="0">
                  <a:solidFill>
                    <a:schemeClr val="tx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3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d’exportations</a:t>
              </a:r>
              <a:r>
                <a:rPr lang="en-US" sz="13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br>
                <a:rPr lang="en-US" sz="13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vers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les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marchés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mondiaux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" name="Text Placeholder 12">
              <a:extLst>
                <a:ext uri="{FF2B5EF4-FFF2-40B4-BE49-F238E27FC236}">
                  <a16:creationId xmlns:a16="http://schemas.microsoft.com/office/drawing/2014/main" id="{4061FA26-4DAA-3243-8A76-0C374FC95385}"/>
                </a:ext>
              </a:extLst>
            </p:cNvPr>
            <p:cNvSpPr txBox="1">
              <a:spLocks/>
            </p:cNvSpPr>
            <p:nvPr/>
          </p:nvSpPr>
          <p:spPr>
            <a:xfrm>
              <a:off x="8967331" y="2228129"/>
              <a:ext cx="2552344" cy="566456"/>
            </a:xfrm>
            <a:prstGeom prst="rect">
              <a:avLst/>
            </a:prstGeom>
          </p:spPr>
          <p:txBody>
            <a:bodyPr/>
            <a:lstStyle>
              <a:lvl1pPr marL="7938" indent="0" algn="ctr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4200" b="1" i="0" kern="120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dirty="0"/>
                <a:t>80 %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6A5473FA-863C-D54F-A495-AA4E3C2D8F85}"/>
              </a:ext>
            </a:extLst>
          </p:cNvPr>
          <p:cNvSpPr txBox="1">
            <a:spLocks/>
          </p:cNvSpPr>
          <p:nvPr/>
        </p:nvSpPr>
        <p:spPr bwMode="auto">
          <a:xfrm>
            <a:off x="2060294" y="1050244"/>
            <a:ext cx="8044405" cy="79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8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LA FABRICATION DE PRODUITS CHIMIQUES </a:t>
            </a:r>
            <a:br>
              <a:rPr lang="en-US" sz="28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2000" spc="30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 CHIFFRES</a:t>
            </a:r>
          </a:p>
          <a:p>
            <a:pPr marL="144000" algn="ctr">
              <a:lnSpc>
                <a:spcPct val="100000"/>
              </a:lnSpc>
            </a:pPr>
            <a:endParaRPr lang="en-CA" sz="2000" b="1" i="0" spc="300" dirty="0">
              <a:solidFill>
                <a:schemeClr val="tx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C0CCAE-103D-F249-97C8-5BEAC13BDC6D}"/>
              </a:ext>
            </a:extLst>
          </p:cNvPr>
          <p:cNvGrpSpPr/>
          <p:nvPr/>
        </p:nvGrpSpPr>
        <p:grpSpPr>
          <a:xfrm>
            <a:off x="6472720" y="4215396"/>
            <a:ext cx="2739498" cy="1443196"/>
            <a:chOff x="536205" y="4135030"/>
            <a:chExt cx="2739498" cy="1443196"/>
          </a:xfrm>
        </p:grpSpPr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37A6C2A5-5873-7348-BA25-7E319F14F439}"/>
                </a:ext>
              </a:extLst>
            </p:cNvPr>
            <p:cNvSpPr txBox="1">
              <a:spLocks/>
            </p:cNvSpPr>
            <p:nvPr/>
          </p:nvSpPr>
          <p:spPr>
            <a:xfrm>
              <a:off x="536205" y="4709550"/>
              <a:ext cx="2739498" cy="868676"/>
            </a:xfrm>
            <a:prstGeom prst="rect">
              <a:avLst/>
            </a:prstGeom>
          </p:spPr>
          <p:txBody>
            <a:bodyPr/>
            <a:lstStyle>
              <a:lvl1pPr marL="7938" indent="0" algn="ctr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lang="en-CA" sz="1400" kern="1200" cap="all" baseline="0" smtClean="0">
                  <a:solidFill>
                    <a:schemeClr val="tx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3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années</a:t>
              </a:r>
              <a:r>
                <a:rPr lang="en-US" sz="13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de fabrication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responsable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et durable de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produits</a:t>
              </a:r>
              <a:r>
                <a: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3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chimiques</a:t>
              </a:r>
              <a:endParaRPr lang="en-US" sz="13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4" name="Text Placeholder 12">
              <a:extLst>
                <a:ext uri="{FF2B5EF4-FFF2-40B4-BE49-F238E27FC236}">
                  <a16:creationId xmlns:a16="http://schemas.microsoft.com/office/drawing/2014/main" id="{B575EBF4-F646-E34F-AE91-FF4B64A533A6}"/>
                </a:ext>
              </a:extLst>
            </p:cNvPr>
            <p:cNvSpPr txBox="1">
              <a:spLocks/>
            </p:cNvSpPr>
            <p:nvPr/>
          </p:nvSpPr>
          <p:spPr>
            <a:xfrm>
              <a:off x="680969" y="4135030"/>
              <a:ext cx="2594734" cy="566456"/>
            </a:xfrm>
            <a:prstGeom prst="rect">
              <a:avLst/>
            </a:prstGeom>
          </p:spPr>
          <p:txBody>
            <a:bodyPr/>
            <a:lstStyle>
              <a:lvl1pPr marL="7938" indent="0" algn="ctr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4200" b="1" i="0" kern="120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dirty="0"/>
                <a:t>35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E24D3C-B391-094A-9778-53927A5AC9F6}"/>
              </a:ext>
            </a:extLst>
          </p:cNvPr>
          <p:cNvGrpSpPr/>
          <p:nvPr/>
        </p:nvGrpSpPr>
        <p:grpSpPr>
          <a:xfrm>
            <a:off x="1141984" y="2290197"/>
            <a:ext cx="9867924" cy="1569961"/>
            <a:chOff x="1141984" y="2232447"/>
            <a:chExt cx="9867924" cy="156996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29E164-5FD8-D54A-B308-A4F9FACAA818}"/>
                </a:ext>
              </a:extLst>
            </p:cNvPr>
            <p:cNvGrpSpPr/>
            <p:nvPr/>
          </p:nvGrpSpPr>
          <p:grpSpPr>
            <a:xfrm>
              <a:off x="1141984" y="2344992"/>
              <a:ext cx="2729748" cy="1445840"/>
              <a:chOff x="536350" y="2176758"/>
              <a:chExt cx="2729748" cy="1429367"/>
            </a:xfrm>
          </p:grpSpPr>
          <p:sp>
            <p:nvSpPr>
              <p:cNvPr id="2" name="Text Placeholder 7">
                <a:extLst>
                  <a:ext uri="{FF2B5EF4-FFF2-40B4-BE49-F238E27FC236}">
                    <a16:creationId xmlns:a16="http://schemas.microsoft.com/office/drawing/2014/main" id="{05EE82B4-B5B2-C947-BE55-C8498D843B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350" y="2736761"/>
                <a:ext cx="2729748" cy="86936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b="0" i="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des 15 plus </a:t>
                </a: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grandes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entreprises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de fabrication de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produits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chimiques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au monde</a:t>
                </a:r>
              </a:p>
            </p:txBody>
          </p:sp>
          <p:sp>
            <p:nvSpPr>
              <p:cNvPr id="3" name="Text Placeholder 12">
                <a:extLst>
                  <a:ext uri="{FF2B5EF4-FFF2-40B4-BE49-F238E27FC236}">
                    <a16:creationId xmlns:a16="http://schemas.microsoft.com/office/drawing/2014/main" id="{14E40F36-29D2-B344-B318-379F853888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543" y="2176758"/>
                <a:ext cx="2507626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9</a:t>
                </a:r>
                <a:endParaRPr lang="en-US" baseline="300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D3A0A3A-9125-C84D-895B-4CA437D6419A}"/>
                </a:ext>
              </a:extLst>
            </p:cNvPr>
            <p:cNvGrpSpPr/>
            <p:nvPr/>
          </p:nvGrpSpPr>
          <p:grpSpPr>
            <a:xfrm>
              <a:off x="4795586" y="2344992"/>
              <a:ext cx="2594734" cy="1306944"/>
              <a:chOff x="3399440" y="2176758"/>
              <a:chExt cx="2594734" cy="1306944"/>
            </a:xfrm>
          </p:grpSpPr>
          <p:sp>
            <p:nvSpPr>
              <p:cNvPr id="4" name="Text Placeholder 7">
                <a:extLst>
                  <a:ext uri="{FF2B5EF4-FFF2-40B4-BE49-F238E27FC236}">
                    <a16:creationId xmlns:a16="http://schemas.microsoft.com/office/drawing/2014/main" id="{9A562A82-D917-9942-9B6B-322119B6E1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5738" y="2766772"/>
                <a:ext cx="2490678" cy="716930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entreprises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 fabrication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produits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chimiques</a:t>
                </a:r>
                <a:endPara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5" name="Text Placeholder 12">
                <a:extLst>
                  <a:ext uri="{FF2B5EF4-FFF2-40B4-BE49-F238E27FC236}">
                    <a16:creationId xmlns:a16="http://schemas.microsoft.com/office/drawing/2014/main" id="{B206F789-4466-444F-A2B4-8B83A56A92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9440" y="2176758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700</a:t>
                </a:r>
                <a:r>
                  <a: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+</a:t>
                </a:r>
                <a:endParaRPr lang="en-US" baseline="30000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67C7F7D-CF6C-264A-AB3B-E44AEFBE33B2}"/>
                </a:ext>
              </a:extLst>
            </p:cNvPr>
            <p:cNvGrpSpPr/>
            <p:nvPr/>
          </p:nvGrpSpPr>
          <p:grpSpPr>
            <a:xfrm>
              <a:off x="8409388" y="2378720"/>
              <a:ext cx="2600520" cy="1423688"/>
              <a:chOff x="6196471" y="2210486"/>
              <a:chExt cx="2600520" cy="1423688"/>
            </a:xfrm>
          </p:grpSpPr>
          <p:sp>
            <p:nvSpPr>
              <p:cNvPr id="6" name="Text Placeholder 7">
                <a:extLst>
                  <a:ext uri="{FF2B5EF4-FFF2-40B4-BE49-F238E27FC236}">
                    <a16:creationId xmlns:a16="http://schemas.microsoft.com/office/drawing/2014/main" id="{C301D11A-1849-1E48-8014-7A903C7CF6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6471" y="3337517"/>
                <a:ext cx="2594735" cy="296657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en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envois</a:t>
                </a:r>
              </a:p>
            </p:txBody>
          </p:sp>
          <p:sp>
            <p:nvSpPr>
              <p:cNvPr id="7" name="Text Placeholder 12">
                <a:extLst>
                  <a:ext uri="{FF2B5EF4-FFF2-40B4-BE49-F238E27FC236}">
                    <a16:creationId xmlns:a16="http://schemas.microsoft.com/office/drawing/2014/main" id="{F829A074-A803-2E45-A73B-B7379CE3A1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2257" y="2210486"/>
                <a:ext cx="2594734" cy="1105383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CA" dirty="0"/>
                  <a:t>16,5</a:t>
                </a:r>
                <a:br>
                  <a:rPr lang="en-CA" dirty="0"/>
                </a:br>
                <a:r>
                  <a:rPr lang="en-CA" sz="2400" dirty="0"/>
                  <a:t>milliards de dollars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0E6979B-08F7-5A4E-979F-A7605D37B279}"/>
                </a:ext>
              </a:extLst>
            </p:cNvPr>
            <p:cNvCxnSpPr>
              <a:cxnSpLocks/>
            </p:cNvCxnSpPr>
            <p:nvPr/>
          </p:nvCxnSpPr>
          <p:spPr>
            <a:xfrm>
              <a:off x="4140020" y="2232447"/>
              <a:ext cx="0" cy="1524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9CFC4A-BA07-1748-AB6A-1D2C1716701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850" y="2232447"/>
              <a:ext cx="0" cy="1524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A1E92E-0C9F-6940-9798-55B4721B2449}"/>
              </a:ext>
            </a:extLst>
          </p:cNvPr>
          <p:cNvCxnSpPr>
            <a:cxnSpLocks/>
          </p:cNvCxnSpPr>
          <p:nvPr/>
        </p:nvCxnSpPr>
        <p:spPr>
          <a:xfrm>
            <a:off x="6094196" y="4134450"/>
            <a:ext cx="0" cy="1524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Icon&#10;&#10;Description automatically generated with medium confidence">
            <a:extLst>
              <a:ext uri="{FF2B5EF4-FFF2-40B4-BE49-F238E27FC236}">
                <a16:creationId xmlns:a16="http://schemas.microsoft.com/office/drawing/2014/main" id="{4BDEE267-33B3-A642-A92F-DC17AE01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784" y="363857"/>
            <a:ext cx="511957" cy="590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B14FEF-B447-B64A-99A0-8249100787D8}"/>
              </a:ext>
            </a:extLst>
          </p:cNvPr>
          <p:cNvSpPr txBox="1"/>
          <p:nvPr/>
        </p:nvSpPr>
        <p:spPr bwMode="auto">
          <a:xfrm>
            <a:off x="9965803" y="392960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2094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A45F3C52-240D-5A46-9E27-44D899280C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962400" y="216138"/>
            <a:ext cx="7885527" cy="5130800"/>
          </a:xfrm>
          <a:prstGeom prst="rect">
            <a:avLst/>
          </a:prstGeom>
        </p:spPr>
      </p:pic>
      <p:pic>
        <p:nvPicPr>
          <p:cNvPr id="13" name="Picture 12" descr="A close up of a fan&#10;&#10;Description automatically generated with low confidence">
            <a:extLst>
              <a:ext uri="{FF2B5EF4-FFF2-40B4-BE49-F238E27FC236}">
                <a16:creationId xmlns:a16="http://schemas.microsoft.com/office/drawing/2014/main" id="{1F2581AD-96EC-A04A-9CEB-2AFA6A36F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012" y="4161985"/>
            <a:ext cx="3550788" cy="2696015"/>
          </a:xfrm>
          <a:prstGeom prst="rect">
            <a:avLst/>
          </a:prstGeom>
        </p:spPr>
      </p:pic>
      <p:pic>
        <p:nvPicPr>
          <p:cNvPr id="14" name="Picture Placeholder 13" descr="A model of a space ship&#10;&#10;Description automatically generated with low confidence">
            <a:extLst>
              <a:ext uri="{FF2B5EF4-FFF2-40B4-BE49-F238E27FC236}">
                <a16:creationId xmlns:a16="http://schemas.microsoft.com/office/drawing/2014/main" id="{14A7D257-75F4-4640-9D83-9B6ACCB880B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t="-8449" r="11038" b="-89932"/>
          <a:stretch/>
        </p:blipFill>
        <p:spPr>
          <a:xfrm>
            <a:off x="3877056" y="-515581"/>
            <a:ext cx="8314944" cy="719885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10735C5-1FCD-F24C-B78D-72026533A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492" y="4819964"/>
            <a:ext cx="637689" cy="6065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ABBD1D-E4A4-4145-9B29-67C210B0885E}"/>
              </a:ext>
            </a:extLst>
          </p:cNvPr>
          <p:cNvSpPr txBox="1"/>
          <p:nvPr/>
        </p:nvSpPr>
        <p:spPr bwMode="auto">
          <a:xfrm>
            <a:off x="11971606" y="4923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79DFE-309A-4EEB-8196-E0E3CBD9FC1A}"/>
              </a:ext>
            </a:extLst>
          </p:cNvPr>
          <p:cNvSpPr/>
          <p:nvPr/>
        </p:nvSpPr>
        <p:spPr>
          <a:xfrm>
            <a:off x="10056959" y="725321"/>
            <a:ext cx="11488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/>
              </a:rPr>
              <a:t>Avion Global 7500 </a:t>
            </a:r>
            <a:b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/>
              </a:rPr>
            </a:br>
            <a:r>
              <a:rPr lang="en-CA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/>
              </a:rPr>
              <a:t>de </a:t>
            </a:r>
            <a:r>
              <a:rPr lang="en-CA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Bombardier</a:t>
            </a:r>
          </a:p>
          <a:p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A3BAE-3A06-5643-8492-20366197000F}"/>
              </a:ext>
            </a:extLst>
          </p:cNvPr>
          <p:cNvSpPr txBox="1"/>
          <p:nvPr/>
        </p:nvSpPr>
        <p:spPr bwMode="auto">
          <a:xfrm>
            <a:off x="639584" y="2272847"/>
            <a:ext cx="354466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 premier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hydravion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Havilland Beaver au bras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robotisé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Canadarm2, </a:t>
            </a: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 a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longue </a:t>
            </a:r>
            <a:r>
              <a:rPr lang="en-CA" sz="900" dirty="0" err="1">
                <a:latin typeface="Lato Light" panose="020F0502020204030203" pitchFamily="34" charset="0"/>
              </a:rPr>
              <a:t>histoire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d’excellence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technologie</a:t>
            </a:r>
            <a:r>
              <a:rPr lang="en-CA" sz="900" dirty="0">
                <a:latin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production </a:t>
            </a:r>
            <a:r>
              <a:rPr lang="en-CA" sz="900" dirty="0" err="1">
                <a:latin typeface="Lato Light" panose="020F0502020204030203" pitchFamily="34" charset="0"/>
              </a:rPr>
              <a:t>aérospatiales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C’est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pourquoi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géants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mondiaux</a:t>
            </a:r>
            <a:r>
              <a:rPr lang="en-CA" sz="900" dirty="0">
                <a:latin typeface="Lato Light" panose="020F0502020204030203" pitchFamily="34" charset="0"/>
              </a:rPr>
              <a:t> et des </a:t>
            </a:r>
            <a:r>
              <a:rPr lang="en-CA" sz="900" dirty="0" err="1">
                <a:latin typeface="Lato Light" panose="020F0502020204030203" pitchFamily="34" charset="0"/>
              </a:rPr>
              <a:t>innovateurs</a:t>
            </a:r>
            <a:r>
              <a:rPr lang="en-CA" sz="900" dirty="0">
                <a:latin typeface="Lato Light" panose="020F0502020204030203" pitchFamily="34" charset="0"/>
              </a:rPr>
              <a:t> du </a:t>
            </a:r>
            <a:r>
              <a:rPr lang="en-CA" sz="900" dirty="0" err="1">
                <a:latin typeface="Lato Light" panose="020F0502020204030203" pitchFamily="34" charset="0"/>
              </a:rPr>
              <a:t>secteur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l’aérospatiale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ont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choisi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d’étendre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leurs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activités</a:t>
            </a:r>
            <a:r>
              <a:rPr lang="en-CA" sz="900" dirty="0">
                <a:latin typeface="Lato Light" panose="020F0502020204030203" pitchFamily="34" charset="0"/>
              </a:rPr>
              <a:t> dans la province. Nous </a:t>
            </a:r>
            <a:r>
              <a:rPr lang="en-CA" sz="900" dirty="0" err="1">
                <a:latin typeface="Lato Light" panose="020F0502020204030203" pitchFamily="34" charset="0"/>
              </a:rPr>
              <a:t>sommes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entièrement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équipés</a:t>
            </a:r>
            <a:r>
              <a:rPr lang="en-CA" sz="900" dirty="0">
                <a:latin typeface="Lato Light" panose="020F0502020204030203" pitchFamily="34" charset="0"/>
              </a:rPr>
              <a:t> pour aider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mettre</a:t>
            </a:r>
            <a:r>
              <a:rPr lang="en-CA" sz="900" dirty="0">
                <a:latin typeface="Lato Light" panose="020F0502020204030203" pitchFamily="34" charset="0"/>
              </a:rPr>
              <a:t> au point et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commercialiser</a:t>
            </a:r>
            <a:r>
              <a:rPr lang="en-CA" sz="900" dirty="0">
                <a:latin typeface="Lato Light" panose="020F0502020204030203" pitchFamily="34" charset="0"/>
              </a:rPr>
              <a:t> de nouveaux </a:t>
            </a:r>
            <a:r>
              <a:rPr lang="en-CA" sz="900" dirty="0" err="1">
                <a:latin typeface="Lato Light" panose="020F0502020204030203" pitchFamily="34" charset="0"/>
              </a:rPr>
              <a:t>produits</a:t>
            </a:r>
            <a:r>
              <a:rPr lang="en-CA" sz="900" dirty="0">
                <a:latin typeface="Lato Light" panose="020F0502020204030203" pitchFamily="34" charset="0"/>
              </a:rPr>
              <a:t> et de </a:t>
            </a:r>
            <a:r>
              <a:rPr lang="en-CA" sz="900" dirty="0" err="1">
                <a:latin typeface="Lato Light" panose="020F0502020204030203" pitchFamily="34" charset="0"/>
              </a:rPr>
              <a:t>nouvelles</a:t>
            </a:r>
            <a:r>
              <a:rPr lang="en-CA" sz="900" dirty="0">
                <a:latin typeface="Lato Light" panose="020F0502020204030203" pitchFamily="34" charset="0"/>
              </a:rPr>
              <a:t> technologies qui se </a:t>
            </a:r>
            <a:r>
              <a:rPr lang="en-CA" sz="900" dirty="0" err="1">
                <a:latin typeface="Lato Light" panose="020F0502020204030203" pitchFamily="34" charset="0"/>
              </a:rPr>
              <a:t>démarqueront</a:t>
            </a:r>
            <a:r>
              <a:rPr lang="en-CA" sz="90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Nous </a:t>
            </a:r>
            <a:r>
              <a:rPr lang="en-CA" sz="900" dirty="0" err="1">
                <a:latin typeface="Lato Light" panose="020F0502020204030203" pitchFamily="34" charset="0"/>
              </a:rPr>
              <a:t>sommes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reconnus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l’échelle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mondiale</a:t>
            </a:r>
            <a:r>
              <a:rPr lang="en-CA" sz="900" dirty="0">
                <a:latin typeface="Lato Light" panose="020F0502020204030203" pitchFamily="34" charset="0"/>
              </a:rPr>
              <a:t> pour la production de </a:t>
            </a:r>
            <a:r>
              <a:rPr lang="en-CA" sz="900" dirty="0" err="1">
                <a:latin typeface="Lato Light" panose="020F0502020204030203" pitchFamily="34" charset="0"/>
              </a:rPr>
              <a:t>produits</a:t>
            </a:r>
            <a:r>
              <a:rPr lang="en-CA" sz="900" dirty="0">
                <a:latin typeface="Lato Light" panose="020F0502020204030203" pitchFamily="34" charset="0"/>
              </a:rPr>
              <a:t> dans les </a:t>
            </a:r>
            <a:r>
              <a:rPr lang="en-CA" sz="900" dirty="0" err="1">
                <a:latin typeface="Lato Light" panose="020F0502020204030203" pitchFamily="34" charset="0"/>
              </a:rPr>
              <a:t>domaines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l’avionique</a:t>
            </a:r>
            <a:r>
              <a:rPr lang="en-CA" sz="900" dirty="0">
                <a:latin typeface="Lato Light" panose="020F0502020204030203" pitchFamily="34" charset="0"/>
              </a:rPr>
              <a:t>, de </a:t>
            </a:r>
            <a:r>
              <a:rPr lang="en-CA" sz="900" dirty="0" err="1">
                <a:latin typeface="Lato Light" panose="020F0502020204030203" pitchFamily="34" charset="0"/>
              </a:rPr>
              <a:t>l’aérostructure</a:t>
            </a:r>
            <a:r>
              <a:rPr lang="en-CA" sz="900" dirty="0">
                <a:latin typeface="Lato Light" panose="020F0502020204030203" pitchFamily="34" charset="0"/>
              </a:rPr>
              <a:t>, des trains </a:t>
            </a:r>
            <a:r>
              <a:rPr lang="en-CA" sz="900" dirty="0" err="1">
                <a:latin typeface="Lato Light" panose="020F0502020204030203" pitchFamily="34" charset="0"/>
              </a:rPr>
              <a:t>d’atterrissage</a:t>
            </a:r>
            <a:r>
              <a:rPr lang="en-CA" sz="900" dirty="0">
                <a:latin typeface="Lato Light" panose="020F0502020204030203" pitchFamily="34" charset="0"/>
              </a:rPr>
              <a:t>, de la MRO et des modifications, des </a:t>
            </a:r>
            <a:r>
              <a:rPr lang="en-CA" sz="900" dirty="0" err="1">
                <a:latin typeface="Lato Light" panose="020F0502020204030203" pitchFamily="34" charset="0"/>
              </a:rPr>
              <a:t>moteurs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d’aéronef</a:t>
            </a:r>
            <a:r>
              <a:rPr lang="en-CA" sz="900" dirty="0">
                <a:latin typeface="Lato Light" panose="020F0502020204030203" pitchFamily="34" charset="0"/>
              </a:rPr>
              <a:t>, des </a:t>
            </a:r>
            <a:r>
              <a:rPr lang="en-CA" sz="900" dirty="0" err="1">
                <a:latin typeface="Lato Light" panose="020F0502020204030203" pitchFamily="34" charset="0"/>
              </a:rPr>
              <a:t>systèmes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d’aéronef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télépilotés</a:t>
            </a:r>
            <a:r>
              <a:rPr lang="en-CA" sz="900" dirty="0">
                <a:latin typeface="Lato Light" panose="020F0502020204030203" pitchFamily="34" charset="0"/>
              </a:rPr>
              <a:t>, des </a:t>
            </a:r>
            <a:r>
              <a:rPr lang="en-CA" sz="900" dirty="0" err="1">
                <a:latin typeface="Lato Light" panose="020F0502020204030203" pitchFamily="34" charset="0"/>
              </a:rPr>
              <a:t>systèmes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spatiaux</a:t>
            </a:r>
            <a:r>
              <a:rPr lang="en-CA" sz="900" dirty="0">
                <a:latin typeface="Lato Light" panose="020F0502020204030203" pitchFamily="34" charset="0"/>
              </a:rPr>
              <a:t> et des satellites. De plus, grâce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réputation</a:t>
            </a:r>
            <a:r>
              <a:rPr lang="en-CA" sz="900" dirty="0">
                <a:latin typeface="Lato Light" panose="020F0502020204030203" pitchFamily="34" charset="0"/>
              </a:rPr>
              <a:t> bien </a:t>
            </a:r>
            <a:r>
              <a:rPr lang="en-CA" sz="900" dirty="0" err="1">
                <a:latin typeface="Lato Light" panose="020F0502020204030203" pitchFamily="34" charset="0"/>
              </a:rPr>
              <a:t>méritée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</a:t>
            </a:r>
            <a:r>
              <a:rPr lang="en-CA" sz="900" dirty="0">
                <a:latin typeface="Lato Light" panose="020F0502020204030203" pitchFamily="34" charset="0"/>
              </a:rPr>
              <a:t> qui a trait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la </a:t>
            </a:r>
            <a:r>
              <a:rPr lang="en-CA" sz="900" dirty="0" err="1">
                <a:latin typeface="Lato Light" panose="020F0502020204030203" pitchFamily="34" charset="0"/>
              </a:rPr>
              <a:t>qualité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la </a:t>
            </a:r>
            <a:r>
              <a:rPr lang="en-CA" sz="900" dirty="0" err="1">
                <a:latin typeface="Lato Light" panose="020F0502020204030203" pitchFamily="34" charset="0"/>
              </a:rPr>
              <a:t>valeur</a:t>
            </a:r>
            <a:r>
              <a:rPr lang="en-CA" sz="900" dirty="0">
                <a:latin typeface="Lato Light" panose="020F0502020204030203" pitchFamily="34" charset="0"/>
              </a:rPr>
              <a:t>, au </a:t>
            </a:r>
            <a:r>
              <a:rPr lang="en-CA" sz="900" dirty="0" err="1">
                <a:latin typeface="Lato Light" panose="020F0502020204030203" pitchFamily="34" charset="0"/>
              </a:rPr>
              <a:t>rendement</a:t>
            </a:r>
            <a:r>
              <a:rPr lang="en-CA" sz="900" dirty="0">
                <a:latin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la </a:t>
            </a:r>
            <a:r>
              <a:rPr lang="en-CA" sz="900" dirty="0" err="1">
                <a:latin typeface="Lato Light" panose="020F0502020204030203" pitchFamily="34" charset="0"/>
              </a:rPr>
              <a:t>fiabilité</a:t>
            </a:r>
            <a:r>
              <a:rPr lang="en-CA" sz="900" dirty="0">
                <a:latin typeface="Lato Light" panose="020F0502020204030203" pitchFamily="34" charset="0"/>
              </a:rPr>
              <a:t>, des </a:t>
            </a:r>
            <a:r>
              <a:rPr lang="en-CA" sz="900" dirty="0" err="1">
                <a:latin typeface="Lato Light" panose="020F0502020204030203" pitchFamily="34" charset="0"/>
              </a:rPr>
              <a:t>pièces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fabriquées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 se </a:t>
            </a:r>
            <a:r>
              <a:rPr lang="en-CA" sz="900" dirty="0" err="1">
                <a:latin typeface="Lato Light" panose="020F0502020204030203" pitchFamily="34" charset="0"/>
              </a:rPr>
              <a:t>retrouvent</a:t>
            </a:r>
            <a:r>
              <a:rPr lang="en-CA" sz="900" dirty="0">
                <a:latin typeface="Lato Light" panose="020F0502020204030203" pitchFamily="34" charset="0"/>
              </a:rPr>
              <a:t> dans </a:t>
            </a:r>
            <a:r>
              <a:rPr lang="en-CA" sz="900" dirty="0" err="1">
                <a:latin typeface="Lato Light" panose="020F0502020204030203" pitchFamily="34" charset="0"/>
              </a:rPr>
              <a:t>pratiquement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tous</a:t>
            </a:r>
            <a:r>
              <a:rPr lang="en-CA" sz="900" dirty="0">
                <a:latin typeface="Lato Light" panose="020F0502020204030203" pitchFamily="34" charset="0"/>
              </a:rPr>
              <a:t> les </a:t>
            </a:r>
            <a:r>
              <a:rPr lang="en-CA" sz="900" dirty="0" err="1">
                <a:latin typeface="Lato Light" panose="020F0502020204030203" pitchFamily="34" charset="0"/>
              </a:rPr>
              <a:t>aéronefs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passagers</a:t>
            </a:r>
            <a:r>
              <a:rPr lang="en-CA" sz="900" dirty="0">
                <a:latin typeface="Lato Light" panose="020F0502020204030203" pitchFamily="34" charset="0"/>
              </a:rPr>
              <a:t> du monde.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Ce </a:t>
            </a:r>
            <a:r>
              <a:rPr lang="en-CA" sz="900" dirty="0" err="1">
                <a:latin typeface="Lato Light" panose="020F0502020204030203" pitchFamily="34" charset="0"/>
              </a:rPr>
              <a:t>n’est</a:t>
            </a:r>
            <a:r>
              <a:rPr lang="en-CA" sz="900" dirty="0">
                <a:latin typeface="Lato Light" panose="020F0502020204030203" pitchFamily="34" charset="0"/>
              </a:rPr>
              <a:t> un secret pour </a:t>
            </a:r>
            <a:r>
              <a:rPr lang="en-CA" sz="900" dirty="0" err="1">
                <a:latin typeface="Lato Light" panose="020F0502020204030203" pitchFamily="34" charset="0"/>
              </a:rPr>
              <a:t>personne</a:t>
            </a:r>
            <a:r>
              <a:rPr lang="en-CA" sz="900" dirty="0">
                <a:latin typeface="Lato Light" panose="020F0502020204030203" pitchFamily="34" charset="0"/>
              </a:rPr>
              <a:t> : le coronavirus a </a:t>
            </a:r>
            <a:r>
              <a:rPr lang="en-CA" sz="900" dirty="0" err="1">
                <a:latin typeface="Lato Light" panose="020F0502020204030203" pitchFamily="34" charset="0"/>
              </a:rPr>
              <a:t>cloué</a:t>
            </a:r>
            <a:r>
              <a:rPr lang="en-CA" sz="900" dirty="0">
                <a:latin typeface="Lato Light" panose="020F0502020204030203" pitchFamily="34" charset="0"/>
              </a:rPr>
              <a:t> au sol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grande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partie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l’industrie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aérospatiale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mondiale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Toutefois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ici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Ontario, nous nous </a:t>
            </a:r>
            <a:r>
              <a:rPr lang="en-CA" sz="900" dirty="0" err="1">
                <a:latin typeface="Lato Light" panose="020F0502020204030203" pitchFamily="34" charset="0"/>
              </a:rPr>
              <a:t>préparons</a:t>
            </a:r>
            <a:r>
              <a:rPr lang="en-CA" sz="900" dirty="0">
                <a:latin typeface="Lato Light" panose="020F0502020204030203" pitchFamily="34" charset="0"/>
              </a:rPr>
              <a:t> pour le monde après la COVID-19, et nous </a:t>
            </a:r>
            <a:r>
              <a:rPr lang="en-CA" sz="900" dirty="0" err="1">
                <a:latin typeface="Lato Light" panose="020F0502020204030203" pitchFamily="34" charset="0"/>
              </a:rPr>
              <a:t>voulons</a:t>
            </a:r>
            <a:r>
              <a:rPr lang="en-CA" sz="900" dirty="0">
                <a:latin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fasse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partie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cette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résurgence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Comme les talents affluent </a:t>
            </a:r>
            <a:r>
              <a:rPr lang="en-CA" sz="900" dirty="0" err="1">
                <a:latin typeface="Lato Light" panose="020F0502020204030203" pitchFamily="34" charset="0"/>
              </a:rPr>
              <a:t>là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où</a:t>
            </a:r>
            <a:r>
              <a:rPr lang="en-CA" sz="900" dirty="0">
                <a:latin typeface="Lato Light" panose="020F0502020204030203" pitchFamily="34" charset="0"/>
              </a:rPr>
              <a:t> il y a de </a:t>
            </a:r>
            <a:r>
              <a:rPr lang="en-CA" sz="900" dirty="0" err="1">
                <a:latin typeface="Lato Light" panose="020F0502020204030203" pitchFamily="34" charset="0"/>
              </a:rPr>
              <a:t>l’action</a:t>
            </a:r>
            <a:r>
              <a:rPr lang="en-CA" sz="900" dirty="0">
                <a:latin typeface="Lato Light" panose="020F0502020204030203" pitchFamily="34" charset="0"/>
              </a:rPr>
              <a:t>, nous </a:t>
            </a:r>
            <a:r>
              <a:rPr lang="en-CA" sz="900" dirty="0" err="1">
                <a:latin typeface="Lato Light" panose="020F0502020204030203" pitchFamily="34" charset="0"/>
              </a:rPr>
              <a:t>continuons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d’attirer</a:t>
            </a:r>
            <a:r>
              <a:rPr lang="en-CA" sz="900" dirty="0">
                <a:latin typeface="Lato Light" panose="020F0502020204030203" pitchFamily="34" charset="0"/>
              </a:rPr>
              <a:t> les </a:t>
            </a:r>
            <a:r>
              <a:rPr lang="en-CA" sz="900" dirty="0" err="1">
                <a:latin typeface="Lato Light" panose="020F0502020204030203" pitchFamily="34" charset="0"/>
              </a:rPr>
              <a:t>personnes</a:t>
            </a:r>
            <a:r>
              <a:rPr lang="en-CA" sz="900" dirty="0">
                <a:latin typeface="Lato Light" panose="020F0502020204030203" pitchFamily="34" charset="0"/>
              </a:rPr>
              <a:t> les plus </a:t>
            </a:r>
            <a:r>
              <a:rPr lang="en-CA" sz="900" dirty="0" err="1">
                <a:latin typeface="Lato Light" panose="020F0502020204030203" pitchFamily="34" charset="0"/>
              </a:rPr>
              <a:t>talentueuses</a:t>
            </a:r>
            <a:r>
              <a:rPr lang="en-CA" sz="900" dirty="0">
                <a:latin typeface="Lato Light" panose="020F0502020204030203" pitchFamily="34" charset="0"/>
              </a:rPr>
              <a:t> et les plus </a:t>
            </a:r>
            <a:r>
              <a:rPr lang="en-CA" sz="900" dirty="0" err="1">
                <a:latin typeface="Lato Light" panose="020F0502020204030203" pitchFamily="34" charset="0"/>
              </a:rPr>
              <a:t>brillantes</a:t>
            </a:r>
            <a:r>
              <a:rPr lang="en-CA" sz="900" dirty="0">
                <a:latin typeface="Lato Light" panose="020F0502020204030203" pitchFamily="34" charset="0"/>
              </a:rPr>
              <a:t> du </a:t>
            </a:r>
            <a:r>
              <a:rPr lang="en-CA" sz="900" dirty="0" err="1">
                <a:latin typeface="Lato Light" panose="020F0502020204030203" pitchFamily="34" charset="0"/>
              </a:rPr>
              <a:t>domaine</a:t>
            </a:r>
            <a:r>
              <a:rPr lang="en-CA" sz="900" dirty="0">
                <a:latin typeface="Lato Light" panose="020F0502020204030203" pitchFamily="34" charset="0"/>
              </a:rPr>
              <a:t>. Grâce aux centres </a:t>
            </a:r>
            <a:r>
              <a:rPr lang="en-CA" sz="900" dirty="0" err="1">
                <a:latin typeface="Lato Light" panose="020F0502020204030203" pitchFamily="34" charset="0"/>
              </a:rPr>
              <a:t>d’innovation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comme</a:t>
            </a:r>
            <a:r>
              <a:rPr lang="en-CA" sz="900" dirty="0">
                <a:latin typeface="Lato Light" panose="020F0502020204030203" pitchFamily="34" charset="0"/>
              </a:rPr>
              <a:t> Downsview </a:t>
            </a:r>
            <a:r>
              <a:rPr lang="en-CA" sz="900" dirty="0" err="1">
                <a:latin typeface="Lato Light" panose="020F0502020204030203" pitchFamily="34" charset="0"/>
              </a:rPr>
              <a:t>Aérospatiale</a:t>
            </a:r>
            <a:r>
              <a:rPr lang="en-CA" sz="900" dirty="0">
                <a:latin typeface="Lato Light" panose="020F0502020204030203" pitchFamily="34" charset="0"/>
              </a:rPr>
              <a:t> Innovation et Recherche, les </a:t>
            </a:r>
            <a:r>
              <a:rPr lang="en-CA" sz="900" dirty="0" err="1">
                <a:latin typeface="Lato Light" panose="020F0502020204030203" pitchFamily="34" charset="0"/>
              </a:rPr>
              <a:t>découvertes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faites</a:t>
            </a:r>
            <a:r>
              <a:rPr lang="en-CA" sz="900" dirty="0">
                <a:latin typeface="Lato Light" panose="020F0502020204030203" pitchFamily="34" charset="0"/>
              </a:rPr>
              <a:t> dans les </a:t>
            </a:r>
            <a:r>
              <a:rPr lang="en-CA" sz="900" dirty="0" err="1">
                <a:latin typeface="Lato Light" panose="020F0502020204030203" pitchFamily="34" charset="0"/>
              </a:rPr>
              <a:t>laboratoires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</a:rPr>
              <a:t> mises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profit dans la </a:t>
            </a:r>
            <a:r>
              <a:rPr lang="en-CA" sz="900" dirty="0" err="1">
                <a:latin typeface="Lato Light" panose="020F0502020204030203" pitchFamily="34" charset="0"/>
              </a:rPr>
              <a:t>vraie</a:t>
            </a:r>
            <a:r>
              <a:rPr lang="en-CA" sz="900" dirty="0">
                <a:latin typeface="Lato Light" panose="020F0502020204030203" pitchFamily="34" charset="0"/>
              </a:rPr>
              <a:t> vie.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2B0CDC-129E-644D-8EDF-4B2AFD98F3A9}"/>
              </a:ext>
            </a:extLst>
          </p:cNvPr>
          <p:cNvSpPr txBox="1">
            <a:spLocks/>
          </p:cNvSpPr>
          <p:nvPr/>
        </p:nvSpPr>
        <p:spPr bwMode="auto">
          <a:xfrm>
            <a:off x="370390" y="522545"/>
            <a:ext cx="3605514" cy="152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27432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L’AÉROSPATIALE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PREND SON ENVOL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A2D429-5611-1145-8195-BFD077FCD3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7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2" y="6377058"/>
            <a:ext cx="933749" cy="633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14C8BB-7C24-7641-B289-400BDE8BDEFC}"/>
              </a:ext>
            </a:extLst>
          </p:cNvPr>
          <p:cNvGrpSpPr/>
          <p:nvPr/>
        </p:nvGrpSpPr>
        <p:grpSpPr>
          <a:xfrm>
            <a:off x="4478165" y="1913273"/>
            <a:ext cx="3201547" cy="4501003"/>
            <a:chOff x="673833" y="2348474"/>
            <a:chExt cx="3288567" cy="321842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749ACA-7A62-9845-B52F-06E112F32802}"/>
                </a:ext>
              </a:extLst>
            </p:cNvPr>
            <p:cNvSpPr txBox="1"/>
            <p:nvPr/>
          </p:nvSpPr>
          <p:spPr bwMode="auto">
            <a:xfrm>
              <a:off x="685800" y="2849125"/>
              <a:ext cx="3276600" cy="2717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AIRBUS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BOMBARDIER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COLLINS AEROSPACE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 HAVILLAND AIRCRAFT OF CANADA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DIAMOND AIRCRAFT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HÉROUX-DEVTEK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HONEYWELL AEROSPACE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L3HARRIS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LEONARDO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MDA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MITSUBISHI HEAVY INDUSTRIES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PRATT &amp; WHITNEY CANADA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PRECISION CASTPARTS CORP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RAYTHEON TECHNOLOGIES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8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SAFRAN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5964B8-DDCB-E44F-94A5-EE205409BC68}"/>
                </a:ext>
              </a:extLst>
            </p:cNvPr>
            <p:cNvSpPr txBox="1"/>
            <p:nvPr/>
          </p:nvSpPr>
          <p:spPr bwMode="auto">
            <a:xfrm>
              <a:off x="673833" y="2348474"/>
              <a:ext cx="2274019" cy="414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CA" sz="1200" b="1" dirty="0">
                  <a:solidFill>
                    <a:srgbClr val="B95A33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LES ENTREPRISES DU SECTEUR DES PRODUITS CHIMIQUES ÉTABLIES DANS LA PROVINCE</a:t>
              </a:r>
            </a:p>
            <a:p>
              <a:pPr>
                <a:spcAft>
                  <a:spcPts val="600"/>
                </a:spcAft>
              </a:pPr>
              <a:endParaRPr lang="en-CA" sz="1400" b="1" dirty="0">
                <a:solidFill>
                  <a:schemeClr val="accent2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983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60FAE26D-A39A-5348-A8FA-4E1242E9C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632" y="354614"/>
            <a:ext cx="504735" cy="582387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5473FA-863C-D54F-A495-AA4E3C2D8F85}"/>
              </a:ext>
            </a:extLst>
          </p:cNvPr>
          <p:cNvSpPr txBox="1">
            <a:spLocks/>
          </p:cNvSpPr>
          <p:nvPr/>
        </p:nvSpPr>
        <p:spPr bwMode="auto">
          <a:xfrm>
            <a:off x="3146448" y="1050245"/>
            <a:ext cx="5905863" cy="84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8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 SECTEUR DE L’AÉROSPATIALE</a:t>
            </a:r>
          </a:p>
          <a:p>
            <a:pPr marL="144000" algn="ctr">
              <a:lnSpc>
                <a:spcPct val="100000"/>
              </a:lnSpc>
            </a:pPr>
            <a:r>
              <a:rPr lang="en-CA" sz="2000" spc="30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 CHIFFRES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EA5111-E38F-7343-8910-0AA21F8913D9}"/>
              </a:ext>
            </a:extLst>
          </p:cNvPr>
          <p:cNvGrpSpPr/>
          <p:nvPr/>
        </p:nvGrpSpPr>
        <p:grpSpPr>
          <a:xfrm>
            <a:off x="658611" y="2309697"/>
            <a:ext cx="10836275" cy="2128346"/>
            <a:chOff x="809526" y="2209800"/>
            <a:chExt cx="10801991" cy="212834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D3F323-4F07-3D46-A8D3-012EC532A214}"/>
                </a:ext>
              </a:extLst>
            </p:cNvPr>
            <p:cNvGrpSpPr/>
            <p:nvPr/>
          </p:nvGrpSpPr>
          <p:grpSpPr>
            <a:xfrm>
              <a:off x="809526" y="2289057"/>
              <a:ext cx="10801991" cy="2049089"/>
              <a:chOff x="809526" y="2082600"/>
              <a:chExt cx="10801991" cy="204908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529E164-5FD8-D54A-B308-A4F9FACAA818}"/>
                  </a:ext>
                </a:extLst>
              </p:cNvPr>
              <p:cNvGrpSpPr/>
              <p:nvPr/>
            </p:nvGrpSpPr>
            <p:grpSpPr>
              <a:xfrm>
                <a:off x="809526" y="2082600"/>
                <a:ext cx="2507637" cy="2049089"/>
                <a:chOff x="682543" y="2176758"/>
                <a:chExt cx="2507637" cy="2025743"/>
              </a:xfrm>
            </p:grpSpPr>
            <p:sp>
              <p:nvSpPr>
                <p:cNvPr id="2" name="Text Placeholder 7">
                  <a:extLst>
                    <a:ext uri="{FF2B5EF4-FFF2-40B4-BE49-F238E27FC236}">
                      <a16:creationId xmlns:a16="http://schemas.microsoft.com/office/drawing/2014/main" id="{05EE82B4-B5B2-C947-BE55-C8498D843B7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5800" y="2751278"/>
                  <a:ext cx="2504380" cy="1451223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lang="en-CA" sz="1400" b="0" i="0" kern="1200" cap="all" baseline="0" smtClean="0">
                      <a:solidFill>
                        <a:schemeClr val="tx1"/>
                      </a:solidFill>
                      <a:effectLst/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des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entreprises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aérospatiales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canadiennes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sont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b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</a:b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des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exportateurs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,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ce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qui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est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bien au-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delà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de la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moyenne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du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secteur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de la fabrication </a:t>
                  </a:r>
                </a:p>
              </p:txBody>
            </p:sp>
            <p:sp>
              <p:nvSpPr>
                <p:cNvPr id="3" name="Text Placeholder 12">
                  <a:extLst>
                    <a:ext uri="{FF2B5EF4-FFF2-40B4-BE49-F238E27FC236}">
                      <a16:creationId xmlns:a16="http://schemas.microsoft.com/office/drawing/2014/main" id="{14E40F36-29D2-B344-B318-379F8538885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82543" y="2176758"/>
                  <a:ext cx="2507626" cy="566456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4200" b="1" i="0" kern="1200">
                      <a:solidFill>
                        <a:srgbClr val="002E6E"/>
                      </a:solidFill>
                      <a:latin typeface="Lato Heavy" panose="020F0502020204030203" pitchFamily="34" charset="0"/>
                      <a:ea typeface="Lato Heavy" panose="020F0502020204030203" pitchFamily="34" charset="0"/>
                      <a:cs typeface="Lato Heavy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CA" spc="-150" dirty="0"/>
                    <a:t>93 %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D3A0A3A-9125-C84D-895B-4CA437D6419A}"/>
                  </a:ext>
                </a:extLst>
              </p:cNvPr>
              <p:cNvGrpSpPr/>
              <p:nvPr/>
            </p:nvGrpSpPr>
            <p:grpSpPr>
              <a:xfrm>
                <a:off x="3501342" y="2082600"/>
                <a:ext cx="2594736" cy="860952"/>
                <a:chOff x="3399438" y="2176758"/>
                <a:chExt cx="2594736" cy="860952"/>
              </a:xfrm>
            </p:grpSpPr>
            <p:sp>
              <p:nvSpPr>
                <p:cNvPr id="4" name="Text Placeholder 7">
                  <a:extLst>
                    <a:ext uri="{FF2B5EF4-FFF2-40B4-BE49-F238E27FC236}">
                      <a16:creationId xmlns:a16="http://schemas.microsoft.com/office/drawing/2014/main" id="{9A562A82-D917-9942-9B6B-322119B6E15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99438" y="2751278"/>
                  <a:ext cx="2594735" cy="286432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lang="en-CA" sz="1400" kern="1200" cap="all" baseline="0" smtClean="0">
                      <a:solidFill>
                        <a:schemeClr val="tx1"/>
                      </a:solidFill>
                      <a:effectLst/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entreprises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aérospatiales</a:t>
                  </a:r>
                  <a:endPara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endParaRPr>
                </a:p>
              </p:txBody>
            </p:sp>
            <p:sp>
              <p:nvSpPr>
                <p:cNvPr id="5" name="Text Placeholder 12">
                  <a:extLst>
                    <a:ext uri="{FF2B5EF4-FFF2-40B4-BE49-F238E27FC236}">
                      <a16:creationId xmlns:a16="http://schemas.microsoft.com/office/drawing/2014/main" id="{B206F789-4466-444F-A2B4-8B83A56A92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99440" y="2176758"/>
                  <a:ext cx="2594734" cy="566456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4200" b="1" i="0" kern="1200">
                      <a:solidFill>
                        <a:srgbClr val="002E6E"/>
                      </a:solidFill>
                      <a:latin typeface="Lato Heavy" panose="020F0502020204030203" pitchFamily="34" charset="0"/>
                      <a:ea typeface="Lato Heavy" panose="020F0502020204030203" pitchFamily="34" charset="0"/>
                      <a:cs typeface="Lato Heavy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 200</a:t>
                  </a:r>
                  <a:r>
                    <a: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+</a:t>
                  </a:r>
                  <a:endParaRPr lang="en-US" dirty="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367C7F7D-CF6C-264A-AB3B-E44AEFBE33B2}"/>
                  </a:ext>
                </a:extLst>
              </p:cNvPr>
              <p:cNvGrpSpPr/>
              <p:nvPr/>
            </p:nvGrpSpPr>
            <p:grpSpPr>
              <a:xfrm>
                <a:off x="6280257" y="2082600"/>
                <a:ext cx="2726553" cy="1731708"/>
                <a:chOff x="6208044" y="2176758"/>
                <a:chExt cx="2726553" cy="1731708"/>
              </a:xfrm>
            </p:grpSpPr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C301D11A-1849-1E48-8014-7A903C7CF63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08044" y="2751278"/>
                  <a:ext cx="2726553" cy="1157188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lang="en-CA" sz="1400" kern="1200" cap="all" baseline="0" smtClean="0">
                      <a:solidFill>
                        <a:schemeClr val="tx1"/>
                      </a:solidFill>
                      <a:effectLst/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programmes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postsecondaires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en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aérospatiale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appliquée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, </a:t>
                  </a:r>
                  <a:b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</a:b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en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aviation et dans des disciplines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spatiales</a:t>
                  </a:r>
                  <a:endPara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  <p:sp>
              <p:nvSpPr>
                <p:cNvPr id="7" name="Text Placeholder 12">
                  <a:extLst>
                    <a:ext uri="{FF2B5EF4-FFF2-40B4-BE49-F238E27FC236}">
                      <a16:creationId xmlns:a16="http://schemas.microsoft.com/office/drawing/2014/main" id="{F829A074-A803-2E45-A73B-B7379CE3A1A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08046" y="2176758"/>
                  <a:ext cx="2594734" cy="566456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4200" b="1" i="0" kern="1200">
                      <a:solidFill>
                        <a:srgbClr val="002E6E"/>
                      </a:solidFill>
                      <a:latin typeface="Lato Heavy" panose="020F0502020204030203" pitchFamily="34" charset="0"/>
                      <a:ea typeface="Lato Heavy" panose="020F0502020204030203" pitchFamily="34" charset="0"/>
                      <a:cs typeface="Lato Heavy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 40</a:t>
                  </a:r>
                  <a:r>
                    <a:rPr lang="en-US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+</a:t>
                  </a:r>
                  <a:endParaRPr lang="en-US" dirty="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48E546F-F0B8-B84E-988E-772663532D57}"/>
                  </a:ext>
                </a:extLst>
              </p:cNvPr>
              <p:cNvGrpSpPr/>
              <p:nvPr/>
            </p:nvGrpSpPr>
            <p:grpSpPr>
              <a:xfrm>
                <a:off x="9059173" y="2082600"/>
                <a:ext cx="2552344" cy="1731708"/>
                <a:chOff x="8967331" y="2176758"/>
                <a:chExt cx="2552344" cy="1731708"/>
              </a:xfrm>
            </p:grpSpPr>
            <p:sp>
              <p:nvSpPr>
                <p:cNvPr id="8" name="Text Placeholder 7">
                  <a:extLst>
                    <a:ext uri="{FF2B5EF4-FFF2-40B4-BE49-F238E27FC236}">
                      <a16:creationId xmlns:a16="http://schemas.microsoft.com/office/drawing/2014/main" id="{8BA61B86-DC22-9A4E-8962-D87F69ADC74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07858" y="2751278"/>
                  <a:ext cx="2511815" cy="1157188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lang="en-CA" sz="1400" kern="1200" cap="all" baseline="0" smtClean="0">
                      <a:solidFill>
                        <a:schemeClr val="tx1"/>
                      </a:solidFill>
                      <a:effectLst/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des plus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grandes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entreprises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b="1" dirty="0" err="1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mondiales</a:t>
                  </a:r>
                  <a:r>
                    <a:rPr lang="en-US" sz="1300" b="1" dirty="0">
                      <a:latin typeface="Lato" panose="020F0502020204030203" pitchFamily="34" charset="0"/>
                      <a:ea typeface="Lato" panose="020F0502020204030203" pitchFamily="34" charset="0"/>
                      <a:cs typeface="Lato" panose="020F0502020204030203" pitchFamily="34" charset="0"/>
                    </a:rPr>
                    <a:t> 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de fabrication de trains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d’atterrissage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produisent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des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composants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complets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b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</a:b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ou</a:t>
                  </a:r>
                  <a:r>
                    <a:rPr lang="en-US" sz="1300" dirty="0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 </a:t>
                  </a:r>
                  <a:r>
                    <a:rPr lang="en-US" sz="1300" dirty="0" err="1"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rPr>
                    <a:t>importants</a:t>
                  </a:r>
                  <a:endPara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  <p:sp>
              <p:nvSpPr>
                <p:cNvPr id="9" name="Text Placeholder 12">
                  <a:extLst>
                    <a:ext uri="{FF2B5EF4-FFF2-40B4-BE49-F238E27FC236}">
                      <a16:creationId xmlns:a16="http://schemas.microsoft.com/office/drawing/2014/main" id="{4061FA26-4DAA-3243-8A76-0C374FC9538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67331" y="2176758"/>
                  <a:ext cx="2552344" cy="566456"/>
                </a:xfrm>
                <a:prstGeom prst="rect">
                  <a:avLst/>
                </a:prstGeom>
              </p:spPr>
              <p:txBody>
                <a:bodyPr/>
                <a:lstStyle>
                  <a:lvl1pPr marL="7938" indent="0" algn="ctr" rtl="0" eaLnBrk="1" fontAlgn="base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4200" b="1" i="0" kern="1200">
                      <a:solidFill>
                        <a:srgbClr val="002E6E"/>
                      </a:solidFill>
                      <a:latin typeface="Lato Heavy" panose="020F0502020204030203" pitchFamily="34" charset="0"/>
                      <a:ea typeface="Lato Heavy" panose="020F0502020204030203" pitchFamily="34" charset="0"/>
                      <a:cs typeface="Lato Heavy" panose="020F0502020204030203" pitchFamily="34" charset="0"/>
                    </a:defRPr>
                  </a:lvl1pPr>
                  <a:lvl2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2100" b="0" i="0" kern="1200">
                      <a:solidFill>
                        <a:srgbClr val="002E6E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2pPr>
                  <a:lvl3pPr marL="12700" indent="0" algn="l" rtl="0" eaLnBrk="1" fontAlgn="base" hangingPunct="1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Tx/>
                    <a:buNone/>
                    <a:tabLst/>
                    <a:defRPr sz="1700" b="0" i="0" kern="1200" baseline="0">
                      <a:solidFill>
                        <a:schemeClr val="bg1">
                          <a:lumMod val="50000"/>
                        </a:schemeClr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3pPr>
                  <a:lvl4pPr marL="838200" indent="-153988" algn="l" rtl="0" eaLnBrk="1" fontAlgn="base" hangingPunct="1">
                    <a:spcBef>
                      <a:spcPts val="475"/>
                    </a:spcBef>
                    <a:spcAft>
                      <a:spcPct val="0"/>
                    </a:spcAft>
                    <a:buClr>
                      <a:schemeClr val="tx1">
                        <a:lumMod val="40000"/>
                        <a:lumOff val="60000"/>
                      </a:schemeClr>
                    </a:buClr>
                    <a:buFont typeface="Arial" panose="020B0604020202020204" pitchFamily="34" charset="0"/>
                    <a:buChar char="•"/>
                    <a:defRPr sz="1500" b="0" i="0" kern="1200">
                      <a:solidFill>
                        <a:schemeClr val="tx1"/>
                      </a:solidFill>
                      <a:latin typeface="Lato Medium" panose="020F0502020204030203" pitchFamily="34" charset="0"/>
                      <a:ea typeface="Lato Medium" panose="020F0502020204030203" pitchFamily="34" charset="0"/>
                      <a:cs typeface="Lato Medium" panose="020F0502020204030203" pitchFamily="34" charset="0"/>
                    </a:defRPr>
                  </a:lvl4pPr>
                  <a:lvl5pPr marL="1016000" indent="-184150" algn="l" rtl="0" eaLnBrk="1" fontAlgn="base" hangingPunct="1">
                    <a:lnSpc>
                      <a:spcPts val="21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3CA9E0"/>
                    </a:buClr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+mn-lt"/>
                      <a:ea typeface="ＭＳ Ｐゴシック" charset="0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/>
                    <a:t>3</a:t>
                  </a:r>
                </a:p>
              </p:txBody>
            </p:sp>
          </p:grp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0E6979B-08F7-5A4E-979F-A7605D37B279}"/>
                </a:ext>
              </a:extLst>
            </p:cNvPr>
            <p:cNvCxnSpPr>
              <a:cxnSpLocks/>
            </p:cNvCxnSpPr>
            <p:nvPr/>
          </p:nvCxnSpPr>
          <p:spPr>
            <a:xfrm>
              <a:off x="3413189" y="2209800"/>
              <a:ext cx="0" cy="1866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9CFC4A-BA07-1748-AB6A-1D2C17167013}"/>
                </a:ext>
              </a:extLst>
            </p:cNvPr>
            <p:cNvCxnSpPr>
              <a:cxnSpLocks/>
            </p:cNvCxnSpPr>
            <p:nvPr/>
          </p:nvCxnSpPr>
          <p:spPr>
            <a:xfrm>
              <a:off x="6233761" y="2209800"/>
              <a:ext cx="0" cy="1866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C2416FA-64F5-AF45-BBB6-AA4FE538FEFB}"/>
                </a:ext>
              </a:extLst>
            </p:cNvPr>
            <p:cNvCxnSpPr>
              <a:cxnSpLocks/>
            </p:cNvCxnSpPr>
            <p:nvPr/>
          </p:nvCxnSpPr>
          <p:spPr>
            <a:xfrm>
              <a:off x="9054333" y="2209800"/>
              <a:ext cx="0" cy="18669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close up of a fan&#10;&#10;Description automatically generated with low confidence">
            <a:extLst>
              <a:ext uri="{FF2B5EF4-FFF2-40B4-BE49-F238E27FC236}">
                <a16:creationId xmlns:a16="http://schemas.microsoft.com/office/drawing/2014/main" id="{3C762E87-792E-8949-B246-E62F6F84BE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98" r="-1668"/>
          <a:stretch/>
        </p:blipFill>
        <p:spPr>
          <a:xfrm>
            <a:off x="3969533" y="4548303"/>
            <a:ext cx="4372603" cy="2309697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5D54A370-D2F0-7841-973C-0221BF9D0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0769" y="5099114"/>
            <a:ext cx="839958" cy="7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6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591EC9-A909-B144-9AC3-85E99E8DC8C3}"/>
              </a:ext>
            </a:extLst>
          </p:cNvPr>
          <p:cNvSpPr txBox="1"/>
          <p:nvPr/>
        </p:nvSpPr>
        <p:spPr bwMode="auto">
          <a:xfrm>
            <a:off x="3791529" y="751479"/>
            <a:ext cx="1029294" cy="161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CA" sz="12000" b="1" dirty="0">
                <a:solidFill>
                  <a:schemeClr val="bg1">
                    <a:lumMod val="9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5</a:t>
            </a:r>
            <a:endParaRPr lang="en-US" sz="1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A3BAE-3A06-5643-8492-20366197000F}"/>
              </a:ext>
            </a:extLst>
          </p:cNvPr>
          <p:cNvSpPr txBox="1"/>
          <p:nvPr/>
        </p:nvSpPr>
        <p:spPr bwMode="auto">
          <a:xfrm>
            <a:off x="633413" y="2214825"/>
            <a:ext cx="3233858" cy="41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n’est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secret pour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personne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que le monde se dirige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avenir durable, </a:t>
            </a:r>
            <a:r>
              <a:rPr lang="en-CA" sz="900" dirty="0">
                <a:latin typeface="Lato Light" panose="020F0502020204030203" pitchFamily="34" charset="0"/>
              </a:rPr>
              <a:t>et les </a:t>
            </a:r>
            <a:r>
              <a:rPr lang="en-CA" sz="900" dirty="0" err="1">
                <a:latin typeface="Lato Light" panose="020F0502020204030203" pitchFamily="34" charset="0"/>
              </a:rPr>
              <a:t>entreprises</a:t>
            </a:r>
            <a:r>
              <a:rPr lang="en-CA" sz="900" dirty="0">
                <a:latin typeface="Lato Light" panose="020F0502020204030203" pitchFamily="34" charset="0"/>
              </a:rPr>
              <a:t> de technologies </a:t>
            </a:r>
            <a:r>
              <a:rPr lang="en-CA" sz="900" dirty="0" err="1">
                <a:latin typeface="Lato Light" panose="020F0502020204030203" pitchFamily="34" charset="0"/>
              </a:rPr>
              <a:t>propres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première </a:t>
            </a:r>
            <a:r>
              <a:rPr lang="en-CA" sz="900" dirty="0" err="1">
                <a:latin typeface="Lato Light" panose="020F0502020204030203" pitchFamily="34" charset="0"/>
              </a:rPr>
              <a:t>ligne</a:t>
            </a:r>
            <a:r>
              <a:rPr lang="en-CA" sz="900" dirty="0">
                <a:latin typeface="Lato Light" panose="020F0502020204030203" pitchFamily="34" charset="0"/>
              </a:rPr>
              <a:t>. Nous </a:t>
            </a:r>
            <a:r>
              <a:rPr lang="en-CA" sz="900" dirty="0" err="1">
                <a:latin typeface="Lato Light" panose="020F0502020204030203" pitchFamily="34" charset="0"/>
              </a:rPr>
              <a:t>avons</a:t>
            </a:r>
            <a:r>
              <a:rPr lang="en-CA" sz="900" dirty="0">
                <a:latin typeface="Lato Light" panose="020F0502020204030203" pitchFamily="34" charset="0"/>
              </a:rPr>
              <a:t> des chefs de file dans les </a:t>
            </a:r>
            <a:r>
              <a:rPr lang="en-CA" sz="900" dirty="0" err="1">
                <a:latin typeface="Lato Light" panose="020F0502020204030203" pitchFamily="34" charset="0"/>
              </a:rPr>
              <a:t>domaines</a:t>
            </a:r>
            <a:r>
              <a:rPr lang="en-CA" sz="900" dirty="0">
                <a:latin typeface="Lato Light" panose="020F0502020204030203" pitchFamily="34" charset="0"/>
              </a:rPr>
              <a:t>  des technologies </a:t>
            </a:r>
            <a:r>
              <a:rPr lang="en-CA" sz="900" dirty="0" err="1">
                <a:latin typeface="Lato Light" panose="020F0502020204030203" pitchFamily="34" charset="0"/>
              </a:rPr>
              <a:t>solaires</a:t>
            </a:r>
            <a:r>
              <a:rPr lang="en-CA" sz="900" dirty="0">
                <a:latin typeface="Lato Light" panose="020F0502020204030203" pitchFamily="34" charset="0"/>
              </a:rPr>
              <a:t>, des piles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combustible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hydrogène</a:t>
            </a:r>
            <a:r>
              <a:rPr lang="en-CA" sz="900" dirty="0">
                <a:latin typeface="Lato Light" panose="020F0502020204030203" pitchFamily="34" charset="0"/>
              </a:rPr>
              <a:t>, des </a:t>
            </a:r>
            <a:r>
              <a:rPr lang="en-CA" sz="900" dirty="0" err="1">
                <a:latin typeface="Lato Light" panose="020F0502020204030203" pitchFamily="34" charset="0"/>
              </a:rPr>
              <a:t>biocarburants</a:t>
            </a:r>
            <a:r>
              <a:rPr lang="en-CA" sz="900" dirty="0">
                <a:latin typeface="Lato Light" panose="020F0502020204030203" pitchFamily="34" charset="0"/>
              </a:rPr>
              <a:t> et de </a:t>
            </a:r>
            <a:r>
              <a:rPr lang="en-CA" sz="900" dirty="0" err="1">
                <a:latin typeface="Lato Light" panose="020F0502020204030203" pitchFamily="34" charset="0"/>
              </a:rPr>
              <a:t>l’énergie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intelligente</a:t>
            </a:r>
            <a:r>
              <a:rPr lang="en-CA" sz="900" dirty="0">
                <a:latin typeface="Lato Light" panose="020F0502020204030203" pitchFamily="34" charset="0"/>
              </a:rPr>
              <a:t>, bien que nous </a:t>
            </a:r>
            <a:r>
              <a:rPr lang="en-CA" sz="900" dirty="0" err="1">
                <a:latin typeface="Lato Light" panose="020F0502020204030203" pitchFamily="34" charset="0"/>
              </a:rPr>
              <a:t>soyons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peut-être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mieux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connus</a:t>
            </a:r>
            <a:r>
              <a:rPr lang="en-CA" sz="900" dirty="0">
                <a:latin typeface="Lato Light" panose="020F0502020204030203" pitchFamily="34" charset="0"/>
              </a:rPr>
              <a:t> pour </a:t>
            </a:r>
            <a:r>
              <a:rPr lang="en-CA" sz="900" dirty="0" err="1">
                <a:latin typeface="Lato Light" panose="020F0502020204030203" pitchFamily="34" charset="0"/>
              </a:rPr>
              <a:t>notre</a:t>
            </a:r>
            <a:r>
              <a:rPr lang="en-CA" sz="900" dirty="0">
                <a:latin typeface="Lato Light" panose="020F0502020204030203" pitchFamily="34" charset="0"/>
              </a:rPr>
              <a:t> expertise dans la purification de </a:t>
            </a:r>
            <a:r>
              <a:rPr lang="en-CA" sz="900" dirty="0" err="1">
                <a:latin typeface="Lato Light" panose="020F0502020204030203" pitchFamily="34" charset="0"/>
              </a:rPr>
              <a:t>l’eau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Plusieurs</a:t>
            </a:r>
            <a:r>
              <a:rPr lang="en-CA" sz="900" dirty="0">
                <a:latin typeface="Lato Light" panose="020F0502020204030203" pitchFamily="34" charset="0"/>
              </a:rPr>
              <a:t> des plus </a:t>
            </a:r>
            <a:r>
              <a:rPr lang="en-CA" sz="900" dirty="0" err="1">
                <a:latin typeface="Lato Light" panose="020F0502020204030203" pitchFamily="34" charset="0"/>
              </a:rPr>
              <a:t>importantes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percées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matière </a:t>
            </a:r>
            <a:r>
              <a:rPr lang="en-CA" sz="900" dirty="0" err="1">
                <a:latin typeface="Lato Light" panose="020F0502020204030203" pitchFamily="34" charset="0"/>
              </a:rPr>
              <a:t>d’assainissement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l’eau</a:t>
            </a:r>
            <a:r>
              <a:rPr lang="en-CA" sz="900" dirty="0">
                <a:latin typeface="Lato Light" panose="020F0502020204030203" pitchFamily="34" charset="0"/>
              </a:rPr>
              <a:t> se </a:t>
            </a:r>
            <a:r>
              <a:rPr lang="en-CA" sz="900" dirty="0" err="1">
                <a:latin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produites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Ontario, </a:t>
            </a:r>
            <a:r>
              <a:rPr lang="en-CA" sz="900" dirty="0" err="1">
                <a:latin typeface="Lato Light" panose="020F0502020204030203" pitchFamily="34" charset="0"/>
              </a:rPr>
              <a:t>notamment</a:t>
            </a:r>
            <a:r>
              <a:rPr lang="en-CA" sz="900" dirty="0">
                <a:latin typeface="Lato Light" panose="020F0502020204030203" pitchFamily="34" charset="0"/>
              </a:rPr>
              <a:t> la </a:t>
            </a:r>
            <a:r>
              <a:rPr lang="en-CA" sz="900" dirty="0" err="1">
                <a:latin typeface="Lato Light" panose="020F0502020204030203" pitchFamily="34" charset="0"/>
              </a:rPr>
              <a:t>désinfection</a:t>
            </a:r>
            <a:r>
              <a:rPr lang="en-CA" sz="900" dirty="0">
                <a:latin typeface="Lato Light" panose="020F0502020204030203" pitchFamily="34" charset="0"/>
              </a:rPr>
              <a:t> au </a:t>
            </a:r>
            <a:r>
              <a:rPr lang="en-CA" sz="900" dirty="0" err="1">
                <a:latin typeface="Lato Light" panose="020F0502020204030203" pitchFamily="34" charset="0"/>
              </a:rPr>
              <a:t>rayonnement</a:t>
            </a:r>
            <a:r>
              <a:rPr lang="en-CA" sz="900" dirty="0">
                <a:latin typeface="Lato Light" panose="020F0502020204030203" pitchFamily="34" charset="0"/>
              </a:rPr>
              <a:t> ultraviolet et la filtration par membrane, deux des technologies les plus </a:t>
            </a:r>
            <a:r>
              <a:rPr lang="en-CA" sz="900" dirty="0" err="1">
                <a:latin typeface="Lato Light" panose="020F0502020204030203" pitchFamily="34" charset="0"/>
              </a:rPr>
              <a:t>utilisées</a:t>
            </a:r>
            <a:r>
              <a:rPr lang="en-CA" sz="900" dirty="0">
                <a:latin typeface="Lato Light" panose="020F0502020204030203" pitchFamily="34" charset="0"/>
              </a:rPr>
              <a:t> dans la </a:t>
            </a:r>
            <a:r>
              <a:rPr lang="en-CA" sz="900" dirty="0" err="1">
                <a:latin typeface="Lato Light" panose="020F0502020204030203" pitchFamily="34" charset="0"/>
              </a:rPr>
              <a:t>quête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l’eau</a:t>
            </a:r>
            <a:r>
              <a:rPr lang="en-CA" sz="900" dirty="0">
                <a:latin typeface="Lato Light" panose="020F0502020204030203" pitchFamily="34" charset="0"/>
              </a:rPr>
              <a:t> propre.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La première mine </a:t>
            </a:r>
            <a:r>
              <a:rPr lang="en-CA" sz="900" dirty="0" err="1">
                <a:latin typeface="Lato Light" panose="020F0502020204030203" pitchFamily="34" charset="0"/>
              </a:rPr>
              <a:t>souterraine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entièrement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électrique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alimentée</a:t>
            </a:r>
            <a:r>
              <a:rPr lang="en-CA" sz="900" dirty="0">
                <a:latin typeface="Lato Light" panose="020F0502020204030203" pitchFamily="34" charset="0"/>
              </a:rPr>
              <a:t> par batterie, qui </a:t>
            </a:r>
            <a:r>
              <a:rPr lang="en-CA" sz="900" dirty="0" err="1">
                <a:latin typeface="Lato Light" panose="020F0502020204030203" pitchFamily="34" charset="0"/>
              </a:rPr>
              <a:t>élimine</a:t>
            </a:r>
            <a:r>
              <a:rPr lang="en-CA" sz="900" dirty="0">
                <a:latin typeface="Lato Light" panose="020F0502020204030203" pitchFamily="34" charset="0"/>
              </a:rPr>
              <a:t> les </a:t>
            </a:r>
            <a:r>
              <a:rPr lang="en-CA" sz="900" dirty="0" err="1">
                <a:latin typeface="Lato Light" panose="020F0502020204030203" pitchFamily="34" charset="0"/>
              </a:rPr>
              <a:t>émissions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gaz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effet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serre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associées</a:t>
            </a:r>
            <a:r>
              <a:rPr lang="en-CA" sz="900" dirty="0">
                <a:latin typeface="Lato Light" panose="020F0502020204030203" pitchFamily="34" charset="0"/>
              </a:rPr>
              <a:t> au </a:t>
            </a:r>
            <a:r>
              <a:rPr lang="en-CA" sz="900" dirty="0" err="1">
                <a:latin typeface="Lato Light" panose="020F0502020204030203" pitchFamily="34" charset="0"/>
              </a:rPr>
              <a:t>déplacement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matériaux</a:t>
            </a:r>
            <a:r>
              <a:rPr lang="en-CA" sz="900" dirty="0">
                <a:latin typeface="Lato Light" panose="020F0502020204030203" pitchFamily="34" charset="0"/>
              </a:rPr>
              <a:t> se </a:t>
            </a:r>
            <a:r>
              <a:rPr lang="en-CA" sz="900" dirty="0" err="1">
                <a:latin typeface="Lato Light" panose="020F0502020204030203" pitchFamily="34" charset="0"/>
              </a:rPr>
              <a:t>trouve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Ontario. </a:t>
            </a:r>
            <a:r>
              <a:rPr lang="en-CA" sz="900" dirty="0" err="1">
                <a:latin typeface="Lato Light" panose="020F0502020204030203" pitchFamily="34" charset="0"/>
              </a:rPr>
              <a:t>Soyez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assuré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qu’en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établissant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Ontario,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ferez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partie</a:t>
            </a:r>
            <a:r>
              <a:rPr lang="en-CA" sz="900" dirty="0">
                <a:latin typeface="Lato Light" panose="020F0502020204030203" pitchFamily="34" charset="0"/>
              </a:rPr>
              <a:t> d’un </a:t>
            </a:r>
            <a:r>
              <a:rPr lang="en-CA" sz="900" dirty="0" err="1">
                <a:latin typeface="Lato Light" panose="020F0502020204030203" pitchFamily="34" charset="0"/>
              </a:rPr>
              <a:t>écosystème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l’avant-garde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progrès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environnementaux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 dispose d’un certain </a:t>
            </a:r>
            <a:r>
              <a:rPr lang="en-CA" sz="900" dirty="0" err="1">
                <a:latin typeface="Lato Light" panose="020F0502020204030203" pitchFamily="34" charset="0"/>
              </a:rPr>
              <a:t>nombre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d’instituts</a:t>
            </a:r>
            <a:r>
              <a:rPr lang="en-CA" sz="900" dirty="0">
                <a:latin typeface="Lato Light" panose="020F0502020204030203" pitchFamily="34" charset="0"/>
              </a:rPr>
              <a:t> de recherche et </a:t>
            </a:r>
            <a:r>
              <a:rPr lang="en-CA" sz="900" dirty="0" err="1">
                <a:latin typeface="Lato Light" panose="020F0502020204030203" pitchFamily="34" charset="0"/>
              </a:rPr>
              <a:t>d’incubateurs</a:t>
            </a:r>
            <a:r>
              <a:rPr lang="en-CA" sz="900" dirty="0">
                <a:latin typeface="Lato Light" panose="020F0502020204030203" pitchFamily="34" charset="0"/>
              </a:rPr>
              <a:t> de technologies de pointe qui se </a:t>
            </a:r>
            <a:r>
              <a:rPr lang="en-CA" sz="900" dirty="0" err="1">
                <a:latin typeface="Lato Light" panose="020F0502020204030203" pitchFamily="34" charset="0"/>
              </a:rPr>
              <a:t>concentrent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précisément</a:t>
            </a:r>
            <a:r>
              <a:rPr lang="en-CA" sz="900" dirty="0">
                <a:latin typeface="Lato Light" panose="020F0502020204030203" pitchFamily="34" charset="0"/>
              </a:rPr>
              <a:t> sur les technologies </a:t>
            </a:r>
            <a:r>
              <a:rPr lang="en-CA" sz="900" dirty="0" err="1">
                <a:latin typeface="Lato Light" panose="020F0502020204030203" pitchFamily="34" charset="0"/>
              </a:rPr>
              <a:t>propres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ainsi</a:t>
            </a:r>
            <a:r>
              <a:rPr lang="en-CA" sz="900" dirty="0">
                <a:latin typeface="Lato Light" panose="020F0502020204030203" pitchFamily="34" charset="0"/>
              </a:rPr>
              <a:t> que de </a:t>
            </a:r>
            <a:r>
              <a:rPr lang="en-CA" sz="900" dirty="0" err="1">
                <a:latin typeface="Lato Light" panose="020F0502020204030203" pitchFamily="34" charset="0"/>
              </a:rPr>
              <a:t>quelques-unes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meilleures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mesures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incitatives</a:t>
            </a:r>
            <a:r>
              <a:rPr lang="en-CA" sz="900" dirty="0">
                <a:latin typeface="Lato Light" panose="020F0502020204030203" pitchFamily="34" charset="0"/>
              </a:rPr>
              <a:t> de R-D au monde. </a:t>
            </a:r>
            <a:br>
              <a:rPr lang="en-CA" sz="900" dirty="0">
                <a:latin typeface="Lato Light" panose="020F0502020204030203" pitchFamily="34" charset="0"/>
              </a:rPr>
            </a:br>
            <a:r>
              <a:rPr lang="en-CA" sz="900" dirty="0">
                <a:latin typeface="Lato Light" panose="020F0502020204030203" pitchFamily="34" charset="0"/>
              </a:rPr>
              <a:t>Notre plus </a:t>
            </a:r>
            <a:r>
              <a:rPr lang="en-CA" sz="900" dirty="0" err="1">
                <a:latin typeface="Lato Light" panose="020F0502020204030203" pitchFamily="34" charset="0"/>
              </a:rPr>
              <a:t>récente</a:t>
            </a:r>
            <a:r>
              <a:rPr lang="en-CA" sz="900" dirty="0">
                <a:latin typeface="Lato Light" panose="020F0502020204030203" pitchFamily="34" charset="0"/>
              </a:rPr>
              <a:t> initiative? Il </a:t>
            </a:r>
            <a:r>
              <a:rPr lang="en-CA" sz="900" dirty="0" err="1">
                <a:latin typeface="Lato Light" panose="020F0502020204030203" pitchFamily="34" charset="0"/>
              </a:rPr>
              <a:t>s’agit</a:t>
            </a:r>
            <a:r>
              <a:rPr lang="en-CA" sz="900" dirty="0">
                <a:latin typeface="Lato Light" panose="020F0502020204030203" pitchFamily="34" charset="0"/>
              </a:rPr>
              <a:t> du district </a:t>
            </a:r>
            <a:r>
              <a:rPr lang="en-CA" sz="900" dirty="0" err="1">
                <a:latin typeface="Lato Light" panose="020F0502020204030203" pitchFamily="34" charset="0"/>
              </a:rPr>
              <a:t>EaRTH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collaboration entre </a:t>
            </a:r>
            <a:r>
              <a:rPr lang="en-CA" sz="900" dirty="0" err="1">
                <a:latin typeface="Lato Light" panose="020F0502020204030203" pitchFamily="34" charset="0"/>
              </a:rPr>
              <a:t>l’Université</a:t>
            </a:r>
            <a:r>
              <a:rPr lang="en-CA" sz="900" dirty="0">
                <a:latin typeface="Lato Light" panose="020F0502020204030203" pitchFamily="34" charset="0"/>
              </a:rPr>
              <a:t> de Toronto et le Collège Centennial qui fait </a:t>
            </a:r>
            <a:r>
              <a:rPr lang="en-CA" sz="900" dirty="0" err="1">
                <a:latin typeface="Lato Light" panose="020F0502020204030203" pitchFamily="34" charset="0"/>
              </a:rPr>
              <a:t>progresser</a:t>
            </a:r>
            <a:r>
              <a:rPr lang="en-CA" sz="900" dirty="0">
                <a:latin typeface="Lato Light" panose="020F0502020204030203" pitchFamily="34" charset="0"/>
              </a:rPr>
              <a:t> le </a:t>
            </a:r>
            <a:r>
              <a:rPr lang="en-CA" sz="900" dirty="0" err="1">
                <a:latin typeface="Lato Light" panose="020F0502020204030203" pitchFamily="34" charset="0"/>
              </a:rPr>
              <a:t>développement</a:t>
            </a:r>
            <a:r>
              <a:rPr lang="en-CA" sz="900" dirty="0">
                <a:latin typeface="Lato Light" panose="020F0502020204030203" pitchFamily="34" charset="0"/>
              </a:rPr>
              <a:t> du </a:t>
            </a:r>
            <a:r>
              <a:rPr lang="en-CA" sz="900" dirty="0" err="1">
                <a:latin typeface="Lato Light" panose="020F0502020204030203" pitchFamily="34" charset="0"/>
              </a:rPr>
              <a:t>secteur</a:t>
            </a:r>
            <a:r>
              <a:rPr lang="en-CA" sz="900" dirty="0">
                <a:latin typeface="Lato Light" panose="020F0502020204030203" pitchFamily="34" charset="0"/>
              </a:rPr>
              <a:t> des technologies </a:t>
            </a:r>
            <a:r>
              <a:rPr lang="en-CA" sz="900" dirty="0" err="1">
                <a:latin typeface="Lato Light" panose="020F0502020204030203" pitchFamily="34" charset="0"/>
              </a:rPr>
              <a:t>propres</a:t>
            </a:r>
            <a:r>
              <a:rPr lang="en-CA" sz="900" dirty="0">
                <a:latin typeface="Lato Light" panose="020F0502020204030203" pitchFamily="34" charset="0"/>
              </a:rPr>
              <a:t> par la recherche, les programmes </a:t>
            </a:r>
            <a:r>
              <a:rPr lang="en-CA" sz="900" dirty="0" err="1">
                <a:latin typeface="Lato Light" panose="020F0502020204030203" pitchFamily="34" charset="0"/>
              </a:rPr>
              <a:t>universitaires</a:t>
            </a:r>
            <a:r>
              <a:rPr lang="en-CA" sz="900" dirty="0">
                <a:latin typeface="Lato Light" panose="020F0502020204030203" pitchFamily="34" charset="0"/>
              </a:rPr>
              <a:t> et la commercialisation.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9AD601C-EA2C-024D-B2C7-451EFF0325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12" r="5192"/>
          <a:stretch/>
        </p:blipFill>
        <p:spPr>
          <a:xfrm>
            <a:off x="6627297" y="0"/>
            <a:ext cx="5107504" cy="6858001"/>
          </a:xfr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2B0CDC-129E-644D-8EDF-4B2AFD98F3A9}"/>
              </a:ext>
            </a:extLst>
          </p:cNvPr>
          <p:cNvSpPr txBox="1">
            <a:spLocks/>
          </p:cNvSpPr>
          <p:nvPr/>
        </p:nvSpPr>
        <p:spPr bwMode="auto">
          <a:xfrm>
            <a:off x="452387" y="534021"/>
            <a:ext cx="3426533" cy="159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432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DES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TECHNOLOGIES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PROPRES BRILLE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BBD1D-E4A4-4145-9B29-67C210B0885E}"/>
              </a:ext>
            </a:extLst>
          </p:cNvPr>
          <p:cNvSpPr txBox="1"/>
          <p:nvPr/>
        </p:nvSpPr>
        <p:spPr bwMode="auto">
          <a:xfrm>
            <a:off x="11971606" y="4923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23B029-F70D-4D4D-8BC9-E1421E05BA92}"/>
              </a:ext>
            </a:extLst>
          </p:cNvPr>
          <p:cNvGrpSpPr/>
          <p:nvPr/>
        </p:nvGrpSpPr>
        <p:grpSpPr>
          <a:xfrm>
            <a:off x="4167533" y="1858386"/>
            <a:ext cx="2208352" cy="4201504"/>
            <a:chOff x="685800" y="1432516"/>
            <a:chExt cx="2335757" cy="37404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418E50-6A5B-4949-B079-E41FB41B0EDD}"/>
                </a:ext>
              </a:extLst>
            </p:cNvPr>
            <p:cNvSpPr txBox="1"/>
            <p:nvPr/>
          </p:nvSpPr>
          <p:spPr bwMode="auto">
            <a:xfrm>
              <a:off x="685800" y="2777523"/>
              <a:ext cx="2335757" cy="2395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19113" indent="-519113">
                <a:lnSpc>
                  <a:spcPct val="110000"/>
                </a:lnSpc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ECOBEE</a:t>
              </a:r>
              <a:b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Thermomètres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intelligents</a:t>
              </a:r>
              <a:endParaRPr lang="en-CA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519113" indent="-519113">
                <a:lnSpc>
                  <a:spcPct val="110000"/>
                </a:lnSpc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GAN SYSTEMS</a:t>
              </a:r>
              <a:b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Transistors de puissance</a:t>
              </a:r>
            </a:p>
            <a:p>
              <a:pPr marL="519113" indent="-519113">
                <a:lnSpc>
                  <a:spcPct val="110000"/>
                </a:lnSpc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LI-CYCLE</a:t>
              </a:r>
              <a:b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Recyclage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des piles </a:t>
              </a:r>
              <a:b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au lithium</a:t>
              </a:r>
            </a:p>
            <a:p>
              <a:pPr marL="519113" indent="-519113">
                <a:lnSpc>
                  <a:spcPct val="110000"/>
                </a:lnSpc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OPUS ONE SOLUTIONS</a:t>
              </a:r>
              <a:b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Efficacité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 </a:t>
              </a: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l’énergie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renouvelable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</a:p>
            <a:p>
              <a:pPr marL="519113" indent="-519113">
                <a:lnSpc>
                  <a:spcPct val="110000"/>
                </a:lnSpc>
                <a:spcAft>
                  <a:spcPts val="600"/>
                </a:spcAft>
                <a:buSzPct val="100000"/>
                <a:buBlip>
                  <a:blip r:embed="rId3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PARITY</a:t>
              </a:r>
              <a:b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Efficacité</a:t>
              </a:r>
              <a:r>
                <a:rPr lang="en-CA" sz="11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100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énergétique</a:t>
              </a:r>
              <a:endParaRPr lang="en-CA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8EBF01-F75F-8F41-B942-E72CDA900883}"/>
                </a:ext>
              </a:extLst>
            </p:cNvPr>
            <p:cNvSpPr txBox="1"/>
            <p:nvPr/>
          </p:nvSpPr>
          <p:spPr bwMode="auto">
            <a:xfrm>
              <a:off x="685800" y="1432516"/>
              <a:ext cx="2021586" cy="1140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lvl="0">
                <a:spcAft>
                  <a:spcPts val="0"/>
                </a:spcAft>
              </a:pPr>
              <a:r>
                <a:rPr lang="en-CA" sz="1600" b="1" dirty="0">
                  <a:solidFill>
                    <a:srgbClr val="7A9D4A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5 SOCIÉTÉS ONTARIENNES INNOVANTES</a:t>
              </a:r>
            </a:p>
            <a:p>
              <a:pPr>
                <a:spcAft>
                  <a:spcPts val="600"/>
                </a:spcAft>
              </a:pPr>
              <a:r>
                <a:rPr lang="en-CA" sz="1200" dirty="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INSCRITES AU PALMARÈS GLOBAL CLEANTECH </a:t>
              </a:r>
              <a:br>
                <a:rPr lang="en-CA" sz="1200" dirty="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</a:br>
              <a:r>
                <a:rPr lang="en-CA" sz="1200" b="1" dirty="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100 DE 2021 </a:t>
              </a:r>
            </a:p>
            <a:p>
              <a:pPr lvl="0">
                <a:spcAft>
                  <a:spcPts val="600"/>
                </a:spcAft>
              </a:pPr>
              <a:endParaRPr lang="en-CA" sz="1400" b="1" dirty="0">
                <a:solidFill>
                  <a:srgbClr val="7A9D4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8FF5FE-466F-F34E-B6D2-6903AE4A43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789" y="1479937"/>
            <a:ext cx="207694" cy="254897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9083A84-542E-7342-9B3D-8D94DFCFE6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0950" y="6412490"/>
            <a:ext cx="149700" cy="1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1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BABBD1D-E4A4-4145-9B29-67C210B0885E}"/>
              </a:ext>
            </a:extLst>
          </p:cNvPr>
          <p:cNvSpPr txBox="1"/>
          <p:nvPr/>
        </p:nvSpPr>
        <p:spPr bwMode="auto">
          <a:xfrm>
            <a:off x="11971606" y="4923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32C4E1-10BA-234E-A8B8-A9E418E759B0}"/>
              </a:ext>
            </a:extLst>
          </p:cNvPr>
          <p:cNvGrpSpPr/>
          <p:nvPr/>
        </p:nvGrpSpPr>
        <p:grpSpPr>
          <a:xfrm>
            <a:off x="616222" y="2262052"/>
            <a:ext cx="4142946" cy="3940606"/>
            <a:chOff x="664514" y="2208695"/>
            <a:chExt cx="4142946" cy="3508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A3BAE-3A06-5643-8492-20366197000F}"/>
                </a:ext>
              </a:extLst>
            </p:cNvPr>
            <p:cNvSpPr txBox="1"/>
            <p:nvPr/>
          </p:nvSpPr>
          <p:spPr bwMode="auto">
            <a:xfrm>
              <a:off x="665479" y="2836369"/>
              <a:ext cx="4141981" cy="288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CUMMINS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ECOBEE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GREENFIELD GLOBAL 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GREENMANTRA TECHNOLOGIES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HATCH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HYDROSTOR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POND TECH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PYROWAVE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SCHNEIDER ELECTRIC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SILFAB SOLAR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SUEZ WATER TECHNOLOGIES &amp; SOLUTIONS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TROJAN TECHNOLOGIES</a:t>
              </a:r>
            </a:p>
            <a:p>
              <a:pPr marL="519113" indent="-519113">
                <a:spcAft>
                  <a:spcPts val="600"/>
                </a:spcAft>
                <a:buSzPct val="100000"/>
                <a:buBlip>
                  <a:blip r:embed="rId2"/>
                </a:buBlip>
              </a:pPr>
              <a:r>
                <a:rPr lang="en-CA" sz="11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VEOLIA WATER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FF4EE-DF78-D14F-A99F-7E006A94636F}"/>
                </a:ext>
              </a:extLst>
            </p:cNvPr>
            <p:cNvSpPr txBox="1"/>
            <p:nvPr/>
          </p:nvSpPr>
          <p:spPr bwMode="auto">
            <a:xfrm>
              <a:off x="664514" y="2208695"/>
              <a:ext cx="2655298" cy="628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CA" sz="1300" b="1" dirty="0">
                  <a:solidFill>
                    <a:srgbClr val="B95A33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LES ENTREPRISES DU SECTEUR DES TECHNOLOGIES PROPRES ÉTABLIES EN ONTARIO</a:t>
              </a:r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129DA75-7006-6D4B-94BB-CC2216A3A0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1173" y="457199"/>
            <a:ext cx="2126732" cy="258438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10AE5-6392-AD4F-A702-05007FAB3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686" y="1173533"/>
            <a:ext cx="4234154" cy="49259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2ADA64-E3F2-B24E-A681-403282BD6034}"/>
              </a:ext>
            </a:extLst>
          </p:cNvPr>
          <p:cNvSpPr txBox="1"/>
          <p:nvPr/>
        </p:nvSpPr>
        <p:spPr bwMode="auto">
          <a:xfrm>
            <a:off x="7934178" y="-39389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2" name="Picture Placeholder 12">
            <a:extLst>
              <a:ext uri="{FF2B5EF4-FFF2-40B4-BE49-F238E27FC236}">
                <a16:creationId xmlns:a16="http://schemas.microsoft.com/office/drawing/2014/main" id="{75678DA1-92C4-F642-A5BB-7C3661FC15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2888" y="3041583"/>
            <a:ext cx="4191411" cy="31482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DC85F2-73C0-374C-BC62-2144FEF421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75000"/>
            <a:alphaModFix am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375" y="2691004"/>
            <a:ext cx="933749" cy="63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A502E0-EA9D-814E-838F-80B84402CC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148" y="1887251"/>
            <a:ext cx="877753" cy="11684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A698CE5-D685-A448-ADFD-7E6D95771F4C}"/>
              </a:ext>
            </a:extLst>
          </p:cNvPr>
          <p:cNvSpPr txBox="1">
            <a:spLocks/>
          </p:cNvSpPr>
          <p:nvPr/>
        </p:nvSpPr>
        <p:spPr bwMode="auto">
          <a:xfrm>
            <a:off x="452387" y="534021"/>
            <a:ext cx="3426533" cy="159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432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DES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TECHNOLOGIES </a:t>
            </a:r>
            <a:b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PROPRES BRILLE</a:t>
            </a:r>
          </a:p>
        </p:txBody>
      </p:sp>
    </p:spTree>
    <p:extLst>
      <p:ext uri="{BB962C8B-B14F-4D97-AF65-F5344CB8AC3E}">
        <p14:creationId xmlns:p14="http://schemas.microsoft.com/office/powerpoint/2010/main" val="558873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6A5473FA-863C-D54F-A495-AA4E3C2D8F85}"/>
              </a:ext>
            </a:extLst>
          </p:cNvPr>
          <p:cNvSpPr txBox="1">
            <a:spLocks/>
          </p:cNvSpPr>
          <p:nvPr/>
        </p:nvSpPr>
        <p:spPr bwMode="auto">
          <a:xfrm>
            <a:off x="3146448" y="1050244"/>
            <a:ext cx="5905863" cy="9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8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LES TECHNOLOGIES PROPRES </a:t>
            </a:r>
            <a:br>
              <a:rPr lang="en-US" sz="4400" b="1" i="0" dirty="0">
                <a:solidFill>
                  <a:srgbClr val="071D49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2000" spc="30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 CHIFFRES</a:t>
            </a:r>
          </a:p>
          <a:p>
            <a:pPr marL="144000" algn="ctr">
              <a:lnSpc>
                <a:spcPct val="100000"/>
              </a:lnSpc>
            </a:pPr>
            <a:endParaRPr lang="en-CA" sz="2000" b="1" i="0" spc="300" dirty="0">
              <a:solidFill>
                <a:schemeClr val="tx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BDEE267-33B3-A642-A92F-DC17AE01AD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882" y="363857"/>
            <a:ext cx="507761" cy="5907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6E43BB-2D66-414E-A6C9-6F9721ABE339}"/>
              </a:ext>
            </a:extLst>
          </p:cNvPr>
          <p:cNvGrpSpPr/>
          <p:nvPr/>
        </p:nvGrpSpPr>
        <p:grpSpPr>
          <a:xfrm>
            <a:off x="2082148" y="2321002"/>
            <a:ext cx="8402971" cy="2850438"/>
            <a:chOff x="828408" y="2006559"/>
            <a:chExt cx="8402971" cy="304765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9B13DEC-80DB-FC4E-B5ED-8AFE56A95BDA}"/>
                </a:ext>
              </a:extLst>
            </p:cNvPr>
            <p:cNvGrpSpPr/>
            <p:nvPr/>
          </p:nvGrpSpPr>
          <p:grpSpPr>
            <a:xfrm>
              <a:off x="828408" y="2138049"/>
              <a:ext cx="2509064" cy="960829"/>
              <a:chOff x="701425" y="2231576"/>
              <a:chExt cx="2509064" cy="949883"/>
            </a:xfrm>
          </p:grpSpPr>
          <p:sp>
            <p:nvSpPr>
              <p:cNvPr id="42" name="Text Placeholder 7">
                <a:extLst>
                  <a:ext uri="{FF2B5EF4-FFF2-40B4-BE49-F238E27FC236}">
                    <a16:creationId xmlns:a16="http://schemas.microsoft.com/office/drawing/2014/main" id="{D7A2BD0F-F85D-BD47-8CB3-426FB5899E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3357" y="2827065"/>
                <a:ext cx="2427132" cy="35439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b="0" i="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entreprises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 </a:t>
                </a:r>
              </a:p>
              <a:p>
                <a:endParaRPr lang="en-US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43" name="Text Placeholder 12">
                <a:extLst>
                  <a:ext uri="{FF2B5EF4-FFF2-40B4-BE49-F238E27FC236}">
                    <a16:creationId xmlns:a16="http://schemas.microsoft.com/office/drawing/2014/main" id="{EEA05231-86A3-AE43-9580-77B97244EF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425" y="2231576"/>
                <a:ext cx="2507626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5 000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24E4675-A849-D240-82EB-EA8789353688}"/>
                </a:ext>
              </a:extLst>
            </p:cNvPr>
            <p:cNvGrpSpPr/>
            <p:nvPr/>
          </p:nvGrpSpPr>
          <p:grpSpPr>
            <a:xfrm>
              <a:off x="3501344" y="2082600"/>
              <a:ext cx="2657074" cy="1317559"/>
              <a:chOff x="3399440" y="2176758"/>
              <a:chExt cx="2657074" cy="1317559"/>
            </a:xfrm>
          </p:grpSpPr>
          <p:sp>
            <p:nvSpPr>
              <p:cNvPr id="39" name="Text Placeholder 7">
                <a:extLst>
                  <a:ext uri="{FF2B5EF4-FFF2-40B4-BE49-F238E27FC236}">
                    <a16:creationId xmlns:a16="http://schemas.microsoft.com/office/drawing/2014/main" id="{008F7B95-70FE-5046-A041-8D54960C22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61779" y="2817036"/>
                <a:ext cx="2594735" cy="677281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secteur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des 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technologies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propres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au Canada</a:t>
                </a:r>
              </a:p>
            </p:txBody>
          </p:sp>
          <p:sp>
            <p:nvSpPr>
              <p:cNvPr id="41" name="Text Placeholder 12">
                <a:extLst>
                  <a:ext uri="{FF2B5EF4-FFF2-40B4-BE49-F238E27FC236}">
                    <a16:creationId xmlns:a16="http://schemas.microsoft.com/office/drawing/2014/main" id="{5AD9F850-812D-B64F-AE06-551A53B52B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9440" y="2176758"/>
                <a:ext cx="2641396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1</a:t>
                </a:r>
                <a:r>
                  <a:rPr lang="en-CA" baseline="30000" dirty="0"/>
                  <a:t>re</a:t>
                </a:r>
                <a:endParaRPr lang="en-CA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EB926D-0166-7C41-8B63-E905E173C615}"/>
                </a:ext>
              </a:extLst>
            </p:cNvPr>
            <p:cNvGrpSpPr/>
            <p:nvPr/>
          </p:nvGrpSpPr>
          <p:grpSpPr>
            <a:xfrm>
              <a:off x="6447540" y="2006559"/>
              <a:ext cx="2783839" cy="3047654"/>
              <a:chOff x="6375327" y="2100717"/>
              <a:chExt cx="2783839" cy="3047654"/>
            </a:xfrm>
          </p:grpSpPr>
          <p:sp>
            <p:nvSpPr>
              <p:cNvPr id="36" name="Text Placeholder 7">
                <a:extLst>
                  <a:ext uri="{FF2B5EF4-FFF2-40B4-BE49-F238E27FC236}">
                    <a16:creationId xmlns:a16="http://schemas.microsoft.com/office/drawing/2014/main" id="{31FCBFEF-681E-1845-9636-8EC4A25D55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2366" y="3318709"/>
                <a:ext cx="2594735" cy="341439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en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 exportations</a:t>
                </a:r>
              </a:p>
            </p:txBody>
          </p:sp>
          <p:sp>
            <p:nvSpPr>
              <p:cNvPr id="37" name="Text Placeholder 12">
                <a:extLst>
                  <a:ext uri="{FF2B5EF4-FFF2-40B4-BE49-F238E27FC236}">
                    <a16:creationId xmlns:a16="http://schemas.microsoft.com/office/drawing/2014/main" id="{54583B9A-7DD8-454C-BABA-0D33B3080F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5327" y="2100717"/>
                <a:ext cx="2783839" cy="304765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CA" dirty="0"/>
                  <a:t> 16,5</a:t>
                </a:r>
                <a:br>
                  <a:rPr lang="en-CA" dirty="0"/>
                </a:br>
                <a:r>
                  <a:rPr lang="en-CA" sz="2400" dirty="0"/>
                  <a:t>milliards de dollars</a:t>
                </a:r>
              </a:p>
            </p:txBody>
          </p:sp>
        </p:grp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16AF10C-44C3-6143-9289-F4A68CCB07CC}"/>
              </a:ext>
            </a:extLst>
          </p:cNvPr>
          <p:cNvCxnSpPr>
            <a:cxnSpLocks/>
          </p:cNvCxnSpPr>
          <p:nvPr/>
        </p:nvCxnSpPr>
        <p:spPr>
          <a:xfrm>
            <a:off x="4766234" y="2232447"/>
            <a:ext cx="0" cy="1524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B9F4F55-C857-0349-9F4E-7028A4019ADF}"/>
              </a:ext>
            </a:extLst>
          </p:cNvPr>
          <p:cNvCxnSpPr>
            <a:cxnSpLocks/>
          </p:cNvCxnSpPr>
          <p:nvPr/>
        </p:nvCxnSpPr>
        <p:spPr>
          <a:xfrm>
            <a:off x="7460197" y="2232447"/>
            <a:ext cx="0" cy="15241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FE606-BB06-5844-BB06-85076DD7A290}"/>
              </a:ext>
            </a:extLst>
          </p:cNvPr>
          <p:cNvGrpSpPr/>
          <p:nvPr/>
        </p:nvGrpSpPr>
        <p:grpSpPr>
          <a:xfrm>
            <a:off x="666451" y="3891305"/>
            <a:ext cx="10751676" cy="1808455"/>
            <a:chOff x="822566" y="4001745"/>
            <a:chExt cx="10751676" cy="180845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98D94AE-43E5-264A-8C66-CAD41FA825C1}"/>
                </a:ext>
              </a:extLst>
            </p:cNvPr>
            <p:cNvGrpSpPr/>
            <p:nvPr/>
          </p:nvGrpSpPr>
          <p:grpSpPr>
            <a:xfrm>
              <a:off x="3708400" y="4280666"/>
              <a:ext cx="2594736" cy="808174"/>
              <a:chOff x="680967" y="4135030"/>
              <a:chExt cx="2594736" cy="808174"/>
            </a:xfrm>
          </p:grpSpPr>
          <p:sp>
            <p:nvSpPr>
              <p:cNvPr id="55" name="Text Placeholder 7">
                <a:extLst>
                  <a:ext uri="{FF2B5EF4-FFF2-40B4-BE49-F238E27FC236}">
                    <a16:creationId xmlns:a16="http://schemas.microsoft.com/office/drawing/2014/main" id="{4B198E87-FE63-F248-A74A-288FCDFE5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967" y="4709550"/>
                <a:ext cx="2594735" cy="23365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employés</a:t>
                </a:r>
                <a:r>
                  <a:rPr lang="en-CA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 </a:t>
                </a:r>
              </a:p>
            </p:txBody>
          </p:sp>
          <p:sp>
            <p:nvSpPr>
              <p:cNvPr id="56" name="Text Placeholder 12">
                <a:extLst>
                  <a:ext uri="{FF2B5EF4-FFF2-40B4-BE49-F238E27FC236}">
                    <a16:creationId xmlns:a16="http://schemas.microsoft.com/office/drawing/2014/main" id="{93D16007-D861-254E-96E8-799D4107A5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0969" y="4135030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134 000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9C903DF-86E4-E24F-9032-1E3FD795A235}"/>
                </a:ext>
              </a:extLst>
            </p:cNvPr>
            <p:cNvGrpSpPr/>
            <p:nvPr/>
          </p:nvGrpSpPr>
          <p:grpSpPr>
            <a:xfrm>
              <a:off x="6384769" y="4280666"/>
              <a:ext cx="2594736" cy="1427934"/>
              <a:chOff x="3549168" y="4135030"/>
              <a:chExt cx="2594736" cy="1427934"/>
            </a:xfrm>
          </p:grpSpPr>
          <p:sp>
            <p:nvSpPr>
              <p:cNvPr id="53" name="Text Placeholder 7">
                <a:extLst>
                  <a:ext uri="{FF2B5EF4-FFF2-40B4-BE49-F238E27FC236}">
                    <a16:creationId xmlns:a16="http://schemas.microsoft.com/office/drawing/2014/main" id="{13C6ACAD-7C9A-CB45-8AC3-20D8C0A99C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9168" y="4709550"/>
                <a:ext cx="2594735" cy="85341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 err="1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incubateurs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de technologies de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l’eau</a:t>
                </a:r>
                <a:endParaRPr lang="en-US" sz="13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54" name="Text Placeholder 12">
                <a:extLst>
                  <a:ext uri="{FF2B5EF4-FFF2-40B4-BE49-F238E27FC236}">
                    <a16:creationId xmlns:a16="http://schemas.microsoft.com/office/drawing/2014/main" id="{EAABE21A-2B0D-CF47-93EE-BD455E3C18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49170" y="4135030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100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1A8B5A7-4615-EE43-9985-12053C6BC7D5}"/>
                </a:ext>
              </a:extLst>
            </p:cNvPr>
            <p:cNvGrpSpPr/>
            <p:nvPr/>
          </p:nvGrpSpPr>
          <p:grpSpPr>
            <a:xfrm>
              <a:off x="8979508" y="4280666"/>
              <a:ext cx="2594734" cy="1529534"/>
              <a:chOff x="6457578" y="4143122"/>
              <a:chExt cx="2594734" cy="1529534"/>
            </a:xfrm>
          </p:grpSpPr>
          <p:sp>
            <p:nvSpPr>
              <p:cNvPr id="51" name="Text Placeholder 7">
                <a:extLst>
                  <a:ext uri="{FF2B5EF4-FFF2-40B4-BE49-F238E27FC236}">
                    <a16:creationId xmlns:a16="http://schemas.microsoft.com/office/drawing/2014/main" id="{B8C5151A-A169-EC4A-846B-C3E74241EA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03865" y="4717642"/>
                <a:ext cx="2548446" cy="95501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sociétés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ontariennes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inscrites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au </a:t>
                </a:r>
                <a:r>
                  <a:rPr lang="en-US" sz="13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palmarès</a:t>
                </a:r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Global Cleantech </a:t>
                </a:r>
                <a:b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100 de 2021 </a:t>
                </a:r>
              </a:p>
            </p:txBody>
          </p:sp>
          <p:sp>
            <p:nvSpPr>
              <p:cNvPr id="52" name="Text Placeholder 12">
                <a:extLst>
                  <a:ext uri="{FF2B5EF4-FFF2-40B4-BE49-F238E27FC236}">
                    <a16:creationId xmlns:a16="http://schemas.microsoft.com/office/drawing/2014/main" id="{E613340E-D8A5-364F-A8DD-7AD9F8E020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57578" y="4143122"/>
                <a:ext cx="2594734" cy="566456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5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5489390-7C07-C943-B47B-889A08DD559B}"/>
                </a:ext>
              </a:extLst>
            </p:cNvPr>
            <p:cNvGrpSpPr/>
            <p:nvPr/>
          </p:nvGrpSpPr>
          <p:grpSpPr>
            <a:xfrm>
              <a:off x="822566" y="4001745"/>
              <a:ext cx="2533949" cy="1676375"/>
              <a:chOff x="594103" y="4011836"/>
              <a:chExt cx="2533949" cy="1676375"/>
            </a:xfrm>
          </p:grpSpPr>
          <p:sp>
            <p:nvSpPr>
              <p:cNvPr id="57" name="Text Placeholder 7">
                <a:extLst>
                  <a:ext uri="{FF2B5EF4-FFF2-40B4-BE49-F238E27FC236}">
                    <a16:creationId xmlns:a16="http://schemas.microsoft.com/office/drawing/2014/main" id="{33E699A6-D0D4-BF43-A14D-6165B128BB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5863" y="4011836"/>
                <a:ext cx="2361229" cy="172695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Contribution de </a:t>
                </a:r>
                <a:endParaRPr lang="en-US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58" name="Text Placeholder 12">
                <a:extLst>
                  <a:ext uri="{FF2B5EF4-FFF2-40B4-BE49-F238E27FC236}">
                    <a16:creationId xmlns:a16="http://schemas.microsoft.com/office/drawing/2014/main" id="{18C0EF9F-9488-F345-875E-4A3E13CBFD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104" y="4219637"/>
                <a:ext cx="2533948" cy="1234894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4200" b="1" i="0" kern="1200">
                    <a:solidFill>
                      <a:srgbClr val="002E6E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dirty="0"/>
                  <a:t>25,4 </a:t>
                </a:r>
                <a:r>
                  <a:rPr lang="en-CA" sz="2400" dirty="0"/>
                  <a:t>milliards de dollars</a:t>
                </a:r>
              </a:p>
            </p:txBody>
          </p:sp>
          <p:sp>
            <p:nvSpPr>
              <p:cNvPr id="32" name="Text Placeholder 7">
                <a:extLst>
                  <a:ext uri="{FF2B5EF4-FFF2-40B4-BE49-F238E27FC236}">
                    <a16:creationId xmlns:a16="http://schemas.microsoft.com/office/drawing/2014/main" id="{1A585F0D-9B63-F64F-A765-7E18B45FCF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103" y="5464691"/>
                <a:ext cx="2493310" cy="223520"/>
              </a:xfrm>
              <a:prstGeom prst="rect">
                <a:avLst/>
              </a:prstGeom>
            </p:spPr>
            <p:txBody>
              <a:bodyPr/>
              <a:lstStyle>
                <a:lvl1pPr marL="7938" indent="0" algn="ctr" rtl="0" eaLnBrk="1" fontAlgn="base" hangingPunct="1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lang="en-CA" sz="1400" kern="1200" cap="all" baseline="0" smtClean="0">
                    <a:solidFill>
                      <a:schemeClr val="tx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1pPr>
                <a:lvl2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2100" b="0" i="0" kern="1200">
                    <a:solidFill>
                      <a:srgbClr val="002E6E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2pPr>
                <a:lvl3pPr marL="12700" indent="0" algn="l" rtl="0" eaLnBrk="1" fontAlgn="base" hangingPunct="1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Tx/>
                  <a:buNone/>
                  <a:tabLst/>
                  <a:defRPr sz="1700" b="0" i="0" kern="1200" baseline="0">
                    <a:solidFill>
                      <a:schemeClr val="bg1">
                        <a:lumMod val="50000"/>
                      </a:schemeClr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3pPr>
                <a:lvl4pPr marL="838200" indent="-153988" algn="l" rtl="0" eaLnBrk="1" fontAlgn="base" hangingPunct="1">
                  <a:spcBef>
                    <a:spcPts val="475"/>
                  </a:spcBef>
                  <a:spcAft>
                    <a:spcPct val="0"/>
                  </a:spcAft>
                  <a:buClr>
                    <a:schemeClr val="tx1">
                      <a:lumMod val="40000"/>
                      <a:lumOff val="60000"/>
                    </a:schemeClr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defRPr>
                </a:lvl4pPr>
                <a:lvl5pPr marL="1016000" indent="-184150" algn="l" rtl="0" eaLnBrk="1" fontAlgn="base" hangingPunct="1">
                  <a:lnSpc>
                    <a:spcPts val="21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3CA9E0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sz="1300" b="1" dirty="0"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au PIB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6568A6E-27D8-3845-968E-900F539A0485}"/>
                </a:ext>
              </a:extLst>
            </p:cNvPr>
            <p:cNvCxnSpPr>
              <a:cxnSpLocks/>
            </p:cNvCxnSpPr>
            <p:nvPr/>
          </p:nvCxnSpPr>
          <p:spPr>
            <a:xfrm>
              <a:off x="3486074" y="4152687"/>
              <a:ext cx="0" cy="1524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9AAC970-C343-D04B-901B-C40687BD81B7}"/>
                </a:ext>
              </a:extLst>
            </p:cNvPr>
            <p:cNvCxnSpPr>
              <a:cxnSpLocks/>
            </p:cNvCxnSpPr>
            <p:nvPr/>
          </p:nvCxnSpPr>
          <p:spPr>
            <a:xfrm>
              <a:off x="6343953" y="4152900"/>
              <a:ext cx="0" cy="1524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66CA66A-6B70-884D-BF0D-693870143BC1}"/>
                </a:ext>
              </a:extLst>
            </p:cNvPr>
            <p:cNvCxnSpPr>
              <a:cxnSpLocks/>
            </p:cNvCxnSpPr>
            <p:nvPr/>
          </p:nvCxnSpPr>
          <p:spPr>
            <a:xfrm>
              <a:off x="8979507" y="4152687"/>
              <a:ext cx="0" cy="15241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484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8C9801C-08FE-FF41-A970-B0CA4C8C24F6}"/>
              </a:ext>
            </a:extLst>
          </p:cNvPr>
          <p:cNvSpPr txBox="1"/>
          <p:nvPr/>
        </p:nvSpPr>
        <p:spPr bwMode="auto">
          <a:xfrm>
            <a:off x="538372" y="1533304"/>
            <a:ext cx="1896443" cy="4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ACCÉDEZ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DES TALENTS ET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ÉCOSYSTÈME D’INNOVATION DE PREMIER PLAN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ÉDUCATION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70 %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adultes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ontariens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sont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titulaires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d’un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diplôme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d’études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postsecondaires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–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supérieur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celui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tous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pays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l’OCDE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LEADERSHIP UNIVERSITAIRE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Établissements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d’enseignement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de recherche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calibre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mondial</a:t>
            </a:r>
            <a:endParaRPr lang="en-CA" sz="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CARREFOUR D’INCUBATEURS </a:t>
            </a:r>
            <a:br>
              <a:rPr lang="en-CA" sz="800" b="1" kern="1200" dirty="0">
                <a:solidFill>
                  <a:schemeClr val="tx1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Plus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grande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concentration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d’incubateurs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innovation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PÔLE DES TI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r>
              <a:rPr lang="en-CA" sz="800" b="1" baseline="30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plus important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pôle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TI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Amérique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du Nord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PROGRAMMES DE R-D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Économies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importantes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après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impôts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AIDE </a:t>
            </a:r>
            <a:r>
              <a:rPr lang="en-CA" sz="800" b="1" dirty="0" err="1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</a:t>
            </a: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L’IMMIGRATION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Programme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ontarien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des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candidats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l’immigration</a:t>
            </a:r>
            <a:endParaRPr lang="en-CA" sz="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l"/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904525-E1B4-E947-940D-DC1568271B41}"/>
              </a:ext>
            </a:extLst>
          </p:cNvPr>
          <p:cNvSpPr txBox="1"/>
          <p:nvPr/>
        </p:nvSpPr>
        <p:spPr bwMode="auto">
          <a:xfrm>
            <a:off x="2482058" y="1519235"/>
            <a:ext cx="1881342" cy="423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PROFITEZ DE PRIX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REVIENT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CONCURRENTIELS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TAXES</a:t>
            </a:r>
            <a:br>
              <a:rPr lang="en-CA" sz="900" b="1" dirty="0">
                <a:solidFill>
                  <a:srgbClr val="000950"/>
                </a:solidFill>
                <a:effectLst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d’imposition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sociétés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inférieurs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la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moyenne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parmi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les pays du G7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MAIN-D’ŒUVRE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Talents de haute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qualité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un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coût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jusqu’à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50 %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moins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élevé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que dans les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principaux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centres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technologiques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aux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États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-Unis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SOINS DE SANTÉ PAYÉS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 L’EMPLOYEUR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Près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du tiers du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coût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payé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dans les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régions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comparables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aux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États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-Unis, grâce aux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soins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santé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universels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TAUX DE CHANGE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change favorable,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généralement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25 % de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moins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que le dollar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américain</a:t>
            </a:r>
            <a:endParaRPr lang="en-CA" sz="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l"/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FB6CF-17DF-E242-A118-A10079604688}"/>
              </a:ext>
            </a:extLst>
          </p:cNvPr>
          <p:cNvSpPr txBox="1"/>
          <p:nvPr/>
        </p:nvSpPr>
        <p:spPr bwMode="auto">
          <a:xfrm>
            <a:off x="4296347" y="1520300"/>
            <a:ext cx="1961496" cy="403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RECEVEZ UN SOUTIEN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AUX ENTREPRISES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PERSONNALISÉ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SERVICE PERSONNALISÉ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Soutien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personnalisé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d’Investissements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Ontario,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nouvel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organisme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promotion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l’investissement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la province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SOUTIEN RÉGLEMENTAIRE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Environnement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réglementaire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facile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comprendre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 Le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Canada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est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deuxième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meilleur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endroit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38 pays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l’OCDE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pour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démarrer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entreprise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 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RENSEIGNEMENTS 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SUR MESURE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Veille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stratégique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débouchés</a:t>
            </a:r>
            <a:endParaRPr lang="en-CA" sz="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SOUTIEN AUX EMPLACEMENTS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Services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sélection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sites et de planification de terrain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PARTENARIATS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Partenariats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du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secteur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privé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du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secteur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public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endParaRPr lang="en-CA" sz="800" dirty="0">
              <a:effectLst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l"/>
            <a:endParaRPr lang="en-US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7229B-0399-7C42-84AF-3C3F9CF08A03}"/>
              </a:ext>
            </a:extLst>
          </p:cNvPr>
          <p:cNvSpPr txBox="1"/>
          <p:nvPr/>
        </p:nvSpPr>
        <p:spPr bwMode="auto">
          <a:xfrm>
            <a:off x="6177740" y="1509269"/>
            <a:ext cx="1800000" cy="405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PROFITEZ D’UN ACCÈS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AU MARCHÉ MONDIAL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PROFITEZ D’UN ACCÈS AU MARCHÉ MONDIAL</a:t>
            </a:r>
            <a:br>
              <a:rPr lang="en-CA" sz="800" b="1" dirty="0"/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Accords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commerciaux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avec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50 pays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le monde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FACILITÉ DE TRANSPORT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aéroports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internationaux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300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aéroports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régionaux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250 000 km de routes et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d’autoroutes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douzaine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postes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frontaliers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le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r>
              <a:rPr lang="en-CA" sz="800" b="1" baseline="300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aéroport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le plus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connecté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au monde</a:t>
            </a:r>
          </a:p>
          <a:p>
            <a:pPr marL="287338" indent="-28098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PROXIMITÉ DU MARCHÉ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Accès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à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centaines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millions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personnes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un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r de route</a:t>
            </a:r>
          </a:p>
          <a:p>
            <a:pPr algn="l"/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90644-55B7-0E42-B19B-224F55E491A2}"/>
              </a:ext>
            </a:extLst>
          </p:cNvPr>
          <p:cNvSpPr txBox="1"/>
          <p:nvPr/>
        </p:nvSpPr>
        <p:spPr bwMode="auto">
          <a:xfrm>
            <a:off x="7989240" y="1519237"/>
            <a:ext cx="1800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PROSPÉREZ DANS UNE ÉCONOMIE DIVERSIFIÉE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CROISSANCE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ÉCONOMIE DIVERSIFIÉE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Forte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représentation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tous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secteurs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toutes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industries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PUISSANCE ÉCONOMIQUE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L’Ontario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est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moteur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économique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du Canada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STABILITÉ ÉCONOMIQUE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Climat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politique et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économique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stable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SUCCÈS ÉCONOMIQUE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Excellent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taux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croissance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du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PIB </a:t>
            </a:r>
          </a:p>
          <a:p>
            <a:pPr algn="l"/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F57B7-54C9-6348-BDCF-3064B76B48B1}"/>
              </a:ext>
            </a:extLst>
          </p:cNvPr>
          <p:cNvSpPr txBox="1"/>
          <p:nvPr/>
        </p:nvSpPr>
        <p:spPr bwMode="auto">
          <a:xfrm>
            <a:off x="9806353" y="1524344"/>
            <a:ext cx="190696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PROFITEZ D’UNE EXCELLENTE QUALITÉ DE VIE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QUALITÉ DE VIE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Classée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meilleurs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endroits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au monde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où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vivre </a:t>
            </a:r>
            <a:b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travailler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 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POPULATION DIVERSIFIÉE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L’Ontario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célèbre le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multiculturalisme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représentant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150 pays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tous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les coins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 monde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SÉCURITÉ ET PROTECTION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Soins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santé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qualité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infrastructure de transport </a:t>
            </a:r>
            <a:b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soutien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social</a:t>
            </a:r>
          </a:p>
          <a:p>
            <a:pPr marL="287338" indent="-287338">
              <a:spcBef>
                <a:spcPts val="600"/>
              </a:spcBef>
              <a:spcAft>
                <a:spcPts val="300"/>
              </a:spcAft>
              <a:buClr>
                <a:schemeClr val="accent6"/>
              </a:buClr>
              <a:buSzPct val="110000"/>
              <a:buBlip>
                <a:blip r:embed="rId2"/>
              </a:buBlip>
            </a:pPr>
            <a: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TOURISME ET DIVERTISSEMENT </a:t>
            </a:r>
            <a:br>
              <a:rPr lang="en-CA" sz="800" b="1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Attractions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artistiques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et </a:t>
            </a:r>
            <a:r>
              <a:rPr lang="en-CA" sz="800" b="1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culturelles</a:t>
            </a:r>
            <a:r>
              <a:rPr lang="en-CA" sz="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CA" sz="8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 calibre </a:t>
            </a:r>
            <a:r>
              <a:rPr lang="en-CA" sz="8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mondial</a:t>
            </a:r>
            <a:endParaRPr lang="en-CA" sz="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algn="l"/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1211E5-B8C8-2B49-8062-67224B19CB55}"/>
              </a:ext>
            </a:extLst>
          </p:cNvPr>
          <p:cNvSpPr txBox="1"/>
          <p:nvPr/>
        </p:nvSpPr>
        <p:spPr bwMode="auto">
          <a:xfrm>
            <a:off x="1266092" y="893298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592782F-63B0-F949-BC58-24C82262DB0E}"/>
              </a:ext>
            </a:extLst>
          </p:cNvPr>
          <p:cNvSpPr txBox="1">
            <a:spLocks/>
          </p:cNvSpPr>
          <p:nvPr/>
        </p:nvSpPr>
        <p:spPr bwMode="auto">
          <a:xfrm>
            <a:off x="1915516" y="695389"/>
            <a:ext cx="3141780" cy="52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ct val="80000"/>
              </a:lnSpc>
            </a:pPr>
            <a:r>
              <a:rPr lang="en-CA" sz="200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POURQUOI INVESTIR EN ONTARIO?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C65398-A4B8-534F-9C7D-7D7DFB8BBFA5}"/>
              </a:ext>
            </a:extLst>
          </p:cNvPr>
          <p:cNvGrpSpPr/>
          <p:nvPr/>
        </p:nvGrpSpPr>
        <p:grpSpPr>
          <a:xfrm>
            <a:off x="1552638" y="4382557"/>
            <a:ext cx="9328425" cy="1532948"/>
            <a:chOff x="1617549" y="4308463"/>
            <a:chExt cx="9514933" cy="1552578"/>
          </a:xfrm>
        </p:grpSpPr>
        <p:pic>
          <p:nvPicPr>
            <p:cNvPr id="2" name="Picture 1" descr="A picture containing outdoor object, dark, kitchen appliance&#10;&#10;Description automatically generated">
              <a:extLst>
                <a:ext uri="{FF2B5EF4-FFF2-40B4-BE49-F238E27FC236}">
                  <a16:creationId xmlns:a16="http://schemas.microsoft.com/office/drawing/2014/main" id="{15D91306-261F-D442-B73C-4205D3B6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692" y="4433091"/>
              <a:ext cx="424758" cy="448801"/>
            </a:xfrm>
            <a:prstGeom prst="rect">
              <a:avLst/>
            </a:prstGeom>
          </p:spPr>
        </p:pic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76AF4F30-8BCE-E042-A92D-8D01C4816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2032" y="5182269"/>
              <a:ext cx="671701" cy="678772"/>
            </a:xfrm>
            <a:prstGeom prst="rect">
              <a:avLst/>
            </a:prstGeom>
          </p:spPr>
        </p:pic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61310032-B2E9-F247-911F-1020BD077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0917" y="5437435"/>
              <a:ext cx="239519" cy="227835"/>
            </a:xfrm>
            <a:prstGeom prst="rect">
              <a:avLst/>
            </a:prstGeom>
          </p:spPr>
        </p:pic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F3AE38F-28F9-3B41-AD0D-986EB222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76121" y="5177916"/>
              <a:ext cx="156361" cy="191898"/>
            </a:xfrm>
            <a:prstGeom prst="rect">
              <a:avLst/>
            </a:prstGeom>
          </p:spPr>
        </p:pic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78D56553-2A73-BE4B-B043-FFDAFF1B6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0912" y="4308463"/>
              <a:ext cx="130989" cy="1309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AA40F5-0BCA-E54C-97E4-DDFA3F9B3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2604" y="5453444"/>
              <a:ext cx="985772" cy="668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7D6DF2-E6C4-D542-8629-15E3D0A3E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4897" y="5209722"/>
              <a:ext cx="674355" cy="45719"/>
            </a:xfrm>
            <a:prstGeom prst="rect">
              <a:avLst/>
            </a:prstGeom>
          </p:spPr>
        </p:pic>
        <p:pic>
          <p:nvPicPr>
            <p:cNvPr id="9" name="Picture 8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7BF48702-7ED2-544C-87F3-03B3B8C62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7549" y="5497085"/>
              <a:ext cx="552070" cy="93307"/>
            </a:xfrm>
            <a:prstGeom prst="rect">
              <a:avLst/>
            </a:prstGeom>
          </p:spPr>
        </p:pic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9A73A0B-27FD-AC47-B881-A5A335AF8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9012" y="5501259"/>
              <a:ext cx="123824" cy="151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60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engine&#10;&#10;Description automatically generated">
            <a:extLst>
              <a:ext uri="{FF2B5EF4-FFF2-40B4-BE49-F238E27FC236}">
                <a16:creationId xmlns:a16="http://schemas.microsoft.com/office/drawing/2014/main" id="{AE865563-8846-F246-928B-DC46F67506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199" y="0"/>
            <a:ext cx="7031257" cy="6858000"/>
          </a:xfr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1F12E7-5402-5941-AB43-D706AC009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94098"/>
            <a:ext cx="5638800" cy="1164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CEA80-F352-2A45-922E-EBB60F1491B3}"/>
              </a:ext>
            </a:extLst>
          </p:cNvPr>
          <p:cNvSpPr txBox="1"/>
          <p:nvPr/>
        </p:nvSpPr>
        <p:spPr bwMode="auto">
          <a:xfrm>
            <a:off x="7488456" y="902111"/>
            <a:ext cx="4052669" cy="99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0800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L’ONTARIO, AU CANADA : </a:t>
            </a:r>
          </a:p>
          <a:p>
            <a:r>
              <a:rPr lang="en-CA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UNE HISTOIRE DE QUALITÉ, UN AVENIR D’INNOVATION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D93AD-35C8-6743-8669-BA845C118C02}"/>
              </a:ext>
            </a:extLst>
          </p:cNvPr>
          <p:cNvSpPr txBox="1"/>
          <p:nvPr/>
        </p:nvSpPr>
        <p:spPr bwMode="auto">
          <a:xfrm>
            <a:off x="7940843" y="2108986"/>
            <a:ext cx="3793958" cy="4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2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Nous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n’avons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jamais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eu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vécu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une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période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aussi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complexe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ou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aussi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sz="900" b="1" spc="-10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stimulante</a:t>
            </a:r>
            <a:r>
              <a:rPr lang="en-US" sz="900" b="1" spc="-1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,  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pour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être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fabricant mondial.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Ontario, au Canada, 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outils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besoin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votre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bâtir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l’avenir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savons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que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axées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la production de la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prochaine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génération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d’innovations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tournent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technologies de pointe,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notamment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l’intelligence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artificielle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la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robotique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pointe,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l’Internet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objets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l’apprentissage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profond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analytique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pour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s’assurer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fabriquer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produits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durables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coûts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concurrentiels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technologies exigent des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compétences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uniques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haut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niveau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un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écosystème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d’innovation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solide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infrastructure numérique.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retrouverez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atouts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Ontario, au Canada. 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C’est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pourquoi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principaux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fabricants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secteurs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industriels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choisissent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s’installer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la province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d’y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exercer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leurs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activités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C’est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aussi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pourquoi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continuons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renforcer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capacités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fronts. 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sommes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fiers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notre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démarche collaborative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l’égard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b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fabrication.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Cette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démarche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fondée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personnes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plus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talentueuses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les plus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brillantes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leur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domaine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reconçoivent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repensent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secteur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voulons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votre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fasse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partie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cette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communauté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avons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récemment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mis sur pied un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partenariat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permet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>
              <a:lnSpc>
                <a:spcPts val="1060"/>
              </a:lnSpc>
              <a:spcAft>
                <a:spcPts val="600"/>
              </a:spcAft>
            </a:pP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nous assurer que les petites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grandes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peuvent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prospérer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la province.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Advanced Manufacturing Consortium,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collaboration entre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l’Université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McMaster,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l’Université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Waterloo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l’Université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Western,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offre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secteur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accès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facile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installations et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expertise de calibre mondial pour aider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stimuler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prochaine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génération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d’excellence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900" spc="-1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US" sz="900" spc="-1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fabrication.</a:t>
            </a:r>
            <a:endParaRPr lang="en-US" sz="900" spc="-1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>
              <a:spcAft>
                <a:spcPts val="0"/>
              </a:spcAft>
            </a:pP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Joignez-vous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à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nous et  </a:t>
            </a:r>
          </a:p>
          <a:p>
            <a:pPr>
              <a:spcAft>
                <a:spcPts val="0"/>
              </a:spcAft>
            </a:pP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découvrez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comment </a:t>
            </a:r>
          </a:p>
          <a:p>
            <a:pPr>
              <a:spcAft>
                <a:spcPts val="0"/>
              </a:spcAft>
            </a:pP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l’Ontario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peut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aider </a:t>
            </a: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votre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entreprise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à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CA" sz="11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prospérer</a:t>
            </a:r>
            <a:r>
              <a:rPr lang="en-CA" sz="11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.</a:t>
            </a:r>
            <a:endParaRPr lang="en-CA" sz="1100" b="1" dirty="0"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68847-8F28-7245-A2D4-FA466E54A8C6}"/>
              </a:ext>
            </a:extLst>
          </p:cNvPr>
          <p:cNvSpPr txBox="1"/>
          <p:nvPr/>
        </p:nvSpPr>
        <p:spPr bwMode="auto">
          <a:xfrm>
            <a:off x="554026" y="5350795"/>
            <a:ext cx="1832062" cy="121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Sauf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indication contraire,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tous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les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chiffres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sont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exprimés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en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dollars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canadiens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($ CA). Les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renseignements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contenus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dans le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présent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document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sont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exacts au moment de la publication.</a:t>
            </a:r>
          </a:p>
          <a:p>
            <a:endParaRPr lang="en-US" sz="800" dirty="0">
              <a:solidFill>
                <a:schemeClr val="bg1"/>
              </a:solidFill>
              <a:latin typeface="Lato" panose="020F0502020204030203"/>
            </a:endParaRPr>
          </a:p>
          <a:p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©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Imprimeur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de la Reine</a:t>
            </a:r>
            <a:br>
              <a:rPr lang="en-US" sz="800" dirty="0">
                <a:solidFill>
                  <a:schemeClr val="bg1"/>
                </a:solidFill>
                <a:latin typeface="Lato" panose="020F0502020204030203"/>
              </a:rPr>
            </a:b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 pour 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/>
              </a:rPr>
              <a:t>l’Ontario</a:t>
            </a:r>
            <a:r>
              <a:rPr lang="en-US" sz="800" dirty="0">
                <a:solidFill>
                  <a:schemeClr val="bg1"/>
                </a:solidFill>
                <a:latin typeface="Lato" panose="020F0502020204030203"/>
              </a:rPr>
              <a:t>, 2022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223D91-067B-2343-8FCD-DCC8282A5CEA}"/>
              </a:ext>
            </a:extLst>
          </p:cNvPr>
          <p:cNvSpPr/>
          <p:nvPr/>
        </p:nvSpPr>
        <p:spPr>
          <a:xfrm>
            <a:off x="7940843" y="455961"/>
            <a:ext cx="3793957" cy="338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Fabrication de pointe </a:t>
            </a:r>
            <a:r>
              <a:rPr lang="en-CA" sz="1000" dirty="0" err="1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CA" sz="1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Ontario, Canada </a:t>
            </a:r>
          </a:p>
        </p:txBody>
      </p:sp>
    </p:spTree>
    <p:extLst>
      <p:ext uri="{BB962C8B-B14F-4D97-AF65-F5344CB8AC3E}">
        <p14:creationId xmlns:p14="http://schemas.microsoft.com/office/powerpoint/2010/main" val="337062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4B0B84D-2355-0C4A-9DBA-6854D8C1C8E0}"/>
              </a:ext>
            </a:extLst>
          </p:cNvPr>
          <p:cNvGrpSpPr/>
          <p:nvPr/>
        </p:nvGrpSpPr>
        <p:grpSpPr>
          <a:xfrm>
            <a:off x="7179469" y="950119"/>
            <a:ext cx="4900613" cy="5664993"/>
            <a:chOff x="7331869" y="574578"/>
            <a:chExt cx="4900613" cy="56649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E8C428-DE72-AF46-AC66-544A13E30457}"/>
                </a:ext>
              </a:extLst>
            </p:cNvPr>
            <p:cNvSpPr txBox="1"/>
            <p:nvPr/>
          </p:nvSpPr>
          <p:spPr bwMode="auto">
            <a:xfrm>
              <a:off x="7341439" y="1966912"/>
              <a:ext cx="4776741" cy="4272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CA" sz="14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</a:t>
              </a:r>
              <a:r>
                <a:rPr lang="en-CA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4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établissant</a:t>
              </a:r>
              <a:r>
                <a:rPr lang="en-CA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4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votre</a:t>
              </a:r>
              <a:r>
                <a:rPr lang="en-CA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4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entreprise</a:t>
              </a:r>
              <a:r>
                <a:rPr lang="en-CA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CA" sz="1400" b="1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</a:t>
              </a:r>
              <a:r>
                <a:rPr lang="en-CA" sz="14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Ontario, </a:t>
              </a:r>
              <a:r>
                <a:rPr lang="en-CA" sz="1400" dirty="0" err="1">
                  <a:latin typeface="Lato Light" panose="020F0502020204030203" pitchFamily="34" charset="0"/>
                </a:rPr>
                <a:t>vous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pouvez</a:t>
              </a:r>
              <a:r>
                <a:rPr lang="en-CA" sz="1400" dirty="0">
                  <a:latin typeface="Lato Light" panose="020F0502020204030203" pitchFamily="34" charset="0"/>
                </a:rPr>
                <a:t> profiter </a:t>
              </a:r>
              <a:r>
                <a:rPr lang="en-CA" sz="1400" dirty="0" err="1">
                  <a:latin typeface="Lato Light" panose="020F0502020204030203" pitchFamily="34" charset="0"/>
                </a:rPr>
                <a:t>d’une</a:t>
              </a:r>
              <a:r>
                <a:rPr lang="en-CA" sz="1400" dirty="0">
                  <a:latin typeface="Lato Light" panose="020F0502020204030203" pitchFamily="34" charset="0"/>
                </a:rPr>
                <a:t> des mains-</a:t>
              </a:r>
              <a:r>
                <a:rPr lang="en-CA" sz="1400" dirty="0" err="1">
                  <a:latin typeface="Lato Light" panose="020F0502020204030203" pitchFamily="34" charset="0"/>
                </a:rPr>
                <a:t>d’œuvre</a:t>
              </a:r>
              <a:r>
                <a:rPr lang="en-CA" sz="1400" dirty="0">
                  <a:latin typeface="Lato Light" panose="020F0502020204030203" pitchFamily="34" charset="0"/>
                </a:rPr>
                <a:t> les plus </a:t>
              </a:r>
              <a:r>
                <a:rPr lang="en-CA" sz="1400" dirty="0" err="1">
                  <a:latin typeface="Lato Light" panose="020F0502020204030203" pitchFamily="34" charset="0"/>
                </a:rPr>
                <a:t>instruites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parmi</a:t>
              </a:r>
              <a:r>
                <a:rPr lang="en-CA" sz="1400" dirty="0">
                  <a:latin typeface="Lato Light" panose="020F0502020204030203" pitchFamily="34" charset="0"/>
                </a:rPr>
                <a:t> les pays du G7. Nous </a:t>
              </a:r>
              <a:r>
                <a:rPr lang="en-CA" sz="1400" dirty="0" err="1">
                  <a:latin typeface="Lato Light" panose="020F0502020204030203" pitchFamily="34" charset="0"/>
                </a:rPr>
                <a:t>encourageons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également</a:t>
              </a:r>
              <a:r>
                <a:rPr lang="en-CA" sz="1400" dirty="0">
                  <a:latin typeface="Lato Light" panose="020F0502020204030203" pitchFamily="34" charset="0"/>
                </a:rPr>
                <a:t> les </a:t>
              </a:r>
              <a:r>
                <a:rPr lang="en-CA" sz="1400" dirty="0" err="1">
                  <a:latin typeface="Lato Light" panose="020F0502020204030203" pitchFamily="34" charset="0"/>
                </a:rPr>
                <a:t>entreprises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à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travailler</a:t>
              </a:r>
              <a:r>
                <a:rPr lang="en-CA" sz="1400" dirty="0">
                  <a:latin typeface="Lato Light" panose="020F0502020204030203" pitchFamily="34" charset="0"/>
                </a:rPr>
                <a:t> avec les </a:t>
              </a:r>
              <a:r>
                <a:rPr lang="en-CA" sz="1400" dirty="0" err="1">
                  <a:latin typeface="Lato Light" panose="020F0502020204030203" pitchFamily="34" charset="0"/>
                </a:rPr>
                <a:t>collèges</a:t>
              </a:r>
              <a:r>
                <a:rPr lang="en-CA" sz="1400" dirty="0">
                  <a:latin typeface="Lato Light" panose="020F0502020204030203" pitchFamily="34" charset="0"/>
                </a:rPr>
                <a:t> et les </a:t>
              </a:r>
              <a:r>
                <a:rPr lang="en-CA" sz="1400" dirty="0" err="1">
                  <a:latin typeface="Lato Light" panose="020F0502020204030203" pitchFamily="34" charset="0"/>
                </a:rPr>
                <a:t>universités</a:t>
              </a:r>
              <a:r>
                <a:rPr lang="en-CA" sz="1400" dirty="0">
                  <a:latin typeface="Lato Light" panose="020F0502020204030203" pitchFamily="34" charset="0"/>
                </a:rPr>
                <a:t> pour </a:t>
              </a:r>
              <a:r>
                <a:rPr lang="en-CA" sz="1400" dirty="0" err="1">
                  <a:latin typeface="Lato Light" panose="020F0502020204030203" pitchFamily="34" charset="0"/>
                </a:rPr>
                <a:t>élaborer</a:t>
              </a:r>
              <a:r>
                <a:rPr lang="en-CA" sz="1400" dirty="0">
                  <a:latin typeface="Lato Light" panose="020F0502020204030203" pitchFamily="34" charset="0"/>
                </a:rPr>
                <a:t> des programmes qui </a:t>
              </a:r>
              <a:r>
                <a:rPr lang="en-CA" sz="1400" dirty="0" err="1">
                  <a:latin typeface="Lato Light" panose="020F0502020204030203" pitchFamily="34" charset="0"/>
                </a:rPr>
                <a:t>permettent</a:t>
              </a:r>
              <a:r>
                <a:rPr lang="en-CA" sz="1400" dirty="0">
                  <a:latin typeface="Lato Light" panose="020F0502020204030203" pitchFamily="34" charset="0"/>
                </a:rPr>
                <a:t> de former des </a:t>
              </a:r>
              <a:r>
                <a:rPr lang="en-CA" sz="1400" dirty="0" err="1">
                  <a:latin typeface="Lato Light" panose="020F0502020204030203" pitchFamily="34" charset="0"/>
                </a:rPr>
                <a:t>travailleurs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ayant</a:t>
              </a:r>
              <a:r>
                <a:rPr lang="en-CA" sz="1400" dirty="0">
                  <a:latin typeface="Lato Light" panose="020F0502020204030203" pitchFamily="34" charset="0"/>
                </a:rPr>
                <a:t> les </a:t>
              </a:r>
              <a:r>
                <a:rPr lang="en-CA" sz="1400" dirty="0" err="1">
                  <a:latin typeface="Lato Light" panose="020F0502020204030203" pitchFamily="34" charset="0"/>
                </a:rPr>
                <a:t>compétences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dont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elles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ont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besoin</a:t>
              </a:r>
              <a:r>
                <a:rPr lang="en-CA" sz="1400" dirty="0">
                  <a:latin typeface="Lato Light" panose="020F0502020204030203" pitchFamily="34" charset="0"/>
                </a:rPr>
                <a:t> pour </a:t>
              </a:r>
              <a:r>
                <a:rPr lang="en-CA" sz="1400" dirty="0" err="1">
                  <a:latin typeface="Lato Light" panose="020F0502020204030203" pitchFamily="34" charset="0"/>
                </a:rPr>
                <a:t>réussir</a:t>
              </a:r>
              <a:r>
                <a:rPr lang="en-CA" sz="1400" dirty="0">
                  <a:latin typeface="Lato Light" panose="020F0502020204030203" pitchFamily="34" charset="0"/>
                </a:rPr>
                <a:t> dans </a:t>
              </a:r>
              <a:r>
                <a:rPr lang="en-CA" sz="1400" dirty="0" err="1">
                  <a:latin typeface="Lato Light" panose="020F0502020204030203" pitchFamily="34" charset="0"/>
                </a:rPr>
                <a:t>l’économie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d’innovation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d’aujourd’hui</a:t>
              </a:r>
              <a:r>
                <a:rPr lang="en-CA" sz="1400" dirty="0">
                  <a:latin typeface="Lato Light" panose="020F0502020204030203" pitchFamily="34" charset="0"/>
                </a:rPr>
                <a:t>. </a:t>
              </a:r>
              <a:r>
                <a:rPr lang="en-CA" sz="1400" dirty="0" err="1">
                  <a:latin typeface="Lato Light" panose="020F0502020204030203" pitchFamily="34" charset="0"/>
                </a:rPr>
                <a:t>Ainsi</a:t>
              </a:r>
              <a:r>
                <a:rPr lang="en-CA" sz="1400" dirty="0">
                  <a:latin typeface="Lato Light" panose="020F0502020204030203" pitchFamily="34" charset="0"/>
                </a:rPr>
                <a:t>, </a:t>
              </a:r>
              <a:r>
                <a:rPr lang="en-CA" sz="1400" dirty="0" err="1">
                  <a:latin typeface="Lato Light" panose="020F0502020204030203" pitchFamily="34" charset="0"/>
                </a:rPr>
                <a:t>vous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aurez</a:t>
              </a:r>
              <a:r>
                <a:rPr lang="en-CA" sz="1400" dirty="0">
                  <a:latin typeface="Lato Light" panose="020F0502020204030203" pitchFamily="34" charset="0"/>
                </a:rPr>
                <a:t> le premier </a:t>
              </a:r>
              <a:r>
                <a:rPr lang="en-CA" sz="1400" dirty="0" err="1">
                  <a:latin typeface="Lato Light" panose="020F0502020204030203" pitchFamily="34" charset="0"/>
                </a:rPr>
                <a:t>choix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parmi</a:t>
              </a:r>
              <a:r>
                <a:rPr lang="en-CA" sz="1400" dirty="0">
                  <a:latin typeface="Lato Light" panose="020F0502020204030203" pitchFamily="34" charset="0"/>
                </a:rPr>
                <a:t> un </a:t>
              </a:r>
              <a:r>
                <a:rPr lang="en-CA" sz="1400" dirty="0" err="1">
                  <a:latin typeface="Lato Light" panose="020F0502020204030203" pitchFamily="34" charset="0"/>
                </a:rPr>
                <a:t>bassin</a:t>
              </a:r>
              <a:r>
                <a:rPr lang="en-CA" sz="1400" dirty="0">
                  <a:latin typeface="Lato Light" panose="020F0502020204030203" pitchFamily="34" charset="0"/>
                </a:rPr>
                <a:t> de talents </a:t>
              </a:r>
              <a:r>
                <a:rPr lang="en-CA" sz="1400" dirty="0" err="1">
                  <a:latin typeface="Lato Light" panose="020F0502020204030203" pitchFamily="34" charset="0"/>
                </a:rPr>
                <a:t>possédant</a:t>
              </a:r>
              <a:r>
                <a:rPr lang="en-CA" sz="1400" dirty="0">
                  <a:latin typeface="Lato Light" panose="020F0502020204030203" pitchFamily="34" charset="0"/>
                </a:rPr>
                <a:t> les qualifications les plus </a:t>
              </a:r>
              <a:r>
                <a:rPr lang="en-CA" sz="1400" dirty="0" err="1">
                  <a:latin typeface="Lato Light" panose="020F0502020204030203" pitchFamily="34" charset="0"/>
                </a:rPr>
                <a:t>à</a:t>
              </a:r>
              <a:r>
                <a:rPr lang="en-CA" sz="1400" dirty="0">
                  <a:latin typeface="Lato Light" panose="020F0502020204030203" pitchFamily="34" charset="0"/>
                </a:rPr>
                <a:t> jour de </a:t>
              </a:r>
              <a:r>
                <a:rPr lang="en-CA" sz="1400" dirty="0" err="1">
                  <a:latin typeface="Lato Light" panose="020F0502020204030203" pitchFamily="34" charset="0"/>
                </a:rPr>
                <a:t>l’industrie</a:t>
              </a:r>
              <a:r>
                <a:rPr lang="en-CA" sz="1400" dirty="0">
                  <a:latin typeface="Lato Light" panose="020F0502020204030203" pitchFamily="34" charset="0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en-CA" sz="1400" dirty="0">
                  <a:latin typeface="Lato Light" panose="020F0502020204030203" pitchFamily="34" charset="0"/>
                </a:rPr>
                <a:t>Notre démarche </a:t>
              </a:r>
              <a:r>
                <a:rPr lang="en-CA" sz="1400" dirty="0" err="1">
                  <a:latin typeface="Lato Light" panose="020F0502020204030203" pitchFamily="34" charset="0"/>
                </a:rPr>
                <a:t>amicale</a:t>
              </a:r>
              <a:r>
                <a:rPr lang="en-CA" sz="1400" dirty="0">
                  <a:latin typeface="Lato Light" panose="020F0502020204030203" pitchFamily="34" charset="0"/>
                </a:rPr>
                <a:t> sur le plan de </a:t>
              </a:r>
              <a:r>
                <a:rPr lang="en-CA" sz="1400" dirty="0" err="1">
                  <a:latin typeface="Lato Light" panose="020F0502020204030203" pitchFamily="34" charset="0"/>
                </a:rPr>
                <a:t>l’immigration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signifie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également</a:t>
              </a:r>
              <a:r>
                <a:rPr lang="en-CA" sz="1400" dirty="0">
                  <a:latin typeface="Lato Light" panose="020F0502020204030203" pitchFamily="34" charset="0"/>
                </a:rPr>
                <a:t> que </a:t>
              </a:r>
              <a:r>
                <a:rPr lang="en-CA" sz="1400" dirty="0" err="1">
                  <a:latin typeface="Lato Light" panose="020F0502020204030203" pitchFamily="34" charset="0"/>
                </a:rPr>
                <a:t>vous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pouvez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accélérer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l’obtention</a:t>
              </a:r>
              <a:r>
                <a:rPr lang="en-CA" sz="1400" dirty="0">
                  <a:latin typeface="Lato Light" panose="020F0502020204030203" pitchFamily="34" charset="0"/>
                </a:rPr>
                <a:t> de visas pour les </a:t>
              </a:r>
              <a:r>
                <a:rPr lang="en-CA" sz="1400" dirty="0" err="1">
                  <a:latin typeface="Lato Light" panose="020F0502020204030203" pitchFamily="34" charset="0"/>
                </a:rPr>
                <a:t>travailleurs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hautement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qualifiés</a:t>
              </a:r>
              <a:r>
                <a:rPr lang="en-CA" sz="1400" dirty="0">
                  <a:latin typeface="Lato Light" panose="020F0502020204030203" pitchFamily="34" charset="0"/>
                </a:rPr>
                <a:t> de </a:t>
              </a:r>
              <a:r>
                <a:rPr lang="en-CA" sz="1400" dirty="0" err="1">
                  <a:latin typeface="Lato Light" panose="020F0502020204030203" pitchFamily="34" charset="0"/>
                </a:rPr>
                <a:t>partout</a:t>
              </a:r>
              <a:r>
                <a:rPr lang="en-CA" sz="1400" dirty="0">
                  <a:latin typeface="Lato Light" panose="020F0502020204030203" pitchFamily="34" charset="0"/>
                </a:rPr>
                <a:t> dans le monde par </a:t>
              </a:r>
              <a:r>
                <a:rPr lang="en-CA" sz="1400" dirty="0" err="1">
                  <a:latin typeface="Lato Light" panose="020F0502020204030203" pitchFamily="34" charset="0"/>
                </a:rPr>
                <a:t>l’intermédiaire</a:t>
              </a:r>
              <a:r>
                <a:rPr lang="en-CA" sz="1400" dirty="0">
                  <a:latin typeface="Lato Light" panose="020F0502020204030203" pitchFamily="34" charset="0"/>
                </a:rPr>
                <a:t> du programme </a:t>
              </a:r>
              <a:r>
                <a:rPr lang="en-CA" sz="1400" dirty="0" err="1">
                  <a:latin typeface="Lato Light" panose="020F0502020204030203" pitchFamily="34" charset="0"/>
                </a:rPr>
                <a:t>fédéral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Stratégie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en</a:t>
              </a:r>
              <a:r>
                <a:rPr lang="en-CA" sz="1400" dirty="0">
                  <a:latin typeface="Lato Light" panose="020F0502020204030203" pitchFamily="34" charset="0"/>
                </a:rPr>
                <a:t> matière de </a:t>
              </a:r>
              <a:r>
                <a:rPr lang="en-CA" sz="1400" dirty="0" err="1">
                  <a:latin typeface="Lato Light" panose="020F0502020204030203" pitchFamily="34" charset="0"/>
                </a:rPr>
                <a:t>compétences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mondiales</a:t>
              </a:r>
              <a:r>
                <a:rPr lang="en-CA" sz="1400" dirty="0">
                  <a:latin typeface="Lato Light" panose="020F0502020204030203" pitchFamily="34" charset="0"/>
                </a:rPr>
                <a:t>, qui </a:t>
              </a:r>
              <a:r>
                <a:rPr lang="en-CA" sz="1400" dirty="0" err="1">
                  <a:latin typeface="Lato Light" panose="020F0502020204030203" pitchFamily="34" charset="0"/>
                </a:rPr>
                <a:t>offre</a:t>
              </a:r>
              <a:r>
                <a:rPr lang="en-CA" sz="1400" dirty="0">
                  <a:latin typeface="Lato Light" panose="020F0502020204030203" pitchFamily="34" charset="0"/>
                </a:rPr>
                <a:t> des </a:t>
              </a:r>
              <a:r>
                <a:rPr lang="en-CA" sz="1400" dirty="0" err="1">
                  <a:latin typeface="Lato Light" panose="020F0502020204030203" pitchFamily="34" charset="0"/>
                </a:rPr>
                <a:t>permis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br>
                <a:rPr lang="en-CA" sz="1400" dirty="0">
                  <a:latin typeface="Lato Light" panose="020F0502020204030203" pitchFamily="34" charset="0"/>
                </a:rPr>
              </a:br>
              <a:r>
                <a:rPr lang="en-CA" sz="1400" dirty="0">
                  <a:latin typeface="Lato Light" panose="020F0502020204030203" pitchFamily="34" charset="0"/>
                </a:rPr>
                <a:t>de travail dans un </a:t>
              </a:r>
              <a:r>
                <a:rPr lang="en-CA" sz="1400" dirty="0" err="1">
                  <a:latin typeface="Lato Light" panose="020F0502020204030203" pitchFamily="34" charset="0"/>
                </a:rPr>
                <a:t>délai</a:t>
              </a:r>
              <a:r>
                <a:rPr lang="en-CA" sz="1400" dirty="0">
                  <a:latin typeface="Lato Light" panose="020F0502020204030203" pitchFamily="34" charset="0"/>
                </a:rPr>
                <a:t> de 10 </a:t>
              </a:r>
              <a:r>
                <a:rPr lang="en-CA" sz="1400" dirty="0" err="1">
                  <a:latin typeface="Lato Light" panose="020F0502020204030203" pitchFamily="34" charset="0"/>
                </a:rPr>
                <a:t>jours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ouvrables</a:t>
              </a:r>
              <a:r>
                <a:rPr lang="en-CA" sz="1400" dirty="0">
                  <a:latin typeface="Lato Light" panose="020F0502020204030203" pitchFamily="34" charset="0"/>
                </a:rPr>
                <a:t>.</a:t>
              </a:r>
            </a:p>
            <a:p>
              <a:pPr>
                <a:spcAft>
                  <a:spcPts val="600"/>
                </a:spcAft>
              </a:pPr>
              <a:r>
                <a:rPr lang="en-CA" sz="1400" dirty="0" err="1">
                  <a:latin typeface="Lato Light" panose="020F0502020204030203" pitchFamily="34" charset="0"/>
                </a:rPr>
                <a:t>Ici</a:t>
              </a:r>
              <a:r>
                <a:rPr lang="en-CA" sz="1400" dirty="0">
                  <a:latin typeface="Lato Light" panose="020F0502020204030203" pitchFamily="34" charset="0"/>
                </a:rPr>
                <a:t>, </a:t>
              </a:r>
              <a:r>
                <a:rPr lang="en-CA" sz="1400" dirty="0" err="1">
                  <a:latin typeface="Lato Light" panose="020F0502020204030203" pitchFamily="34" charset="0"/>
                </a:rPr>
                <a:t>vous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aurez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accès</a:t>
              </a:r>
              <a:r>
                <a:rPr lang="en-CA" sz="1400" dirty="0">
                  <a:latin typeface="Lato Light" panose="020F0502020204030203" pitchFamily="34" charset="0"/>
                </a:rPr>
                <a:t> aux </a:t>
              </a:r>
              <a:r>
                <a:rPr lang="en-CA" sz="1400" dirty="0" err="1">
                  <a:latin typeface="Lato Light" panose="020F0502020204030203" pitchFamily="34" charset="0"/>
                </a:rPr>
                <a:t>personnes</a:t>
              </a:r>
              <a:r>
                <a:rPr lang="en-CA" sz="1400" dirty="0">
                  <a:latin typeface="Lato Light" panose="020F0502020204030203" pitchFamily="34" charset="0"/>
                </a:rPr>
                <a:t> les plus </a:t>
              </a:r>
              <a:r>
                <a:rPr lang="en-CA" sz="1400" dirty="0" err="1">
                  <a:latin typeface="Lato Light" panose="020F0502020204030203" pitchFamily="34" charset="0"/>
                </a:rPr>
                <a:t>talentueuses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br>
                <a:rPr lang="en-CA" sz="1400" dirty="0">
                  <a:latin typeface="Lato Light" panose="020F0502020204030203" pitchFamily="34" charset="0"/>
                </a:rPr>
              </a:br>
              <a:r>
                <a:rPr lang="en-CA" sz="1400" dirty="0">
                  <a:latin typeface="Lato Light" panose="020F0502020204030203" pitchFamily="34" charset="0"/>
                </a:rPr>
                <a:t>et </a:t>
              </a:r>
              <a:r>
                <a:rPr lang="en-CA" sz="1400" dirty="0" err="1">
                  <a:latin typeface="Lato Light" panose="020F0502020204030203" pitchFamily="34" charset="0"/>
                </a:rPr>
                <a:t>brillantes</a:t>
              </a:r>
              <a:r>
                <a:rPr lang="en-CA" sz="1400" dirty="0">
                  <a:latin typeface="Lato Light" panose="020F0502020204030203" pitchFamily="34" charset="0"/>
                </a:rPr>
                <a:t> au monde, </a:t>
              </a:r>
              <a:r>
                <a:rPr lang="en-CA" sz="1400" dirty="0" err="1">
                  <a:latin typeface="Lato Light" panose="020F0502020204030203" pitchFamily="34" charset="0"/>
                </a:rPr>
                <a:t>qu’elles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viennent</a:t>
              </a:r>
              <a:r>
                <a:rPr lang="en-CA" sz="1400" dirty="0">
                  <a:latin typeface="Lato Light" panose="020F0502020204030203" pitchFamily="34" charset="0"/>
                </a:rPr>
                <a:t> de </a:t>
              </a:r>
              <a:r>
                <a:rPr lang="en-CA" sz="1400" dirty="0" err="1">
                  <a:latin typeface="Lato Light" panose="020F0502020204030203" pitchFamily="34" charset="0"/>
                </a:rPr>
                <a:t>l’Ontario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r>
                <a:rPr lang="en-CA" sz="1400" dirty="0" err="1">
                  <a:latin typeface="Lato Light" panose="020F0502020204030203" pitchFamily="34" charset="0"/>
                </a:rPr>
                <a:t>ou</a:t>
              </a:r>
              <a:r>
                <a:rPr lang="en-CA" sz="1400" dirty="0">
                  <a:latin typeface="Lato Light" panose="020F0502020204030203" pitchFamily="34" charset="0"/>
                </a:rPr>
                <a:t> </a:t>
              </a:r>
              <a:br>
                <a:rPr lang="en-CA" sz="1400" dirty="0">
                  <a:latin typeface="Lato Light" panose="020F0502020204030203" pitchFamily="34" charset="0"/>
                </a:rPr>
              </a:br>
              <a:r>
                <a:rPr lang="en-CA" sz="1400" dirty="0">
                  <a:latin typeface="Lato Light" panose="020F0502020204030203" pitchFamily="34" charset="0"/>
                </a:rPr>
                <a:t>de </a:t>
              </a:r>
              <a:r>
                <a:rPr lang="en-CA" sz="1400" dirty="0" err="1">
                  <a:latin typeface="Lato Light" panose="020F0502020204030203" pitchFamily="34" charset="0"/>
                </a:rPr>
                <a:t>l’étranger</a:t>
              </a:r>
              <a:r>
                <a:rPr lang="en-CA" sz="1400" dirty="0">
                  <a:latin typeface="Lato Light" panose="020F0502020204030203" pitchFamily="34" charset="0"/>
                </a:rPr>
                <a:t>.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BE01278-3A53-7846-B176-2DF3526BAB2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31869" y="574578"/>
              <a:ext cx="4900613" cy="924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ct val="110000"/>
                </a:lnSpc>
              </a:pPr>
              <a:r>
                <a:rPr lang="en-US" sz="150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QUELLE EST LA PRINCIPALE RAISON QUI MOTIVE  </a:t>
              </a:r>
            </a:p>
            <a:p>
              <a:pPr marL="7938">
                <a:lnSpc>
                  <a:spcPct val="110000"/>
                </a:lnSpc>
              </a:pPr>
              <a:r>
                <a:rPr lang="en-US" sz="150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LES FABRICANTS </a:t>
              </a:r>
              <a:r>
                <a:rPr lang="en-US" sz="1500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À</a:t>
              </a:r>
              <a:r>
                <a:rPr lang="en-US" sz="150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CHOISIR L’ONTARIO?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06979F4-A61D-4C40-8FC0-F62AC3C117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55728" y="1368173"/>
              <a:ext cx="4290966" cy="45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ts val="1680"/>
                </a:lnSpc>
              </a:pP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Accès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à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 un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bassin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 de talents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hautement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qualifiés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,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instruits</a:t>
              </a: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 et </a:t>
              </a:r>
              <a:r>
                <a:rPr lang="en-US" sz="1600" b="0" dirty="0" err="1">
                  <a:solidFill>
                    <a:schemeClr val="tx1"/>
                  </a:solidFill>
                  <a:latin typeface="Lato Medium" panose="020F0502020204030203" pitchFamily="34" charset="0"/>
                </a:rPr>
                <a:t>diversifiés</a:t>
              </a:r>
              <a:endParaRPr lang="en-US" sz="1600" b="0" dirty="0">
                <a:solidFill>
                  <a:schemeClr val="tx1"/>
                </a:solidFill>
                <a:latin typeface="Lato Medium" panose="020F0502020204030203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59A47A3-0A59-F046-84B7-3E050E984592}"/>
              </a:ext>
            </a:extLst>
          </p:cNvPr>
          <p:cNvGrpSpPr/>
          <p:nvPr/>
        </p:nvGrpSpPr>
        <p:grpSpPr>
          <a:xfrm>
            <a:off x="457200" y="323226"/>
            <a:ext cx="6436850" cy="6211547"/>
            <a:chOff x="457200" y="396054"/>
            <a:chExt cx="6436850" cy="6211547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CCEA558-9A4C-FE4E-ADCE-AA1C9E898B4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25144" y="2258731"/>
              <a:ext cx="1660853" cy="886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 algn="ctr">
                <a:lnSpc>
                  <a:spcPts val="1680"/>
                </a:lnSpc>
              </a:pP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LE CHOIX </a:t>
              </a:r>
              <a:b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</a:br>
              <a:r>
                <a:rPr lang="en-US" sz="1600" b="0" dirty="0">
                  <a:solidFill>
                    <a:schemeClr val="tx1"/>
                  </a:solidFill>
                  <a:latin typeface="Lato Medium" panose="020F0502020204030203" pitchFamily="34" charset="0"/>
                </a:rPr>
                <a:t>INTELLIGENT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35D811A-0E20-C046-BD76-8158F0D76CEF}"/>
                </a:ext>
              </a:extLst>
            </p:cNvPr>
            <p:cNvGrpSpPr/>
            <p:nvPr/>
          </p:nvGrpSpPr>
          <p:grpSpPr>
            <a:xfrm>
              <a:off x="457200" y="396054"/>
              <a:ext cx="6436850" cy="6211547"/>
              <a:chOff x="457200" y="396054"/>
              <a:chExt cx="6436850" cy="621154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E584784-29A9-3A4D-B4FC-63B963E4E0D8}"/>
                  </a:ext>
                </a:extLst>
              </p:cNvPr>
              <p:cNvGrpSpPr/>
              <p:nvPr/>
            </p:nvGrpSpPr>
            <p:grpSpPr>
              <a:xfrm>
                <a:off x="457200" y="396054"/>
                <a:ext cx="1508052" cy="6211547"/>
                <a:chOff x="611712" y="403590"/>
                <a:chExt cx="1508052" cy="6211547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7E8CE0B-4184-4448-91D4-895DB2726DE3}"/>
                    </a:ext>
                  </a:extLst>
                </p:cNvPr>
                <p:cNvSpPr/>
                <p:nvPr/>
              </p:nvSpPr>
              <p:spPr>
                <a:xfrm>
                  <a:off x="611712" y="1971422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9C1CCE5-5076-0F4B-BC97-BF8BE0884BD7}"/>
                    </a:ext>
                  </a:extLst>
                </p:cNvPr>
                <p:cNvSpPr/>
                <p:nvPr/>
              </p:nvSpPr>
              <p:spPr>
                <a:xfrm>
                  <a:off x="611712" y="403590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9C4F338-1E46-D940-8640-1ED54718BEDB}"/>
                    </a:ext>
                  </a:extLst>
                </p:cNvPr>
                <p:cNvSpPr/>
                <p:nvPr/>
              </p:nvSpPr>
              <p:spPr>
                <a:xfrm>
                  <a:off x="611712" y="3539254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772112BA-56E4-1D45-9A1F-A94E73D150DD}"/>
                    </a:ext>
                  </a:extLst>
                </p:cNvPr>
                <p:cNvSpPr/>
                <p:nvPr/>
              </p:nvSpPr>
              <p:spPr>
                <a:xfrm>
                  <a:off x="611712" y="5107085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5861F13-325C-2841-A727-307E2D5F119A}"/>
                  </a:ext>
                </a:extLst>
              </p:cNvPr>
              <p:cNvGrpSpPr/>
              <p:nvPr/>
            </p:nvGrpSpPr>
            <p:grpSpPr>
              <a:xfrm>
                <a:off x="2167573" y="396054"/>
                <a:ext cx="1508052" cy="6211547"/>
                <a:chOff x="611712" y="403590"/>
                <a:chExt cx="1508052" cy="6211547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FD459A91-51F1-5C44-8DBB-D9FC03E588D0}"/>
                    </a:ext>
                  </a:extLst>
                </p:cNvPr>
                <p:cNvSpPr/>
                <p:nvPr/>
              </p:nvSpPr>
              <p:spPr>
                <a:xfrm>
                  <a:off x="611712" y="1971422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1E1F58-8EE2-484D-A99A-2DD7F0504D88}"/>
                    </a:ext>
                  </a:extLst>
                </p:cNvPr>
                <p:cNvSpPr/>
                <p:nvPr/>
              </p:nvSpPr>
              <p:spPr>
                <a:xfrm>
                  <a:off x="611712" y="403590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20F7B478-533D-184E-AE0B-206F0B1FCABE}"/>
                    </a:ext>
                  </a:extLst>
                </p:cNvPr>
                <p:cNvSpPr/>
                <p:nvPr/>
              </p:nvSpPr>
              <p:spPr>
                <a:xfrm>
                  <a:off x="611712" y="3539254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DD8504C-30C0-6940-889A-A74FB605BB1E}"/>
                    </a:ext>
                  </a:extLst>
                </p:cNvPr>
                <p:cNvSpPr/>
                <p:nvPr/>
              </p:nvSpPr>
              <p:spPr>
                <a:xfrm>
                  <a:off x="611712" y="5107085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9DFC559-D14D-F14D-A557-6054471FE387}"/>
                  </a:ext>
                </a:extLst>
              </p:cNvPr>
              <p:cNvGrpSpPr/>
              <p:nvPr/>
            </p:nvGrpSpPr>
            <p:grpSpPr>
              <a:xfrm>
                <a:off x="3877946" y="396054"/>
                <a:ext cx="1508052" cy="6211547"/>
                <a:chOff x="611712" y="403590"/>
                <a:chExt cx="1508052" cy="6211547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4D01F59-2DDE-7C43-A2DB-D9884E84D10B}"/>
                    </a:ext>
                  </a:extLst>
                </p:cNvPr>
                <p:cNvSpPr/>
                <p:nvPr/>
              </p:nvSpPr>
              <p:spPr>
                <a:xfrm>
                  <a:off x="611712" y="403590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55CFE37-366C-9E4E-9589-98A79DA9A1FC}"/>
                    </a:ext>
                  </a:extLst>
                </p:cNvPr>
                <p:cNvSpPr/>
                <p:nvPr/>
              </p:nvSpPr>
              <p:spPr>
                <a:xfrm>
                  <a:off x="611712" y="3539254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289AE5B-9038-6244-8CA3-A9DAC0ED3F67}"/>
                    </a:ext>
                  </a:extLst>
                </p:cNvPr>
                <p:cNvSpPr/>
                <p:nvPr/>
              </p:nvSpPr>
              <p:spPr>
                <a:xfrm>
                  <a:off x="611712" y="5107085"/>
                  <a:ext cx="1508052" cy="1508052"/>
                </a:xfrm>
                <a:prstGeom prst="ellipse">
                  <a:avLst/>
                </a:prstGeom>
                <a:solidFill>
                  <a:srgbClr val="00A2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EE3ACA4-47FB-C642-A54D-A496C3AEE1EE}"/>
                  </a:ext>
                </a:extLst>
              </p:cNvPr>
              <p:cNvSpPr/>
              <p:nvPr/>
            </p:nvSpPr>
            <p:spPr>
              <a:xfrm>
                <a:off x="5385998" y="1963886"/>
                <a:ext cx="1508052" cy="1508052"/>
              </a:xfrm>
              <a:prstGeom prst="ellipse">
                <a:avLst/>
              </a:prstGeom>
              <a:solidFill>
                <a:srgbClr val="7A9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48D99A3-8243-C54C-AD18-1ED08118900C}"/>
                </a:ext>
              </a:extLst>
            </p:cNvPr>
            <p:cNvGrpSpPr/>
            <p:nvPr/>
          </p:nvGrpSpPr>
          <p:grpSpPr>
            <a:xfrm>
              <a:off x="742844" y="981852"/>
              <a:ext cx="3944999" cy="423932"/>
              <a:chOff x="1589059" y="884840"/>
              <a:chExt cx="3146615" cy="33813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32639F-EEBB-8E44-B25B-BCE91FBFB227}"/>
                  </a:ext>
                </a:extLst>
              </p:cNvPr>
              <p:cNvSpPr/>
              <p:nvPr/>
            </p:nvSpPr>
            <p:spPr>
              <a:xfrm>
                <a:off x="1589059" y="884840"/>
                <a:ext cx="3146615" cy="3381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684322B-0D19-1141-AD43-FE5F615360C3}"/>
                  </a:ext>
                </a:extLst>
              </p:cNvPr>
              <p:cNvSpPr txBox="1"/>
              <p:nvPr/>
            </p:nvSpPr>
            <p:spPr bwMode="auto">
              <a:xfrm>
                <a:off x="1589059" y="921909"/>
                <a:ext cx="3146615" cy="235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91440" rIns="91440" bIns="9144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CA" sz="1000" b="1" dirty="0">
                    <a:solidFill>
                      <a:schemeClr val="bg1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rPr>
                  <a:t>Fabrication de pointe </a:t>
                </a:r>
                <a:r>
                  <a:rPr lang="en-CA" sz="1000" b="1" dirty="0" err="1">
                    <a:solidFill>
                      <a:schemeClr val="bg1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rPr>
                  <a:t>en</a:t>
                </a:r>
                <a:r>
                  <a:rPr lang="en-CA" sz="1000" b="1" dirty="0">
                    <a:solidFill>
                      <a:schemeClr val="bg1"/>
                    </a:solidFill>
                    <a:latin typeface="Lato Heavy" panose="020F0502020204030203" pitchFamily="34" charset="0"/>
                    <a:ea typeface="Lato Heavy" panose="020F0502020204030203" pitchFamily="34" charset="0"/>
                    <a:cs typeface="Lato Heavy" panose="020F0502020204030203" pitchFamily="34" charset="0"/>
                  </a:rPr>
                  <a:t> Ontario, Canada</a:t>
                </a:r>
              </a:p>
              <a:p>
                <a:pPr algn="l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677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2ACC306-F3D5-7240-A037-35BB38B719F1}"/>
              </a:ext>
            </a:extLst>
          </p:cNvPr>
          <p:cNvGrpSpPr/>
          <p:nvPr/>
        </p:nvGrpSpPr>
        <p:grpSpPr>
          <a:xfrm>
            <a:off x="480157" y="1935078"/>
            <a:ext cx="5949218" cy="2983918"/>
            <a:chOff x="550062" y="599780"/>
            <a:chExt cx="5949218" cy="2983918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61177F1A-A675-0C48-A987-AFE7EDD1123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5800" y="599780"/>
              <a:ext cx="3140075" cy="27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ct val="100000"/>
                </a:lnSpc>
              </a:pPr>
              <a:r>
                <a:rPr lang="en-US" sz="1800" b="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CERTAINES DES PERSONNE 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402E1C2-E14C-144F-896C-1351ED487EF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50062" y="2430583"/>
              <a:ext cx="4980647" cy="1153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0" spc="-150" dirty="0">
                  <a:solidFill>
                    <a:srgbClr val="7A9D4A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ONTARIO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AAA2843-A69E-4740-896C-A9B5A2C6806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3856" y="972134"/>
              <a:ext cx="5835424" cy="792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ct val="80000"/>
                </a:lnSpc>
              </a:pPr>
              <a:r>
                <a:rPr lang="en-US" sz="3600" dirty="0">
                  <a:solidFill>
                    <a:srgbClr val="002E6E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LES PLUS TALENTUEUSES ET LES PLUS BRILLANTES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F46A68B-C36E-774E-8186-05103DED400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63856" y="1854026"/>
              <a:ext cx="3140075" cy="27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ct val="100000"/>
                </a:lnSpc>
              </a:pPr>
              <a:r>
                <a:rPr lang="en-US" sz="1800" b="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DU MONDE ONT CHOISI DE </a:t>
              </a:r>
              <a:br>
                <a:rPr lang="en-US" sz="1800" b="0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endParaRPr lang="en-US" sz="1800" b="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57C09F40-8642-AB4D-BFCA-5AF4FEC1A3D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4757" y="2115562"/>
              <a:ext cx="3897136" cy="50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indent="0" algn="l" rtl="0" eaLnBrk="1" fontAlgn="base" hangingPunct="1">
                <a:lnSpc>
                  <a:spcPts val="5100"/>
                </a:lnSpc>
                <a:spcBef>
                  <a:spcPct val="0"/>
                </a:spcBef>
                <a:spcAft>
                  <a:spcPts val="0"/>
                </a:spcAft>
                <a:defRPr sz="5400" b="1" kern="1200" cap="none" spc="0" baseline="0">
                  <a:solidFill>
                    <a:schemeClr val="bg1"/>
                  </a:solidFill>
                  <a:latin typeface="+mj-lt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indent="-346075" algn="l" rtl="0" eaLnBrk="1" fontAlgn="base" hangingPunct="1">
                <a:lnSpc>
                  <a:spcPts val="30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4572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9144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13716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1828800" indent="-346075" algn="l" rtl="0" eaLnBrk="1" fontAlgn="base" hangingPunct="1">
                <a:lnSpc>
                  <a:spcPts val="2663"/>
                </a:lnSpc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7938">
                <a:lnSpc>
                  <a:spcPct val="100000"/>
                </a:lnSpc>
              </a:pPr>
              <a:r>
                <a:rPr lang="en-US" sz="3600" dirty="0">
                  <a:solidFill>
                    <a:srgbClr val="002E6E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S’ÉTABLIR EN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5F2611D-DE31-FC4E-BC9B-C4D4DBBE2F2E}"/>
              </a:ext>
            </a:extLst>
          </p:cNvPr>
          <p:cNvSpPr txBox="1"/>
          <p:nvPr/>
        </p:nvSpPr>
        <p:spPr bwMode="auto">
          <a:xfrm>
            <a:off x="6724531" y="1934793"/>
            <a:ext cx="5010269" cy="403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 marL="742950" indent="-74295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ingénieurs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qualifiés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plus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disponibles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parmi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pays du G7</a:t>
            </a:r>
          </a:p>
          <a:p>
            <a:pPr marL="742950" indent="-74295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plus forte concentration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d’entrepreneurs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dans le monde </a:t>
            </a:r>
          </a:p>
          <a:p>
            <a:pPr marL="742950" indent="-74295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réseau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d’universités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collèges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premier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ordre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garantit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diplômés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ayant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reçu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un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enseignement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semblable et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formés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sortir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sentiers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battus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dont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55 000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diplômés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STIM par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année</a:t>
            </a:r>
            <a:endParaRPr lang="en-CA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indent="-742950">
              <a:spcAft>
                <a:spcPts val="1200"/>
              </a:spcAft>
              <a:buSzPct val="100000"/>
              <a:buBlip>
                <a:blip r:embed="rId2"/>
              </a:buBlip>
            </a:pP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Programmes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d’éducation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coopérative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de stage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exhaustifs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produisent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travailleurs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prêts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pour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travailler</a:t>
            </a:r>
            <a:r>
              <a:rPr lang="en-CA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dans </a:t>
            </a:r>
            <a:r>
              <a:rPr lang="en-CA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l’industrie</a:t>
            </a:r>
            <a:endParaRPr lang="en-CA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20B73E-BC1F-CB40-9D78-E75CA336007B}"/>
              </a:ext>
            </a:extLst>
          </p:cNvPr>
          <p:cNvSpPr/>
          <p:nvPr/>
        </p:nvSpPr>
        <p:spPr>
          <a:xfrm>
            <a:off x="5113955" y="4598854"/>
            <a:ext cx="209260" cy="196148"/>
          </a:xfrm>
          <a:prstGeom prst="ellipse">
            <a:avLst/>
          </a:prstGeom>
          <a:solidFill>
            <a:srgbClr val="7A9D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6D9156-E705-D341-A41E-46A4535E0E98}"/>
              </a:ext>
            </a:extLst>
          </p:cNvPr>
          <p:cNvSpPr txBox="1">
            <a:spLocks/>
          </p:cNvSpPr>
          <p:nvPr/>
        </p:nvSpPr>
        <p:spPr bwMode="auto">
          <a:xfrm>
            <a:off x="611981" y="597694"/>
            <a:ext cx="1660853" cy="4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ts val="1680"/>
              </a:lnSpc>
            </a:pP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LE CHOIX </a:t>
            </a:r>
            <a:b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</a:b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3926524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7CE7C7F-D5D3-7A4C-AFBA-E216105E0B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6"/>
          <a:stretch/>
        </p:blipFill>
        <p:spPr>
          <a:xfrm>
            <a:off x="2694648" y="2436180"/>
            <a:ext cx="9497352" cy="4103187"/>
          </a:xfr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ECDBD9-1FF6-A841-8A13-B99BD81D1614}"/>
              </a:ext>
            </a:extLst>
          </p:cNvPr>
          <p:cNvSpPr txBox="1">
            <a:spLocks/>
          </p:cNvSpPr>
          <p:nvPr/>
        </p:nvSpPr>
        <p:spPr bwMode="auto">
          <a:xfrm>
            <a:off x="611124" y="1490898"/>
            <a:ext cx="5478686" cy="109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ct val="80000"/>
              </a:lnSpc>
            </a:pPr>
            <a:r>
              <a:rPr lang="en-US" sz="4400" b="0" spc="-15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L’AVANTAGE DE</a:t>
            </a:r>
            <a:endParaRPr lang="en-US" sz="4400" spc="-150" dirty="0">
              <a:solidFill>
                <a:srgbClr val="002E6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7938">
              <a:lnSpc>
                <a:spcPct val="8000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R-D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400" b="0" spc="-15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400" b="0" spc="-150" dirty="0">
              <a:solidFill>
                <a:srgbClr val="7A9D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938">
              <a:lnSpc>
                <a:spcPct val="80000"/>
              </a:lnSpc>
            </a:pPr>
            <a:endParaRPr lang="en-US" sz="4400" b="0" spc="-150" dirty="0">
              <a:solidFill>
                <a:srgbClr val="7A9D4A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A4B62-8168-404E-9FB6-189B68B9CF81}"/>
              </a:ext>
            </a:extLst>
          </p:cNvPr>
          <p:cNvSpPr txBox="1"/>
          <p:nvPr/>
        </p:nvSpPr>
        <p:spPr bwMode="auto">
          <a:xfrm>
            <a:off x="647252" y="2745906"/>
            <a:ext cx="4003329" cy="319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Avec </a:t>
            </a:r>
            <a:r>
              <a:rPr lang="en-CA" sz="1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l’évolution</a:t>
            </a:r>
            <a:r>
              <a:rPr lang="en-C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rapide</a:t>
            </a:r>
            <a:r>
              <a:rPr lang="en-C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CA" sz="12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activités</a:t>
            </a:r>
            <a:r>
              <a:rPr lang="en-CA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fabrication, 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exploiter la puissance des technologies de pointe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clé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du succès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votre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peut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fournir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avantage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primordial, un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atout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que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nombreux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chefs de file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mondiaux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déjà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découvert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commençons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l’excellence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la recherche. </a:t>
            </a:r>
            <a:b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scientifiques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centres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partout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Ontario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mènent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recherches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pointe dans les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domaines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l’intelligence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artificielle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l’informatique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matériaux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pointe, </a:t>
            </a:r>
            <a:b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la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robotique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des lasers,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l’optique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l’information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des communications, de la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microélectronique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l’énergie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et des technologies durables. Ce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sont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domaines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d’intérêt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des fabricants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C7B90-7985-9948-B9E9-983B2EEDB197}"/>
              </a:ext>
            </a:extLst>
          </p:cNvPr>
          <p:cNvSpPr/>
          <p:nvPr/>
        </p:nvSpPr>
        <p:spPr>
          <a:xfrm>
            <a:off x="6043367" y="671558"/>
            <a:ext cx="4436515" cy="4436515"/>
          </a:xfrm>
          <a:prstGeom prst="ellipse">
            <a:avLst/>
          </a:prstGeom>
          <a:solidFill>
            <a:srgbClr val="7A9D4A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E8E012-DC51-FC4C-8783-5BECE7579DFD}"/>
              </a:ext>
            </a:extLst>
          </p:cNvPr>
          <p:cNvSpPr txBox="1"/>
          <p:nvPr/>
        </p:nvSpPr>
        <p:spPr bwMode="auto">
          <a:xfrm>
            <a:off x="6517926" y="3306637"/>
            <a:ext cx="3467202" cy="132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 marL="7938" indent="-7938" algn="ctr">
              <a:spcAft>
                <a:spcPts val="600"/>
              </a:spcAft>
            </a:pP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Nos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crédits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d’impôt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pour la R-D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sont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parmi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les plus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généreux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au monde.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effectuant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des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activités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 R-D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Ontario, les petits </a:t>
            </a:r>
            <a:b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et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moyens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fabricants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peuvent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économiser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jusqu’à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CA" sz="1400" b="1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50 % 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sur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leurs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dépenses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après </a:t>
            </a:r>
            <a:r>
              <a:rPr lang="en-CA" sz="1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impôts</a:t>
            </a:r>
            <a:r>
              <a:rPr lang="en-CA" sz="1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 </a:t>
            </a:r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89C3B17E-E831-F749-9DCA-CE3720CC9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26367" y="1345000"/>
            <a:ext cx="490653" cy="490653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897552E-7095-5E4D-9D2D-2E470A91D0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85438" y="5490861"/>
            <a:ext cx="369930" cy="3699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C194CE-80C9-FF4E-8FF3-E39D6058BB83}"/>
              </a:ext>
            </a:extLst>
          </p:cNvPr>
          <p:cNvSpPr txBox="1"/>
          <p:nvPr/>
        </p:nvSpPr>
        <p:spPr bwMode="auto">
          <a:xfrm>
            <a:off x="9359094" y="113643"/>
            <a:ext cx="1321291" cy="11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7200" spc="-150" dirty="0">
                <a:latin typeface="Lato Hairline" panose="020F0502020204030203" pitchFamily="34" charset="0"/>
                <a:ea typeface="Lato Hairline" panose="020F0502020204030203" pitchFamily="34" charset="0"/>
                <a:cs typeface="Lato Hairline" panose="020F0502020204030203" pitchFamily="34" charset="0"/>
              </a:rPr>
              <a:t>+</a:t>
            </a:r>
            <a:endParaRPr lang="en-US" sz="7200" dirty="0">
              <a:latin typeface="Lato Hairline" panose="020F0502020204030203" pitchFamily="34" charset="0"/>
              <a:ea typeface="Lato Hairline" panose="020F0502020204030203" pitchFamily="34" charset="0"/>
              <a:cs typeface="Lato Hairline" panose="020F050202020403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C6C581-5AE3-3E4C-94EF-ECBD6EFB88E4}"/>
              </a:ext>
            </a:extLst>
          </p:cNvPr>
          <p:cNvSpPr txBox="1"/>
          <p:nvPr/>
        </p:nvSpPr>
        <p:spPr bwMode="auto">
          <a:xfrm>
            <a:off x="5316179" y="1981718"/>
            <a:ext cx="618400" cy="87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6000" spc="-150" dirty="0">
                <a:solidFill>
                  <a:srgbClr val="0070C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+</a:t>
            </a:r>
            <a:endParaRPr lang="en-US" sz="6000" dirty="0">
              <a:solidFill>
                <a:srgbClr val="0070C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8E9A0-CE63-C34F-89AB-44CA0A769921}"/>
              </a:ext>
            </a:extLst>
          </p:cNvPr>
          <p:cNvSpPr txBox="1"/>
          <p:nvPr/>
        </p:nvSpPr>
        <p:spPr bwMode="auto">
          <a:xfrm>
            <a:off x="6243738" y="1343134"/>
            <a:ext cx="4102662" cy="18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CA" sz="2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MONTANTS S’ACCUMULENT :</a:t>
            </a:r>
          </a:p>
          <a:p>
            <a:pPr algn="ctr"/>
            <a:r>
              <a:rPr lang="en-CA" sz="20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CRÉDITS D’IMPÔT DE </a:t>
            </a:r>
            <a:br>
              <a:rPr lang="en-CA" sz="20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20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L’ONTARIO POUR LA R-D</a:t>
            </a:r>
          </a:p>
          <a:p>
            <a:pPr algn="ctr"/>
            <a:r>
              <a:rPr lang="en-CA" sz="1600" b="1" dirty="0">
                <a:latin typeface="Lato" panose="020F0502020204030203" pitchFamily="34" charset="0"/>
              </a:rPr>
              <a:t>FAIRE DES RECHERCHES EN ONTARIO, C’EST PAYANT. VRAIMENT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40AC242-7048-C244-905C-08AC39C793E6}"/>
              </a:ext>
            </a:extLst>
          </p:cNvPr>
          <p:cNvSpPr txBox="1">
            <a:spLocks/>
          </p:cNvSpPr>
          <p:nvPr/>
        </p:nvSpPr>
        <p:spPr bwMode="auto">
          <a:xfrm>
            <a:off x="611981" y="597694"/>
            <a:ext cx="1660853" cy="4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ts val="1680"/>
              </a:lnSpc>
            </a:pP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LE CHOIX </a:t>
            </a:r>
            <a:b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</a:b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3668396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E6E753-97AC-2E45-B49A-7A9E49D7B198}"/>
              </a:ext>
            </a:extLst>
          </p:cNvPr>
          <p:cNvGrpSpPr/>
          <p:nvPr/>
        </p:nvGrpSpPr>
        <p:grpSpPr>
          <a:xfrm>
            <a:off x="611981" y="1421606"/>
            <a:ext cx="5410200" cy="4950872"/>
            <a:chOff x="685800" y="1269206"/>
            <a:chExt cx="5410200" cy="49508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5BC0FF-9D07-B649-9811-EE2D10448BF2}"/>
                </a:ext>
              </a:extLst>
            </p:cNvPr>
            <p:cNvSpPr txBox="1"/>
            <p:nvPr/>
          </p:nvSpPr>
          <p:spPr bwMode="auto">
            <a:xfrm>
              <a:off x="685800" y="1829474"/>
              <a:ext cx="5410200" cy="439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RÉSEAU D’INNOVATION POUR LES VÉHICULES AUTONOMES 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Technologies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autonomes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et solutions de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mobilité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intelligente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CENTRE DE RECHERCHE ET D’INNOVATION EN CATALYSE </a:t>
              </a:r>
              <a:r>
                <a:rPr lang="en-CA" sz="1200" spc="10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 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Catalyse,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axée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sur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l’énergie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et les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réserves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d’alimentation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renouvelables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FRAUNHOFER PROJECT CENTRE FOR COMPOSITES RESEARCH 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Nouveaux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matériaux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légers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et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procédés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fabrication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avancés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ROBOTICS INSTITUTE DE L’UNIVERSITÉ  DE TORONTO 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Robotique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pour le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secteur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la fabrication</a:t>
              </a: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INSTITUT VECTEUR EN INTELLIGENCE ARTIFICIELLE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 Intelligence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artificielle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axée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sur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l’apprentissage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machine et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profond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CENTRE D’INNOVATION DE L’ONTARIO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Commercialisation de la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propriété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intellectuelle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universitaire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et adoption de technologies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émergentes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  <a:t>SOUTHERN ONTARIO NETWORK OF ADVANCED MANUFACTURING 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Réseau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collaboration transformant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l’innovation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commercialisation</a:t>
              </a:r>
            </a:p>
            <a:p>
              <a:pPr marL="630238" indent="-630238">
                <a:lnSpc>
                  <a:spcPct val="110000"/>
                </a:lnSpc>
                <a:spcAft>
                  <a:spcPts val="1200"/>
                </a:spcAft>
                <a:buBlip>
                  <a:blip r:embed="rId2"/>
                </a:buBlip>
              </a:pP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925AEE-CAF6-154A-9EB0-8868388975BE}"/>
                </a:ext>
              </a:extLst>
            </p:cNvPr>
            <p:cNvSpPr txBox="1"/>
            <p:nvPr/>
          </p:nvSpPr>
          <p:spPr bwMode="auto">
            <a:xfrm>
              <a:off x="702981" y="1269206"/>
              <a:ext cx="3214175" cy="42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CA" sz="1400" b="1" dirty="0">
                  <a:solidFill>
                    <a:srgbClr val="B95A33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UNE VASTE GAMME DE RECHERCHES</a:t>
              </a:r>
            </a:p>
            <a:p>
              <a:pPr marL="630238" indent="-630238">
                <a:lnSpc>
                  <a:spcPct val="110000"/>
                </a:lnSpc>
                <a:spcAft>
                  <a:spcPts val="1200"/>
                </a:spcAft>
                <a:buBlip>
                  <a:blip r:embed="rId2"/>
                </a:buBlip>
              </a:pP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F4B4A4-5A74-D54E-9410-EFB3AAD4BE98}"/>
              </a:ext>
            </a:extLst>
          </p:cNvPr>
          <p:cNvGrpSpPr/>
          <p:nvPr/>
        </p:nvGrpSpPr>
        <p:grpSpPr>
          <a:xfrm>
            <a:off x="6485365" y="588169"/>
            <a:ext cx="5410200" cy="6191250"/>
            <a:chOff x="6096000" y="533400"/>
            <a:chExt cx="5410200" cy="61912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A35141-8A8A-DD44-9144-3B1B85B549C4}"/>
                </a:ext>
              </a:extLst>
            </p:cNvPr>
            <p:cNvSpPr txBox="1"/>
            <p:nvPr/>
          </p:nvSpPr>
          <p:spPr bwMode="auto">
            <a:xfrm>
              <a:off x="6096000" y="1877352"/>
              <a:ext cx="5410200" cy="484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COMMUNITECH ( WATERLOO )  </a:t>
              </a:r>
              <a:b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Établissement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d’entreprises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prospères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depuis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24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ans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 </a:t>
              </a: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VELOCITY ( WATERLOO ) </a:t>
              </a:r>
              <a:b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 Plus grand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incubateur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jeunes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entreprises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gratuit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au monde</a:t>
              </a: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 err="1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MaRS</a:t>
              </a: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 ( TORONTO ) </a:t>
              </a:r>
              <a:b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Plus grand centre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d’innovation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urbain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au monde</a:t>
              </a: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DMZ ( TORONTO )</a:t>
              </a:r>
              <a:b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 Principal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incubateur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d’entreprises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universitaire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d’Amérique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du Nord</a:t>
              </a: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GLOBAL CYBERSECURITY RESOURCE ( OTTAWA )</a:t>
              </a:r>
              <a:b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Nouvel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accélérateur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cybersécurité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NORCAT ( SUDBURY )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Soutien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la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réputation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l’Ontario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en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tant que chef de file du 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marché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minier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mondial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VINELAND RESEARCH AND INNOVATION CENTRE ( NIAGARA </a:t>
              </a:r>
              <a: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)  </a:t>
              </a:r>
              <a:br>
                <a:rPr lang="en-CA" sz="1200" b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Centre de recherche de calibre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mondial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consacré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à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l’horticulture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et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à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l’innovation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900"/>
                </a:spcAft>
                <a:buBlip>
                  <a:blip r:embed="rId2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THE FORGE ( HAMILTON ) </a:t>
              </a:r>
              <a:b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Répond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aux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besoins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des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jeunes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entreprises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nouvelles</a:t>
              </a:r>
              <a:r>
                <a:rPr lang="en-CA" sz="12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et </a:t>
              </a:r>
              <a:r>
                <a:rPr lang="en-CA" sz="12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évolutives</a:t>
              </a: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pPr marL="630238" indent="-630238">
                <a:lnSpc>
                  <a:spcPct val="110000"/>
                </a:lnSpc>
                <a:spcAft>
                  <a:spcPts val="1200"/>
                </a:spcAft>
                <a:buBlip>
                  <a:blip r:embed="rId2"/>
                </a:buBlip>
              </a:pP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B7FD5B-94A4-2441-A5C9-7DC119FF32FF}"/>
                </a:ext>
              </a:extLst>
            </p:cNvPr>
            <p:cNvSpPr txBox="1"/>
            <p:nvPr/>
          </p:nvSpPr>
          <p:spPr bwMode="auto">
            <a:xfrm>
              <a:off x="6096000" y="533400"/>
              <a:ext cx="4025466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CA" sz="1400" b="1" dirty="0">
                  <a:solidFill>
                    <a:srgbClr val="B95A33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L’INCUBATION ET L’ACCÉLÉRATION DES IDÉES QUI CHANGENT LE MONDE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Notre </a:t>
              </a:r>
              <a:r>
                <a:rPr lang="en-CA" sz="1400" dirty="0" err="1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réseau</a:t>
              </a: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  <a:r>
                <a:rPr lang="en-CA" sz="1400" dirty="0" err="1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d’incubateurs</a:t>
              </a: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et de  centres de </a:t>
              </a:r>
              <a:r>
                <a:rPr lang="en-CA" sz="1400" dirty="0" err="1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démarrage</a:t>
              </a: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</a:t>
              </a:r>
              <a:r>
                <a:rPr lang="en-CA" sz="1400" dirty="0" err="1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accélère</a:t>
              </a: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 la commercialisation </a:t>
              </a:r>
              <a:r>
                <a:rPr lang="en-CA" sz="1400" dirty="0" err="1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mondiale</a:t>
              </a:r>
              <a:r>
                <a:rPr lang="en-CA" sz="1400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.</a:t>
              </a:r>
            </a:p>
            <a:p>
              <a:pPr>
                <a:lnSpc>
                  <a:spcPct val="110000"/>
                </a:lnSpc>
                <a:spcAft>
                  <a:spcPts val="1200"/>
                </a:spcAft>
              </a:pPr>
              <a:endParaRPr lang="en-CA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A72F5F-071B-2D46-9EB5-CE9C1E1F2AB5}"/>
              </a:ext>
            </a:extLst>
          </p:cNvPr>
          <p:cNvCxnSpPr>
            <a:cxnSpLocks/>
          </p:cNvCxnSpPr>
          <p:nvPr/>
        </p:nvCxnSpPr>
        <p:spPr>
          <a:xfrm>
            <a:off x="6100763" y="642938"/>
            <a:ext cx="0" cy="5707856"/>
          </a:xfrm>
          <a:prstGeom prst="line">
            <a:avLst/>
          </a:prstGeom>
          <a:ln>
            <a:solidFill>
              <a:srgbClr val="7A9D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E6C84111-BB13-1943-BCED-52D2BE6B2CEA}"/>
              </a:ext>
            </a:extLst>
          </p:cNvPr>
          <p:cNvSpPr txBox="1">
            <a:spLocks/>
          </p:cNvSpPr>
          <p:nvPr/>
        </p:nvSpPr>
        <p:spPr bwMode="auto">
          <a:xfrm>
            <a:off x="611981" y="597694"/>
            <a:ext cx="1660853" cy="4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ts val="1680"/>
              </a:lnSpc>
            </a:pP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LE CHOIX </a:t>
            </a:r>
            <a:b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</a:br>
            <a:r>
              <a:rPr lang="en-US" sz="1400" b="0" dirty="0">
                <a:solidFill>
                  <a:srgbClr val="7A9D4A"/>
                </a:solidFill>
                <a:latin typeface="Lato Medium" panose="020F0502020204030203" pitchFamily="34" charset="0"/>
              </a:rPr>
              <a:t>INTELLIGENT</a:t>
            </a:r>
          </a:p>
        </p:txBody>
      </p:sp>
    </p:spTree>
    <p:extLst>
      <p:ext uri="{BB962C8B-B14F-4D97-AF65-F5344CB8AC3E}">
        <p14:creationId xmlns:p14="http://schemas.microsoft.com/office/powerpoint/2010/main" val="182711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C68609A2-DF5F-EE47-86EA-DF1E8C2646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30844-996F-E242-8CF3-F7A6BC3AF28E}"/>
              </a:ext>
            </a:extLst>
          </p:cNvPr>
          <p:cNvSpPr txBox="1"/>
          <p:nvPr/>
        </p:nvSpPr>
        <p:spPr bwMode="auto">
          <a:xfrm>
            <a:off x="633412" y="1921670"/>
            <a:ext cx="3338513" cy="449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vous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établissant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Ontario,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économiserez</a:t>
            </a:r>
            <a:r>
              <a:rPr lang="en-CA" sz="900" dirty="0">
                <a:latin typeface="Lato Light" panose="020F0502020204030203" pitchFamily="34" charset="0"/>
              </a:rPr>
              <a:t> sur </a:t>
            </a:r>
            <a:r>
              <a:rPr lang="en-CA" sz="900" dirty="0" err="1">
                <a:latin typeface="Lato Light" panose="020F0502020204030203" pitchFamily="34" charset="0"/>
              </a:rPr>
              <a:t>certains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br>
              <a:rPr lang="en-CA" sz="900" dirty="0">
                <a:latin typeface="Lato Light" panose="020F0502020204030203" pitchFamily="34" charset="0"/>
              </a:rPr>
            </a:br>
            <a:r>
              <a:rPr lang="en-CA" sz="900" dirty="0">
                <a:latin typeface="Lato Light" panose="020F0502020204030203" pitchFamily="34" charset="0"/>
              </a:rPr>
              <a:t>de </a:t>
            </a:r>
            <a:r>
              <a:rPr lang="en-CA" sz="900" dirty="0" err="1">
                <a:latin typeface="Lato Light" panose="020F0502020204030203" pitchFamily="34" charset="0"/>
              </a:rPr>
              <a:t>vos</a:t>
            </a:r>
            <a:r>
              <a:rPr lang="en-CA" sz="900" dirty="0">
                <a:latin typeface="Lato Light" panose="020F0502020204030203" pitchFamily="34" charset="0"/>
              </a:rPr>
              <a:t> plus </a:t>
            </a:r>
            <a:r>
              <a:rPr lang="en-CA" sz="900" dirty="0" err="1">
                <a:latin typeface="Lato Light" panose="020F0502020204030203" pitchFamily="34" charset="0"/>
              </a:rPr>
              <a:t>importants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coûts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revient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C’est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l’argent</a:t>
            </a:r>
            <a:r>
              <a:rPr lang="en-CA" sz="900" dirty="0">
                <a:latin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pouvez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utiliser</a:t>
            </a:r>
            <a:r>
              <a:rPr lang="en-CA" sz="900" dirty="0">
                <a:latin typeface="Lato Light" panose="020F0502020204030203" pitchFamily="34" charset="0"/>
              </a:rPr>
              <a:t> pour </a:t>
            </a:r>
            <a:r>
              <a:rPr lang="en-CA" sz="900" dirty="0" err="1">
                <a:latin typeface="Lato Light" panose="020F0502020204030203" pitchFamily="34" charset="0"/>
              </a:rPr>
              <a:t>d’autres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investissements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l’innovation</a:t>
            </a:r>
            <a:r>
              <a:rPr lang="en-CA" sz="900" dirty="0">
                <a:latin typeface="Lato Light" panose="020F0502020204030203" pitchFamily="34" charset="0"/>
              </a:rPr>
              <a:t> et</a:t>
            </a:r>
            <a:br>
              <a:rPr lang="en-CA" sz="900" dirty="0">
                <a:latin typeface="Lato Light" panose="020F0502020204030203" pitchFamily="34" charset="0"/>
              </a:rPr>
            </a:br>
            <a:r>
              <a:rPr lang="en-CA" sz="900" dirty="0">
                <a:latin typeface="Lato Light" panose="020F0502020204030203" pitchFamily="34" charset="0"/>
              </a:rPr>
              <a:t> la </a:t>
            </a:r>
            <a:r>
              <a:rPr lang="en-CA" sz="900" dirty="0" err="1">
                <a:latin typeface="Lato Light" panose="020F0502020204030203" pitchFamily="34" charset="0"/>
              </a:rPr>
              <a:t>croissance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 err="1">
                <a:latin typeface="Lato Light" panose="020F0502020204030203" pitchFamily="34" charset="0"/>
              </a:rPr>
              <a:t>Commençons</a:t>
            </a:r>
            <a:r>
              <a:rPr lang="en-CA" sz="900" dirty="0">
                <a:latin typeface="Lato Light" panose="020F0502020204030203" pitchFamily="34" charset="0"/>
              </a:rPr>
              <a:t> par le </a:t>
            </a:r>
            <a:r>
              <a:rPr lang="en-CA" sz="900" dirty="0" err="1">
                <a:latin typeface="Lato Light" panose="020F0502020204030203" pitchFamily="34" charset="0"/>
              </a:rPr>
              <a:t>coût</a:t>
            </a:r>
            <a:r>
              <a:rPr lang="en-CA" sz="900" dirty="0">
                <a:latin typeface="Lato Light" panose="020F0502020204030203" pitchFamily="34" charset="0"/>
              </a:rPr>
              <a:t> des talents. La convergence de la fabrication avec les technologies de pointe a </a:t>
            </a:r>
            <a:r>
              <a:rPr lang="en-CA" sz="900" dirty="0" err="1">
                <a:latin typeface="Lato Light" panose="020F0502020204030203" pitchFamily="34" charset="0"/>
              </a:rPr>
              <a:t>attiré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l’attention</a:t>
            </a:r>
            <a:r>
              <a:rPr lang="en-CA" sz="900" dirty="0">
                <a:latin typeface="Lato Light" panose="020F0502020204030203" pitchFamily="34" charset="0"/>
              </a:rPr>
              <a:t> sur </a:t>
            </a:r>
            <a:r>
              <a:rPr lang="en-CA" sz="900" dirty="0" err="1">
                <a:latin typeface="Lato Light" panose="020F0502020204030203" pitchFamily="34" charset="0"/>
              </a:rPr>
              <a:t>l’avantage</a:t>
            </a:r>
            <a:r>
              <a:rPr lang="en-CA" sz="900" dirty="0">
                <a:latin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</a:rPr>
              <a:t>procurent</a:t>
            </a:r>
            <a:r>
              <a:rPr lang="en-CA" sz="900" dirty="0">
                <a:latin typeface="Lato Light" panose="020F0502020204030203" pitchFamily="34" charset="0"/>
              </a:rPr>
              <a:t> les talents de </a:t>
            </a: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Ici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avez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accès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des talents de </a:t>
            </a:r>
            <a:r>
              <a:rPr lang="en-CA" sz="900" dirty="0" err="1">
                <a:latin typeface="Lato Light" panose="020F0502020204030203" pitchFamily="34" charset="0"/>
              </a:rPr>
              <a:t>qualité</a:t>
            </a:r>
            <a:r>
              <a:rPr lang="en-CA" sz="900" dirty="0">
                <a:latin typeface="Lato Light" panose="020F0502020204030203" pitchFamily="34" charset="0"/>
              </a:rPr>
              <a:t> comparable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ceux</a:t>
            </a:r>
            <a:r>
              <a:rPr lang="en-CA" sz="900" dirty="0">
                <a:latin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</a:rPr>
              <a:t>l’on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retrouve</a:t>
            </a:r>
            <a:r>
              <a:rPr lang="en-CA" sz="900" dirty="0">
                <a:latin typeface="Lato Light" panose="020F0502020204030203" pitchFamily="34" charset="0"/>
              </a:rPr>
              <a:t> dans les plus grands centres </a:t>
            </a:r>
            <a:r>
              <a:rPr lang="en-CA" sz="900" dirty="0" err="1">
                <a:latin typeface="Lato Light" panose="020F0502020204030203" pitchFamily="34" charset="0"/>
              </a:rPr>
              <a:t>technologiques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américains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comme</a:t>
            </a:r>
            <a:r>
              <a:rPr lang="en-CA" sz="900" dirty="0">
                <a:latin typeface="Lato Light" panose="020F0502020204030203" pitchFamily="34" charset="0"/>
              </a:rPr>
              <a:t> Boston </a:t>
            </a:r>
            <a:r>
              <a:rPr lang="en-CA" sz="900" dirty="0" err="1">
                <a:latin typeface="Lato Light" panose="020F0502020204030203" pitchFamily="34" charset="0"/>
              </a:rPr>
              <a:t>ou</a:t>
            </a:r>
            <a:r>
              <a:rPr lang="en-CA" sz="900" dirty="0">
                <a:latin typeface="Lato Light" panose="020F0502020204030203" pitchFamily="34" charset="0"/>
              </a:rPr>
              <a:t> New York,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fraction du prix. Les </a:t>
            </a:r>
            <a:r>
              <a:rPr lang="en-CA" sz="900" dirty="0" err="1">
                <a:latin typeface="Lato Light" panose="020F0502020204030203" pitchFamily="34" charset="0"/>
              </a:rPr>
              <a:t>coûts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peuvent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être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jusqu’à</a:t>
            </a:r>
            <a:r>
              <a:rPr lang="en-CA" sz="900" dirty="0">
                <a:latin typeface="Lato Light" panose="020F0502020204030203" pitchFamily="34" charset="0"/>
              </a:rPr>
              <a:t> 50 % </a:t>
            </a:r>
            <a:r>
              <a:rPr lang="en-CA" sz="900" dirty="0" err="1">
                <a:latin typeface="Lato Light" panose="020F0502020204030203" pitchFamily="34" charset="0"/>
              </a:rPr>
              <a:t>moins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élevés</a:t>
            </a:r>
            <a:r>
              <a:rPr lang="en-CA" sz="900" dirty="0">
                <a:latin typeface="Lato Light" panose="020F0502020204030203" pitchFamily="34" charset="0"/>
              </a:rPr>
              <a:t> dans </a:t>
            </a:r>
            <a:r>
              <a:rPr lang="en-CA" sz="900" dirty="0" err="1">
                <a:latin typeface="Lato Light" panose="020F0502020204030203" pitchFamily="34" charset="0"/>
              </a:rPr>
              <a:t>certains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cas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 err="1">
                <a:latin typeface="Lato Light" panose="020F0502020204030203" pitchFamily="34" charset="0"/>
              </a:rPr>
              <a:t>Viennent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ensuite</a:t>
            </a:r>
            <a:r>
              <a:rPr lang="en-CA" sz="900" dirty="0">
                <a:latin typeface="Lato Light" panose="020F0502020204030203" pitchFamily="34" charset="0"/>
              </a:rPr>
              <a:t> les </a:t>
            </a:r>
            <a:r>
              <a:rPr lang="en-CA" sz="900" dirty="0" err="1">
                <a:latin typeface="Lato Light" panose="020F0502020204030203" pitchFamily="34" charset="0"/>
              </a:rPr>
              <a:t>taux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d’imposition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sociétés</a:t>
            </a:r>
            <a:r>
              <a:rPr lang="en-CA" sz="900" dirty="0">
                <a:latin typeface="Lato Light" panose="020F0502020204030203" pitchFamily="34" charset="0"/>
              </a:rPr>
              <a:t>, qui </a:t>
            </a:r>
            <a:r>
              <a:rPr lang="en-CA" sz="900" dirty="0" err="1">
                <a:latin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</a:rPr>
              <a:t> les </a:t>
            </a:r>
            <a:r>
              <a:rPr lang="en-CA" sz="900" dirty="0" err="1">
                <a:latin typeface="Lato Light" panose="020F0502020204030203" pitchFamily="34" charset="0"/>
              </a:rPr>
              <a:t>deuxièmes</a:t>
            </a:r>
            <a:r>
              <a:rPr lang="en-CA" sz="900" dirty="0">
                <a:latin typeface="Lato Light" panose="020F0502020204030203" pitchFamily="34" charset="0"/>
              </a:rPr>
              <a:t> plus </a:t>
            </a:r>
            <a:r>
              <a:rPr lang="en-CA" sz="900" dirty="0" err="1">
                <a:latin typeface="Lato Light" panose="020F0502020204030203" pitchFamily="34" charset="0"/>
              </a:rPr>
              <a:t>faibles</a:t>
            </a:r>
            <a:r>
              <a:rPr lang="en-CA" sz="900" dirty="0">
                <a:latin typeface="Lato Light" panose="020F0502020204030203" pitchFamily="34" charset="0"/>
              </a:rPr>
              <a:t> après </a:t>
            </a:r>
            <a:r>
              <a:rPr lang="en-CA" sz="900" dirty="0" err="1">
                <a:latin typeface="Lato Light" panose="020F0502020204030203" pitchFamily="34" charset="0"/>
              </a:rPr>
              <a:t>ceux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l’Ohio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comparativement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ceux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autres</a:t>
            </a:r>
            <a:r>
              <a:rPr lang="en-CA" sz="900" dirty="0">
                <a:latin typeface="Lato Light" panose="020F0502020204030203" pitchFamily="34" charset="0"/>
              </a:rPr>
              <a:t> centres de fabrication </a:t>
            </a:r>
            <a:r>
              <a:rPr lang="en-CA" sz="900" dirty="0" err="1">
                <a:latin typeface="Lato Light" panose="020F0502020204030203" pitchFamily="34" charset="0"/>
              </a:rPr>
              <a:t>américains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comparables</a:t>
            </a:r>
            <a:r>
              <a:rPr lang="en-CA" sz="90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De plus, grâce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notre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système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soins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santé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universel</a:t>
            </a:r>
            <a:r>
              <a:rPr lang="en-CA" sz="900" dirty="0">
                <a:latin typeface="Lato Light" panose="020F0502020204030203" pitchFamily="34" charset="0"/>
              </a:rPr>
              <a:t>, les </a:t>
            </a:r>
            <a:r>
              <a:rPr lang="en-CA" sz="900" dirty="0" err="1">
                <a:latin typeface="Lato Light" panose="020F0502020204030203" pitchFamily="34" charset="0"/>
              </a:rPr>
              <a:t>coûts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santé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annuels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payés</a:t>
            </a:r>
            <a:r>
              <a:rPr lang="en-CA" sz="900" dirty="0">
                <a:latin typeface="Lato Light" panose="020F0502020204030203" pitchFamily="34" charset="0"/>
              </a:rPr>
              <a:t> par les </a:t>
            </a:r>
            <a:r>
              <a:rPr lang="en-CA" sz="900" dirty="0" err="1">
                <a:latin typeface="Lato Light" panose="020F0502020204030203" pitchFamily="34" charset="0"/>
              </a:rPr>
              <a:t>employeurs</a:t>
            </a:r>
            <a:r>
              <a:rPr lang="en-CA" sz="900" dirty="0">
                <a:latin typeface="Lato Light" panose="020F0502020204030203" pitchFamily="34" charset="0"/>
              </a:rPr>
              <a:t> pour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type </a:t>
            </a:r>
            <a:r>
              <a:rPr lang="en-CA" sz="900" dirty="0" err="1">
                <a:latin typeface="Lato Light" panose="020F0502020204030203" pitchFamily="34" charset="0"/>
              </a:rPr>
              <a:t>représentent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près</a:t>
            </a:r>
            <a:r>
              <a:rPr lang="en-CA" sz="900" dirty="0">
                <a:latin typeface="Lato Light" panose="020F0502020204030203" pitchFamily="34" charset="0"/>
              </a:rPr>
              <a:t> d’un tiers de </a:t>
            </a:r>
            <a:r>
              <a:rPr lang="en-CA" sz="900" dirty="0" err="1">
                <a:latin typeface="Lato Light" panose="020F0502020204030203" pitchFamily="34" charset="0"/>
              </a:rPr>
              <a:t>ceux</a:t>
            </a:r>
            <a:r>
              <a:rPr lang="en-CA" sz="900" dirty="0">
                <a:latin typeface="Lato Light" panose="020F0502020204030203" pitchFamily="34" charset="0"/>
              </a:rPr>
              <a:t> des </a:t>
            </a:r>
            <a:r>
              <a:rPr lang="en-CA" sz="900" dirty="0" err="1">
                <a:latin typeface="Lato Light" panose="020F0502020204030203" pitchFamily="34" charset="0"/>
              </a:rPr>
              <a:t>régions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comparables</a:t>
            </a:r>
            <a:r>
              <a:rPr lang="en-CA" sz="900" dirty="0">
                <a:latin typeface="Lato Light" panose="020F0502020204030203" pitchFamily="34" charset="0"/>
              </a:rPr>
              <a:t> aux </a:t>
            </a:r>
            <a:r>
              <a:rPr lang="en-CA" sz="900" dirty="0" err="1">
                <a:latin typeface="Lato Light" panose="020F0502020204030203" pitchFamily="34" charset="0"/>
              </a:rPr>
              <a:t>États</a:t>
            </a:r>
            <a:r>
              <a:rPr lang="en-CA" sz="900" dirty="0">
                <a:latin typeface="Lato Light" panose="020F0502020204030203" pitchFamily="34" charset="0"/>
              </a:rPr>
              <a:t>-Unis.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</a:rPr>
              <a:t>Les </a:t>
            </a:r>
            <a:r>
              <a:rPr lang="en-CA" sz="900" dirty="0" err="1">
                <a:latin typeface="Lato Light" panose="020F0502020204030203" pitchFamily="34" charset="0"/>
              </a:rPr>
              <a:t>coûts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nos</a:t>
            </a:r>
            <a:r>
              <a:rPr lang="en-CA" sz="900" dirty="0">
                <a:latin typeface="Lato Light" panose="020F0502020204030203" pitchFamily="34" charset="0"/>
              </a:rPr>
              <a:t> services publics se </a:t>
            </a:r>
            <a:r>
              <a:rPr lang="en-CA" sz="900" dirty="0" err="1">
                <a:latin typeface="Lato Light" panose="020F0502020204030203" pitchFamily="34" charset="0"/>
              </a:rPr>
              <a:t>classent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favorablement</a:t>
            </a:r>
            <a:r>
              <a:rPr lang="en-CA" sz="900" dirty="0">
                <a:latin typeface="Lato Light" panose="020F0502020204030203" pitchFamily="34" charset="0"/>
              </a:rPr>
              <a:t> par rapport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ceux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nos</a:t>
            </a:r>
            <a:r>
              <a:rPr lang="en-CA" sz="900" dirty="0">
                <a:latin typeface="Lato Light" panose="020F0502020204030203" pitchFamily="34" charset="0"/>
              </a:rPr>
              <a:t> homologues </a:t>
            </a:r>
            <a:r>
              <a:rPr lang="en-CA" sz="900" dirty="0" err="1">
                <a:latin typeface="Lato Light" panose="020F0502020204030203" pitchFamily="34" charset="0"/>
              </a:rPr>
              <a:t>américains</a:t>
            </a:r>
            <a:r>
              <a:rPr lang="en-CA" sz="900" dirty="0">
                <a:latin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exerçant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vos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activités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ici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pouvez</a:t>
            </a:r>
            <a:r>
              <a:rPr lang="en-CA" sz="900" dirty="0">
                <a:latin typeface="Lato Light" panose="020F0502020204030203" pitchFamily="34" charset="0"/>
              </a:rPr>
              <a:t> faire </a:t>
            </a:r>
            <a:r>
              <a:rPr lang="en-CA" sz="900" dirty="0" err="1">
                <a:latin typeface="Lato Light" panose="020F0502020204030203" pitchFamily="34" charset="0"/>
              </a:rPr>
              <a:t>partie</a:t>
            </a:r>
            <a:r>
              <a:rPr lang="en-CA" sz="900" dirty="0">
                <a:latin typeface="Lato Light" panose="020F0502020204030203" pitchFamily="34" charset="0"/>
              </a:rPr>
              <a:t> de la transition </a:t>
            </a:r>
            <a:r>
              <a:rPr lang="en-CA" sz="900" dirty="0" err="1">
                <a:latin typeface="Lato Light" panose="020F0502020204030203" pitchFamily="34" charset="0"/>
              </a:rPr>
              <a:t>mondiale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vers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économie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faible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carbone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</a:t>
            </a:r>
            <a:r>
              <a:rPr lang="en-CA" sz="900" dirty="0">
                <a:latin typeface="Lato Light" panose="020F0502020204030203" pitchFamily="34" charset="0"/>
              </a:rPr>
              <a:t> qui </a:t>
            </a:r>
            <a:r>
              <a:rPr lang="en-CA" sz="900" dirty="0" err="1">
                <a:latin typeface="Lato Light" panose="020F0502020204030203" pitchFamily="34" charset="0"/>
              </a:rPr>
              <a:t>concerne</a:t>
            </a:r>
            <a:r>
              <a:rPr lang="en-CA" sz="900" dirty="0">
                <a:latin typeface="Lato Light" panose="020F0502020204030203" pitchFamily="34" charset="0"/>
              </a:rPr>
              <a:t> le </a:t>
            </a:r>
            <a:r>
              <a:rPr lang="en-CA" sz="900" dirty="0" err="1">
                <a:latin typeface="Lato Light" panose="020F0502020204030203" pitchFamily="34" charset="0"/>
              </a:rPr>
              <a:t>coût</a:t>
            </a:r>
            <a:r>
              <a:rPr lang="en-CA" sz="900" dirty="0">
                <a:latin typeface="Lato Light" panose="020F0502020204030203" pitchFamily="34" charset="0"/>
              </a:rPr>
              <a:t> de la vie, les </a:t>
            </a:r>
            <a:r>
              <a:rPr lang="en-CA" sz="900" dirty="0" err="1">
                <a:latin typeface="Lato Light" panose="020F0502020204030203" pitchFamily="34" charset="0"/>
              </a:rPr>
              <a:t>villes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 se </a:t>
            </a:r>
            <a:r>
              <a:rPr lang="en-CA" sz="900" dirty="0" err="1">
                <a:latin typeface="Lato Light" panose="020F0502020204030203" pitchFamily="34" charset="0"/>
              </a:rPr>
              <a:t>comparent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favorablement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celles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leurs</a:t>
            </a:r>
            <a:r>
              <a:rPr lang="en-CA" sz="900" dirty="0">
                <a:latin typeface="Lato Light" panose="020F0502020204030203" pitchFamily="34" charset="0"/>
              </a:rPr>
              <a:t> homologues </a:t>
            </a:r>
            <a:r>
              <a:rPr lang="en-CA" sz="900" dirty="0" err="1">
                <a:latin typeface="Lato Light" panose="020F0502020204030203" pitchFamily="34" charset="0"/>
              </a:rPr>
              <a:t>américains</a:t>
            </a:r>
            <a:r>
              <a:rPr lang="en-CA" sz="900" dirty="0">
                <a:latin typeface="Lato Light" panose="020F0502020204030203" pitchFamily="34" charset="0"/>
              </a:rPr>
              <a:t>, et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pouvez</a:t>
            </a:r>
            <a:r>
              <a:rPr lang="en-CA" sz="900" dirty="0">
                <a:latin typeface="Lato Light" panose="020F0502020204030203" pitchFamily="34" charset="0"/>
              </a:rPr>
              <a:t> y </a:t>
            </a:r>
            <a:r>
              <a:rPr lang="en-CA" sz="900" dirty="0" err="1">
                <a:latin typeface="Lato Light" panose="020F0502020204030203" pitchFamily="34" charset="0"/>
              </a:rPr>
              <a:t>acheter</a:t>
            </a:r>
            <a:r>
              <a:rPr lang="en-CA" sz="900" dirty="0">
                <a:latin typeface="Lato Light" panose="020F0502020204030203" pitchFamily="34" charset="0"/>
              </a:rPr>
              <a:t> un plus grand </a:t>
            </a:r>
            <a:r>
              <a:rPr lang="en-CA" sz="900" dirty="0" err="1">
                <a:latin typeface="Lato Light" panose="020F0502020204030203" pitchFamily="34" charset="0"/>
              </a:rPr>
              <a:t>espace</a:t>
            </a:r>
            <a:r>
              <a:rPr lang="en-CA" sz="900" dirty="0">
                <a:latin typeface="Lato Light" panose="020F0502020204030203" pitchFamily="34" charset="0"/>
              </a:rPr>
              <a:t> de vie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un prix plus </a:t>
            </a:r>
            <a:r>
              <a:rPr lang="en-CA" sz="900" dirty="0" err="1">
                <a:latin typeface="Lato Light" panose="020F0502020204030203" pitchFamily="34" charset="0"/>
              </a:rPr>
              <a:t>abordable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selon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l’indice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d’abordabilité</a:t>
            </a:r>
            <a:r>
              <a:rPr lang="en-CA" sz="900" dirty="0">
                <a:latin typeface="Lato Light" panose="020F0502020204030203" pitchFamily="34" charset="0"/>
              </a:rPr>
              <a:t> multiple </a:t>
            </a:r>
            <a:r>
              <a:rPr lang="en-CA" sz="900" dirty="0" err="1">
                <a:latin typeface="Lato Light" panose="020F0502020204030203" pitchFamily="34" charset="0"/>
              </a:rPr>
              <a:t>médian</a:t>
            </a:r>
            <a:r>
              <a:rPr lang="en-CA" sz="900" dirty="0">
                <a:latin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CA" sz="950" dirty="0">
              <a:latin typeface="Lato Light" panose="020F050202020403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04E30B-5C74-0D44-BEE9-2B3A4561A239}"/>
              </a:ext>
            </a:extLst>
          </p:cNvPr>
          <p:cNvSpPr txBox="1">
            <a:spLocks/>
          </p:cNvSpPr>
          <p:nvPr/>
        </p:nvSpPr>
        <p:spPr bwMode="auto">
          <a:xfrm>
            <a:off x="612936" y="629059"/>
            <a:ext cx="3587113" cy="82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ct val="80000"/>
              </a:lnSpc>
            </a:pPr>
            <a:r>
              <a:rPr lang="en-US" sz="3200" spc="-15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LE FAIBLE COÛT</a:t>
            </a:r>
          </a:p>
          <a:p>
            <a:pPr marL="7938">
              <a:lnSpc>
                <a:spcPct val="80000"/>
              </a:lnSpc>
            </a:pPr>
            <a:r>
              <a:rPr lang="en-US" sz="4000" spc="-150" dirty="0">
                <a:solidFill>
                  <a:srgbClr val="7A9D4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DES AFFAIRES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F62543-F68C-46A2-9E51-0C0E57C6B32B}"/>
              </a:ext>
            </a:extLst>
          </p:cNvPr>
          <p:cNvSpPr/>
          <p:nvPr/>
        </p:nvSpPr>
        <p:spPr>
          <a:xfrm>
            <a:off x="9879806" y="5819666"/>
            <a:ext cx="1477350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Le </a:t>
            </a:r>
            <a:r>
              <a:rPr lang="en-CA" sz="900" dirty="0" err="1">
                <a:solidFill>
                  <a:schemeClr val="bg1"/>
                </a:solidFill>
                <a:latin typeface="Lato" panose="020F0502020204030203"/>
              </a:rPr>
              <a:t>pont</a:t>
            </a:r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 Rainbow </a:t>
            </a:r>
            <a:r>
              <a:rPr lang="en-CA" sz="900" dirty="0" err="1">
                <a:solidFill>
                  <a:schemeClr val="bg1"/>
                </a:solidFill>
                <a:latin typeface="Lato" panose="020F0502020204030203"/>
              </a:rPr>
              <a:t>à</a:t>
            </a:r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 Niagara Falls, qui </a:t>
            </a:r>
            <a:br>
              <a:rPr lang="en-CA" sz="900" dirty="0">
                <a:solidFill>
                  <a:schemeClr val="bg1"/>
                </a:solidFill>
                <a:latin typeface="Lato" panose="020F0502020204030203"/>
              </a:rPr>
            </a:br>
            <a:r>
              <a:rPr lang="en-CA" sz="900" dirty="0" err="1">
                <a:solidFill>
                  <a:schemeClr val="bg1"/>
                </a:solidFill>
                <a:latin typeface="Lato" panose="020F0502020204030203"/>
              </a:rPr>
              <a:t>relie</a:t>
            </a:r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 </a:t>
            </a:r>
            <a:r>
              <a:rPr lang="en-CA" sz="900" dirty="0" err="1">
                <a:solidFill>
                  <a:schemeClr val="bg1"/>
                </a:solidFill>
                <a:latin typeface="Lato" panose="020F0502020204030203"/>
              </a:rPr>
              <a:t>l’Ontario</a:t>
            </a:r>
            <a:br>
              <a:rPr lang="en-CA" sz="900" dirty="0">
                <a:solidFill>
                  <a:schemeClr val="bg1"/>
                </a:solidFill>
                <a:latin typeface="Lato" panose="020F0502020204030203"/>
              </a:rPr>
            </a:br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 aux </a:t>
            </a:r>
            <a:r>
              <a:rPr lang="en-CA" sz="900" dirty="0" err="1">
                <a:solidFill>
                  <a:schemeClr val="bg1"/>
                </a:solidFill>
                <a:latin typeface="Lato" panose="020F0502020204030203"/>
              </a:rPr>
              <a:t>États</a:t>
            </a:r>
            <a:r>
              <a:rPr lang="en-CA" sz="900" dirty="0">
                <a:solidFill>
                  <a:schemeClr val="bg1"/>
                </a:solidFill>
                <a:latin typeface="Lato" panose="020F0502020204030203"/>
              </a:rPr>
              <a:t>-Unis.</a:t>
            </a:r>
          </a:p>
        </p:txBody>
      </p:sp>
    </p:spTree>
    <p:extLst>
      <p:ext uri="{BB962C8B-B14F-4D97-AF65-F5344CB8AC3E}">
        <p14:creationId xmlns:p14="http://schemas.microsoft.com/office/powerpoint/2010/main" val="2308618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C46A2A2-9DFD-D94E-AE12-2E8550E3A3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"/>
            <a:ext cx="7305675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AC75E0-99F7-BE49-8188-77C66A016412}"/>
              </a:ext>
            </a:extLst>
          </p:cNvPr>
          <p:cNvSpPr txBox="1"/>
          <p:nvPr/>
        </p:nvSpPr>
        <p:spPr bwMode="auto">
          <a:xfrm>
            <a:off x="8101489" y="2209800"/>
            <a:ext cx="3642836" cy="362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Dans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l’économie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mondiale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d’aujourd’hui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savons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l’emplacement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important pour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l’endroit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idéal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les fabricants qui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souhaitent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entrer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le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marché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lucratif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nord-américain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outre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bien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situé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faire des affaires avec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l’Europe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l’Asie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l’automobile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l’aérospatiale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produits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chimiques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technologies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propres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des technologies de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l’information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sciences de la vie, nous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accueillons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nombreuses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plein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essor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s’établissant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la province,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elles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entièrement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intégrées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fournisseurs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aux clients des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États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-Unis. Dans le cadre de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l’Accord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Canada-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États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-Unis-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Mexique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(ACEUM), les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Ontario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accès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franchise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l’un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plus grands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marchés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 monde par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l’intermédiaire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son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réseau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transport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sophistiqué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étendu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Nous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avons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accès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affaires le jour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même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Amérique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du Nord et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Europe et un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chevauchement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soirée avec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l’Asie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grâce aux quatre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aéroports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internationaux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la province et au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réseau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ferroviaire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robuste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Nos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affinités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mondiales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culturelles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commerciales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permettent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faciliter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 commerce international, les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investissements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les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partenariats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constitue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avantage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indéniable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lorsque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faites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affaires avec le </a:t>
            </a:r>
            <a:r>
              <a:rPr lang="en-CA" sz="9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reste</a:t>
            </a:r>
            <a:r>
              <a:rPr lang="en-CA" sz="9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du monde.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5174B8-2C37-FA49-A50B-B2874DC97B07}"/>
              </a:ext>
            </a:extLst>
          </p:cNvPr>
          <p:cNvSpPr txBox="1">
            <a:spLocks/>
          </p:cNvSpPr>
          <p:nvPr/>
        </p:nvSpPr>
        <p:spPr bwMode="auto">
          <a:xfrm>
            <a:off x="8054819" y="633413"/>
            <a:ext cx="4010976" cy="12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>
              <a:lnSpc>
                <a:spcPct val="80000"/>
              </a:lnSpc>
            </a:pPr>
            <a:r>
              <a:rPr lang="en-US" sz="3200" spc="-150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L’EMPLACEMENT</a:t>
            </a:r>
          </a:p>
          <a:p>
            <a:pPr marL="7938">
              <a:lnSpc>
                <a:spcPct val="80000"/>
              </a:lnSpc>
            </a:pPr>
            <a:r>
              <a:rPr lang="en-US" sz="4000" spc="-150" dirty="0">
                <a:solidFill>
                  <a:srgbClr val="7A9D4A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L’EMPLACEMENT</a:t>
            </a:r>
          </a:p>
          <a:p>
            <a:pPr marL="7938">
              <a:lnSpc>
                <a:spcPct val="80000"/>
              </a:lnSpc>
            </a:pPr>
            <a:r>
              <a:rPr lang="en-US" sz="3200" spc="-150" dirty="0">
                <a:solidFill>
                  <a:srgbClr val="002E6E"/>
                </a:solidFill>
                <a:latin typeface="Lato Heavy" panose="020F0502020204030203" pitchFamily="34" charset="0"/>
              </a:rPr>
              <a:t>L’EMPLACEMENT</a:t>
            </a:r>
          </a:p>
        </p:txBody>
      </p:sp>
      <p:pic>
        <p:nvPicPr>
          <p:cNvPr id="5" name="Picture 4" descr="A black and white image of a skull&#10;&#10;Description automatically generated with medium confidence">
            <a:extLst>
              <a:ext uri="{FF2B5EF4-FFF2-40B4-BE49-F238E27FC236}">
                <a16:creationId xmlns:a16="http://schemas.microsoft.com/office/drawing/2014/main" id="{4F53B885-7BB7-524D-8EC6-50BE59BA6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5"/>
          <a:stretch/>
        </p:blipFill>
        <p:spPr>
          <a:xfrm>
            <a:off x="9174265" y="4199148"/>
            <a:ext cx="3017736" cy="26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22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286A-1333-A04F-985B-77742D8346AD}"/>
              </a:ext>
            </a:extLst>
          </p:cNvPr>
          <p:cNvSpPr txBox="1">
            <a:spLocks/>
          </p:cNvSpPr>
          <p:nvPr/>
        </p:nvSpPr>
        <p:spPr bwMode="auto">
          <a:xfrm>
            <a:off x="633413" y="767716"/>
            <a:ext cx="10896600" cy="11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 indent="-7938">
              <a:lnSpc>
                <a:spcPct val="90000"/>
              </a:lnSpc>
            </a:pPr>
            <a:r>
              <a:rPr lang="en-US" sz="3200" b="0" dirty="0">
                <a:solidFill>
                  <a:srgbClr val="002E6E"/>
                </a:solidFill>
                <a:latin typeface="Lato Medium" panose="020F0502020204030203" pitchFamily="34" charset="0"/>
              </a:rPr>
              <a:t>S’ATTAQUER AUX ENJEUX MONDIAUX LES </a:t>
            </a:r>
            <a:r>
              <a:rPr lang="en-US" sz="3200" dirty="0">
                <a:solidFill>
                  <a:srgbClr val="002E6E"/>
                </a:solidFill>
                <a:latin typeface="Lato Heavy" panose="020F0502020204030203" pitchFamily="34" charset="0"/>
              </a:rPr>
              <a:t>PLUS </a:t>
            </a:r>
            <a:br>
              <a:rPr lang="en-US" sz="3200" dirty="0">
                <a:solidFill>
                  <a:srgbClr val="002E6E"/>
                </a:solidFill>
                <a:latin typeface="Lato Heavy" panose="020F0502020204030203" pitchFamily="34" charset="0"/>
              </a:rPr>
            </a:br>
            <a:r>
              <a:rPr lang="en-US" sz="3200" dirty="0">
                <a:solidFill>
                  <a:srgbClr val="002E6E"/>
                </a:solidFill>
                <a:latin typeface="Lato Heavy" panose="020F0502020204030203" pitchFamily="34" charset="0"/>
              </a:rPr>
              <a:t>IMPORTANTS GRÂCE </a:t>
            </a:r>
            <a:r>
              <a:rPr lang="en-US" sz="3200" dirty="0" err="1">
                <a:solidFill>
                  <a:srgbClr val="002E6E"/>
                </a:solidFill>
                <a:latin typeface="Lato Heavy" panose="020F0502020204030203" pitchFamily="34" charset="0"/>
              </a:rPr>
              <a:t>À</a:t>
            </a:r>
            <a:r>
              <a:rPr lang="en-US" sz="3200" dirty="0">
                <a:solidFill>
                  <a:srgbClr val="002E6E"/>
                </a:solidFill>
                <a:latin typeface="Lato Heavy" panose="020F0502020204030203" pitchFamily="34" charset="0"/>
              </a:rPr>
              <a:t> LA FABRICATION DE POINTE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11D2A-B5E0-1443-ABA0-EE24D2DEDD44}"/>
              </a:ext>
            </a:extLst>
          </p:cNvPr>
          <p:cNvSpPr txBox="1"/>
          <p:nvPr/>
        </p:nvSpPr>
        <p:spPr bwMode="auto">
          <a:xfrm>
            <a:off x="5861785" y="2057400"/>
            <a:ext cx="5696803" cy="313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Lorsque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vous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pensez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à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l’avenir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votre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sz="11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entreprise</a:t>
            </a:r>
            <a:r>
              <a:rPr lang="en-CA" sz="11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fabrication,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devriez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penser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La province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l’avant-garde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l’industrie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4.0,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utilisant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technologie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relever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certains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enjeux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mondiaux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plus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importants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Qu’il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s’agisse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d’atténuer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changements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climatiques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moyen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véhicules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électriques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rétablir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l’industrie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aérospatiale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économie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postpandémique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créer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emballages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durables pour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réduire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déchets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dispose de la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technologie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du talent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nécessaires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répondre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directement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besoins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d’aujourd’hui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demain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avance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vitesse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l’excellence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ne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prévoit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ralentir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Nous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dénichons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occasions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période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d’incertitude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mettons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 point des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produits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révolutionnaires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concrétisons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tous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projets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même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ceux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semblent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impossibles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 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C’est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pourquoi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qui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ont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idées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audacieuses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affluent dans la province. </a:t>
            </a:r>
            <a:b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profitez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pas déjà de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notre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expertise dans le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domaine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la fabrication,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vous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b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devriez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probablement</a:t>
            </a:r>
            <a:r>
              <a:rPr lang="en-CA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 faire. </a:t>
            </a:r>
          </a:p>
        </p:txBody>
      </p:sp>
      <p:pic>
        <p:nvPicPr>
          <p:cNvPr id="6" name="Picture 5" descr="A picture containing person, spectacles, blue, goggles&#10;&#10;Description automatically generated">
            <a:extLst>
              <a:ext uri="{FF2B5EF4-FFF2-40B4-BE49-F238E27FC236}">
                <a16:creationId xmlns:a16="http://schemas.microsoft.com/office/drawing/2014/main" id="{9ED17850-13C0-ED42-9590-342723EE8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057400"/>
            <a:ext cx="5380522" cy="4343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A5F365-C670-8847-BDC5-44112D345102}"/>
              </a:ext>
            </a:extLst>
          </p:cNvPr>
          <p:cNvSpPr txBox="1"/>
          <p:nvPr/>
        </p:nvSpPr>
        <p:spPr bwMode="auto">
          <a:xfrm>
            <a:off x="5861785" y="5065379"/>
            <a:ext cx="4182328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Remontez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rétablissez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et </a:t>
            </a:r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réinventez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votre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entreprise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CA" b="1" dirty="0" err="1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CA" b="1" dirty="0">
                <a:solidFill>
                  <a:srgbClr val="071D4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Ontario, au Canada.</a:t>
            </a:r>
          </a:p>
        </p:txBody>
      </p:sp>
    </p:spTree>
    <p:extLst>
      <p:ext uri="{BB962C8B-B14F-4D97-AF65-F5344CB8AC3E}">
        <p14:creationId xmlns:p14="http://schemas.microsoft.com/office/powerpoint/2010/main" val="109107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90E017A-1171-2349-8A2E-BE5A03C84DF6}"/>
              </a:ext>
            </a:extLst>
          </p:cNvPr>
          <p:cNvGrpSpPr/>
          <p:nvPr/>
        </p:nvGrpSpPr>
        <p:grpSpPr>
          <a:xfrm>
            <a:off x="7808119" y="2731383"/>
            <a:ext cx="3657600" cy="3340804"/>
            <a:chOff x="1037310" y="1806168"/>
            <a:chExt cx="8923134" cy="6504432"/>
          </a:xfrm>
        </p:grpSpPr>
        <p:sp>
          <p:nvSpPr>
            <p:cNvPr id="27" name="Text Placeholder 1">
              <a:extLst>
                <a:ext uri="{FF2B5EF4-FFF2-40B4-BE49-F238E27FC236}">
                  <a16:creationId xmlns:a16="http://schemas.microsoft.com/office/drawing/2014/main" id="{1FF6B855-C7F0-E746-8163-8D31D409207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37310" y="1806168"/>
              <a:ext cx="8923134" cy="535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24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NOUS TENONS </a:t>
              </a:r>
              <a:r>
                <a:rPr lang="en-US" sz="16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À</a:t>
              </a:r>
              <a: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REMERCIER LE GOUVERNEMENT DE L’ONTARIO POUR SON SOUTIEN DANS</a:t>
              </a:r>
              <a:b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COMMERCIALISATION ET L’ACCÉLÉRATION DE LA PRODUCTION DE BIOCLOUD.</a:t>
              </a:r>
              <a:b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NOUS SOMMES FIERS D’ÊTRE UNE TECHNOLOGIE CONÇUE </a:t>
              </a:r>
              <a:b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6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 ONTARIO.</a:t>
              </a:r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21856FFC-C5DD-2D46-892B-40C8460102F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1625" y="6864411"/>
              <a:ext cx="8631937" cy="144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t" anchorCtr="0" compatLnSpc="1">
              <a:prstTxWarp prst="textNoShape">
                <a:avLst/>
              </a:prstTxWarp>
            </a:bodyPr>
            <a:lstStyle>
              <a:lvl1pPr marL="0" marR="0" indent="0" algn="ctr" defTabSz="914400" rtl="0" eaLnBrk="1" fontAlgn="base" latinLnBrk="0" hangingPunct="1">
                <a:lnSpc>
                  <a:spcPts val="358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>
                <a:lnSpc>
                  <a:spcPct val="100000"/>
                </a:lnSpc>
              </a:pPr>
              <a:r>
                <a:rPr lang="en-CA" sz="1400" b="1" cap="all" dirty="0"/>
                <a:t>Paul Ghezzi</a:t>
              </a:r>
              <a:r>
                <a:rPr lang="en-CA" sz="1400" cap="all" dirty="0"/>
                <a:t>, CEO </a:t>
              </a:r>
            </a:p>
            <a:p>
              <a:pPr marL="6350">
                <a:lnSpc>
                  <a:spcPct val="100000"/>
                </a:lnSpc>
              </a:pPr>
              <a:r>
                <a:rPr lang="en-CA" sz="1400" i="1" cap="all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Kontrol BioCloud 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25877B0-5F29-CB4E-97FE-61BB0591BCAC}"/>
              </a:ext>
            </a:extLst>
          </p:cNvPr>
          <p:cNvSpPr txBox="1"/>
          <p:nvPr/>
        </p:nvSpPr>
        <p:spPr bwMode="auto">
          <a:xfrm>
            <a:off x="722376" y="2760058"/>
            <a:ext cx="6485668" cy="33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CA" sz="14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Protéger</a:t>
            </a:r>
            <a:r>
              <a:rPr lang="en-CA" sz="1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les gens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contre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virus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mortels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la mire de tout le monde,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partout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la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planète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Kontrol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Technologies, un chef de file dans la gestion de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l’énergie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la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qualité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l’air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et la surveillance continue des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émissions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établi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Toronto, a mis au point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technologie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permettant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détecter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temps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réel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virus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transmis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voie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aérienne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celui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la COVID-19. Son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dispositif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révolutionnaire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BioCloud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surveille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continuellement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l’air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dans les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endroits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où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gens se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rassemblent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y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compris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les écoles, les bureaux, les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hôpitaux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les transports publics et les installations de fabrication.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Lorsqu’il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détecte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présence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d’un agent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pathogène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il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envoie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alerte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 le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nuage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ou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l’intranet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local.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Kontrol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Technologies, qui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produira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20 000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unités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par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mois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les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marchés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mondiaux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a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mettre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BioCloud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sur le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marché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rapidement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grâce au fonds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L’Ontario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ensemble du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gouvernement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Le fonds a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été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créé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pour aider les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entreprises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comme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Kontrol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Technologies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à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fournir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des solutions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novatrices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aux maladies, y </a:t>
            </a:r>
            <a:r>
              <a:rPr lang="en-CA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compris</a:t>
            </a:r>
            <a:r>
              <a:rPr lang="en-CA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la COVID-19.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BA64F76-65BD-E245-BFA4-22512D0E2D0C}"/>
              </a:ext>
            </a:extLst>
          </p:cNvPr>
          <p:cNvSpPr txBox="1">
            <a:spLocks/>
          </p:cNvSpPr>
          <p:nvPr/>
        </p:nvSpPr>
        <p:spPr bwMode="auto">
          <a:xfrm>
            <a:off x="722375" y="954183"/>
            <a:ext cx="7821549" cy="159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7938" indent="-7938">
              <a:lnSpc>
                <a:spcPct val="90000"/>
              </a:lnSpc>
            </a:pPr>
            <a:r>
              <a:rPr lang="en-US" sz="3200" b="0" dirty="0">
                <a:solidFill>
                  <a:srgbClr val="002E6E"/>
                </a:solidFill>
                <a:latin typeface="Lato Medium" panose="020F0502020204030203" pitchFamily="34" charset="0"/>
              </a:rPr>
              <a:t>LA TECHNOLOGIE D’ESPACE SÉCURITAIRE D’UNE ENTREPRISE DE L’ONTARIO CHANGE LA DONNE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2D6D2-9803-1547-B1BD-404DA2B1CE45}"/>
              </a:ext>
            </a:extLst>
          </p:cNvPr>
          <p:cNvSpPr txBox="1"/>
          <p:nvPr/>
        </p:nvSpPr>
        <p:spPr bwMode="auto">
          <a:xfrm>
            <a:off x="11765280" y="2769326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71D4C6-58CC-4443-B331-EA7C57AD2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9640" y="1908541"/>
            <a:ext cx="876815" cy="727280"/>
          </a:xfrm>
          <a:prstGeom prst="rect">
            <a:avLst/>
          </a:prstGeom>
          <a:blipFill>
            <a:blip r:embed="rId3">
              <a:alphaModFix amt="22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574038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3A6D3FA-4C24-C547-8AA7-6A1A82086B22}"/>
              </a:ext>
            </a:extLst>
          </p:cNvPr>
          <p:cNvGrpSpPr/>
          <p:nvPr/>
        </p:nvGrpSpPr>
        <p:grpSpPr>
          <a:xfrm>
            <a:off x="5102178" y="2008188"/>
            <a:ext cx="3206003" cy="1762279"/>
            <a:chOff x="5496029" y="2205385"/>
            <a:chExt cx="7145472" cy="1762279"/>
          </a:xfrm>
        </p:grpSpPr>
        <p:sp>
          <p:nvSpPr>
            <p:cNvPr id="2" name="Text Placeholder 2">
              <a:extLst>
                <a:ext uri="{FF2B5EF4-FFF2-40B4-BE49-F238E27FC236}">
                  <a16:creationId xmlns:a16="http://schemas.microsoft.com/office/drawing/2014/main" id="{14282B70-489F-1642-B5E1-250DF992B598}"/>
                </a:ext>
              </a:extLst>
            </p:cNvPr>
            <p:cNvSpPr txBox="1">
              <a:spLocks/>
            </p:cNvSpPr>
            <p:nvPr/>
          </p:nvSpPr>
          <p:spPr>
            <a:xfrm>
              <a:off x="5496029" y="2205385"/>
              <a:ext cx="7145472" cy="1227932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28575" indent="-22225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>
                  <a:tab pos="217488" algn="l"/>
                </a:tabLst>
                <a:defRPr lang="en-CA" sz="2400" b="1" kern="1200" cap="all" baseline="0" smtClean="0">
                  <a:solidFill>
                    <a:schemeClr val="tx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</a:pP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Les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étudiants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[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en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Ontario ]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repoussent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les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limites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en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sciences,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en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génie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et dans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d’autres</a:t>
              </a:r>
              <a:r>
                <a:rPr lang="en-CA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CA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domaines</a:t>
              </a:r>
              <a:endParaRPr lang="en-CA" sz="1600" dirty="0">
                <a:solidFill>
                  <a:srgbClr val="FFFFFF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3" name="Text Placeholder 18">
              <a:extLst>
                <a:ext uri="{FF2B5EF4-FFF2-40B4-BE49-F238E27FC236}">
                  <a16:creationId xmlns:a16="http://schemas.microsoft.com/office/drawing/2014/main" id="{AF42D454-E57B-B842-8CAD-2E21BF3D7168}"/>
                </a:ext>
              </a:extLst>
            </p:cNvPr>
            <p:cNvSpPr txBox="1">
              <a:spLocks/>
            </p:cNvSpPr>
            <p:nvPr/>
          </p:nvSpPr>
          <p:spPr>
            <a:xfrm>
              <a:off x="5541757" y="3443486"/>
              <a:ext cx="5984035" cy="524178"/>
            </a:xfrm>
            <a:prstGeom prst="rect">
              <a:avLst/>
            </a:prstGeom>
          </p:spPr>
          <p:txBody>
            <a:bodyPr lIns="0" tIns="0" rIns="0" bIns="0"/>
            <a:lstStyle>
              <a:lvl1pPr marL="635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1400" kern="1200" cap="all" baseline="0">
                  <a:solidFill>
                    <a:srgbClr val="00BDF3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b="1" dirty="0">
                  <a:solidFill>
                    <a:srgbClr val="86CCFF"/>
                  </a:solidFill>
                </a:rPr>
                <a:t>Bill Gates</a:t>
              </a:r>
              <a:endParaRPr lang="en-CA" dirty="0">
                <a:solidFill>
                  <a:srgbClr val="86CCFF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B5C538-B916-7046-B308-3C339336079B}"/>
              </a:ext>
            </a:extLst>
          </p:cNvPr>
          <p:cNvGrpSpPr/>
          <p:nvPr/>
        </p:nvGrpSpPr>
        <p:grpSpPr>
          <a:xfrm>
            <a:off x="8633983" y="1950232"/>
            <a:ext cx="3274648" cy="1450193"/>
            <a:chOff x="775624" y="1806170"/>
            <a:chExt cx="9978907" cy="2489858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A8EA38C7-8A4C-9A4A-93EA-EDCD32B94C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5624" y="1806170"/>
              <a:ext cx="9978907" cy="1867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24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L’UN DES CENTRES D’ENTREPRISES EN DÉMARRAGE LES PLUS INTÉRESSANTS </a:t>
              </a:r>
              <a:b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en-US" sz="16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AU MONDE. </a:t>
              </a: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AECDE95C-1C45-F140-881B-2624B62C11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5624" y="3567745"/>
              <a:ext cx="8631936" cy="728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t" anchorCtr="0" compatLnSpc="1">
              <a:prstTxWarp prst="textNoShape">
                <a:avLst/>
              </a:prstTxWarp>
            </a:bodyPr>
            <a:lstStyle>
              <a:lvl1pPr marL="0" marR="0" indent="0" algn="ctr" defTabSz="914400" rtl="0" eaLnBrk="1" fontAlgn="base" latinLnBrk="0" hangingPunct="1">
                <a:lnSpc>
                  <a:spcPts val="358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algn="l">
                <a:lnSpc>
                  <a:spcPct val="100000"/>
                </a:lnSpc>
              </a:pPr>
              <a:r>
                <a:rPr lang="en-CA" sz="1400" b="1" cap="all" dirty="0">
                  <a:solidFill>
                    <a:srgbClr val="86CCFF"/>
                  </a:solidFill>
                </a:rPr>
                <a:t>Sam Altman </a:t>
              </a:r>
            </a:p>
            <a:p>
              <a:pPr marL="6350" algn="l">
                <a:lnSpc>
                  <a:spcPct val="100000"/>
                </a:lnSpc>
              </a:pPr>
              <a:r>
                <a:rPr lang="en-CA" sz="1400" i="1" cap="all" dirty="0">
                  <a:solidFill>
                    <a:srgbClr val="86CCFF"/>
                  </a:solidFill>
                </a:rPr>
                <a:t>Y Combinator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0FF08-28CE-7740-8B7B-6BA85686BC15}"/>
              </a:ext>
            </a:extLst>
          </p:cNvPr>
          <p:cNvGrpSpPr/>
          <p:nvPr/>
        </p:nvGrpSpPr>
        <p:grpSpPr>
          <a:xfrm>
            <a:off x="5102177" y="4121664"/>
            <a:ext cx="3048841" cy="2003531"/>
            <a:chOff x="5256845" y="2205384"/>
            <a:chExt cx="8101829" cy="2003531"/>
          </a:xfrm>
        </p:grpSpPr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DEFB3CC5-FE83-4347-96E7-B9A90A41510F}"/>
                </a:ext>
              </a:extLst>
            </p:cNvPr>
            <p:cNvSpPr txBox="1">
              <a:spLocks/>
            </p:cNvSpPr>
            <p:nvPr/>
          </p:nvSpPr>
          <p:spPr>
            <a:xfrm>
              <a:off x="5256845" y="2205384"/>
              <a:ext cx="8101829" cy="1238101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28575" indent="-22225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>
                  <a:tab pos="217488" algn="l"/>
                </a:tabLst>
                <a:defRPr lang="en-CA" sz="2400" b="1" kern="1200" cap="all" baseline="0" smtClean="0">
                  <a:solidFill>
                    <a:schemeClr val="tx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L’Ontario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nous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donne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accès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à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des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résolveurs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de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problèmes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avec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différents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ensembles de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compétences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b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</a:b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en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génie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. </a:t>
              </a:r>
            </a:p>
          </p:txBody>
        </p:sp>
        <p:sp>
          <p:nvSpPr>
            <p:cNvPr id="15" name="Text Placeholder 18">
              <a:extLst>
                <a:ext uri="{FF2B5EF4-FFF2-40B4-BE49-F238E27FC236}">
                  <a16:creationId xmlns:a16="http://schemas.microsoft.com/office/drawing/2014/main" id="{0CA295FA-1152-6845-9F80-4564EACE9433}"/>
                </a:ext>
              </a:extLst>
            </p:cNvPr>
            <p:cNvSpPr txBox="1">
              <a:spLocks/>
            </p:cNvSpPr>
            <p:nvPr/>
          </p:nvSpPr>
          <p:spPr>
            <a:xfrm>
              <a:off x="5256845" y="3684737"/>
              <a:ext cx="5984038" cy="524178"/>
            </a:xfrm>
            <a:prstGeom prst="rect">
              <a:avLst/>
            </a:prstGeom>
          </p:spPr>
          <p:txBody>
            <a:bodyPr lIns="0" tIns="0" rIns="0" bIns="0"/>
            <a:lstStyle>
              <a:lvl1pPr marL="635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1400" kern="1200" cap="all" baseline="0">
                  <a:solidFill>
                    <a:srgbClr val="00BDF3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b="1" dirty="0">
                  <a:solidFill>
                    <a:srgbClr val="86CCFF"/>
                  </a:solidFill>
                </a:rPr>
                <a:t>Grant Courville </a:t>
              </a:r>
            </a:p>
            <a:p>
              <a:r>
                <a:rPr lang="en-CA" i="1" dirty="0">
                  <a:solidFill>
                    <a:srgbClr val="86CCFF"/>
                  </a:solidFill>
                </a:rPr>
                <a:t>BlackBerry QNX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ABE5DFC-DE72-364A-ACD1-5FBED69E5654}"/>
              </a:ext>
            </a:extLst>
          </p:cNvPr>
          <p:cNvSpPr txBox="1"/>
          <p:nvPr/>
        </p:nvSpPr>
        <p:spPr bwMode="auto">
          <a:xfrm>
            <a:off x="6352248" y="5413572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A40F93-4A8E-5B43-814D-C8DDDDB736E8}"/>
              </a:ext>
            </a:extLst>
          </p:cNvPr>
          <p:cNvGrpSpPr/>
          <p:nvPr/>
        </p:nvGrpSpPr>
        <p:grpSpPr>
          <a:xfrm>
            <a:off x="8700319" y="4093089"/>
            <a:ext cx="3118412" cy="1722241"/>
            <a:chOff x="5256845" y="2205384"/>
            <a:chExt cx="7483879" cy="1722241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F13F0A65-8D3C-4744-B4AF-5051D460A9D7}"/>
                </a:ext>
              </a:extLst>
            </p:cNvPr>
            <p:cNvSpPr txBox="1">
              <a:spLocks/>
            </p:cNvSpPr>
            <p:nvPr/>
          </p:nvSpPr>
          <p:spPr>
            <a:xfrm>
              <a:off x="5256845" y="2205384"/>
              <a:ext cx="7483879" cy="1238101"/>
            </a:xfrm>
            <a:prstGeom prst="rect">
              <a:avLst/>
            </a:prstGeom>
          </p:spPr>
          <p:txBody>
            <a:bodyPr lIns="0" tIns="0" rIns="0" bIns="0" anchor="t" anchorCtr="0"/>
            <a:lstStyle>
              <a:lvl1pPr marL="28575" indent="-22225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>
                  <a:tab pos="217488" algn="l"/>
                </a:tabLst>
                <a:defRPr lang="en-CA" sz="2400" b="1" kern="1200" cap="all" baseline="0" smtClean="0">
                  <a:solidFill>
                    <a:schemeClr val="tx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spcBef>
                  <a:spcPts val="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Nous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pouvons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élaborer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des technologies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comme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personne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Lato" panose="020F0502020204030203" pitchFamily="34" charset="0"/>
                </a:rPr>
                <a:t>d’autre</a:t>
              </a:r>
              <a:r>
                <a:rPr lang="en-US" sz="1600" dirty="0">
                  <a:solidFill>
                    <a:srgbClr val="FFFFFF"/>
                  </a:solidFill>
                  <a:latin typeface="Lato" panose="020F0502020204030203" pitchFamily="34" charset="0"/>
                </a:rPr>
                <a:t>. </a:t>
              </a:r>
            </a:p>
          </p:txBody>
        </p:sp>
        <p:sp>
          <p:nvSpPr>
            <p:cNvPr id="19" name="Text Placeholder 18">
              <a:extLst>
                <a:ext uri="{FF2B5EF4-FFF2-40B4-BE49-F238E27FC236}">
                  <a16:creationId xmlns:a16="http://schemas.microsoft.com/office/drawing/2014/main" id="{56738707-CCB9-574A-AACA-30441650DBAC}"/>
                </a:ext>
              </a:extLst>
            </p:cNvPr>
            <p:cNvSpPr txBox="1">
              <a:spLocks/>
            </p:cNvSpPr>
            <p:nvPr/>
          </p:nvSpPr>
          <p:spPr>
            <a:xfrm>
              <a:off x="5273987" y="3162195"/>
              <a:ext cx="5984037" cy="765430"/>
            </a:xfrm>
            <a:prstGeom prst="rect">
              <a:avLst/>
            </a:prstGeom>
          </p:spPr>
          <p:txBody>
            <a:bodyPr lIns="0" tIns="0" rIns="0" bIns="0"/>
            <a:lstStyle>
              <a:lvl1pPr marL="635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1400" kern="1200" cap="all" baseline="0">
                  <a:solidFill>
                    <a:srgbClr val="00BDF3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b="1" dirty="0">
                  <a:solidFill>
                    <a:srgbClr val="86CCFF"/>
                  </a:solidFill>
                </a:rPr>
                <a:t>John </a:t>
              </a:r>
              <a:r>
                <a:rPr lang="en-CA" b="1" dirty="0" err="1">
                  <a:solidFill>
                    <a:srgbClr val="86CCFF"/>
                  </a:solidFill>
                </a:rPr>
                <a:t>Comar</a:t>
              </a:r>
              <a:endParaRPr lang="en-CA" b="1" dirty="0">
                <a:solidFill>
                  <a:srgbClr val="86CCFF"/>
                </a:solidFill>
              </a:endParaRPr>
            </a:p>
            <a:p>
              <a:r>
                <a:rPr lang="en-CA" i="1" dirty="0">
                  <a:solidFill>
                    <a:srgbClr val="86CCFF"/>
                  </a:solidFill>
                </a:rPr>
                <a:t>Centre </a:t>
              </a:r>
              <a:r>
                <a:rPr lang="en-CA" i="1" dirty="0" err="1">
                  <a:solidFill>
                    <a:srgbClr val="86CCFF"/>
                  </a:solidFill>
                </a:rPr>
                <a:t>d’excellence</a:t>
              </a:r>
              <a:r>
                <a:rPr lang="en-CA" i="1" dirty="0">
                  <a:solidFill>
                    <a:srgbClr val="86CCFF"/>
                  </a:solidFill>
                </a:rPr>
                <a:t> automobile, Oshawa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9360F4D-BD27-E94B-9C7C-E770E63AB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8345" y="557913"/>
            <a:ext cx="1281874" cy="1063259"/>
          </a:xfrm>
          <a:prstGeom prst="rect">
            <a:avLst/>
          </a:prstGeom>
          <a:blipFill>
            <a:blip r:embed="rId3">
              <a:alphaModFix amt="22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64172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8ECBC0-BAC8-6149-B24B-1DC61CA030AD}"/>
              </a:ext>
            </a:extLst>
          </p:cNvPr>
          <p:cNvGrpSpPr/>
          <p:nvPr/>
        </p:nvGrpSpPr>
        <p:grpSpPr>
          <a:xfrm>
            <a:off x="569157" y="2993608"/>
            <a:ext cx="5709613" cy="2607092"/>
            <a:chOff x="7556884" y="3004278"/>
            <a:chExt cx="5676275" cy="26070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72F4F7-0DA5-464D-AC7A-937B8D527829}"/>
                </a:ext>
              </a:extLst>
            </p:cNvPr>
            <p:cNvGrpSpPr/>
            <p:nvPr userDrawn="1"/>
          </p:nvGrpSpPr>
          <p:grpSpPr>
            <a:xfrm>
              <a:off x="7556884" y="3004278"/>
              <a:ext cx="5676275" cy="2607092"/>
              <a:chOff x="419725" y="3005334"/>
              <a:chExt cx="5676275" cy="260709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EBE99D-0CB2-8B40-A3A8-F25D928242AF}"/>
                  </a:ext>
                </a:extLst>
              </p:cNvPr>
              <p:cNvSpPr txBox="1"/>
              <p:nvPr userDrawn="1"/>
            </p:nvSpPr>
            <p:spPr bwMode="auto">
              <a:xfrm>
                <a:off x="419725" y="3005334"/>
                <a:ext cx="5676275" cy="2607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CA" sz="2400" b="1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POUR EN SAVOIR PLUS</a:t>
                </a:r>
              </a:p>
              <a:p>
                <a:r>
                  <a:rPr lang="en-CA" sz="1600" b="1" kern="1200" dirty="0" err="1">
                    <a:solidFill>
                      <a:schemeClr val="bg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InvestOntario.ca</a:t>
                </a:r>
                <a:endParaRPr lang="en-CA" sz="1600" b="1" kern="1200" dirty="0">
                  <a:solidFill>
                    <a:schemeClr val="bg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CA" sz="1600" b="1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UN SEUL NUMÉRO. TOUTES LES RÉPONSES. 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600" b="1" kern="1200" dirty="0">
                    <a:solidFill>
                      <a:schemeClr val="bg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+1  416 313-3469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CA" sz="1600" b="1" kern="1200" dirty="0">
                  <a:solidFill>
                    <a:schemeClr val="bg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r>
                  <a:rPr lang="en-CA" sz="1000" b="1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SUIVEZ-NOUS</a:t>
                </a:r>
              </a:p>
              <a:p>
                <a:pPr>
                  <a:lnSpc>
                    <a:spcPts val="2660"/>
                  </a:lnSpc>
                  <a:tabLst>
                    <a:tab pos="304800" algn="l"/>
                  </a:tabLst>
                </a:pPr>
                <a:r>
                  <a:rPr lang="en-CA" sz="1600" kern="1200" dirty="0">
                    <a:solidFill>
                      <a:schemeClr val="bg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	</a:t>
                </a:r>
                <a:r>
                  <a:rPr lang="en-CA" sz="1400" dirty="0" err="1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entreprise</a:t>
                </a:r>
                <a:r>
                  <a:rPr lang="en-CA" sz="1400" dirty="0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/</a:t>
                </a:r>
                <a:r>
                  <a:rPr lang="en-CA" sz="1400" dirty="0" err="1">
                    <a:solidFill>
                      <a:schemeClr val="bg1"/>
                    </a:solidFill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investontario</a:t>
                </a:r>
                <a:endParaRPr lang="en-CA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pPr>
                  <a:lnSpc>
                    <a:spcPts val="2660"/>
                  </a:lnSpc>
                  <a:tabLst>
                    <a:tab pos="304800" algn="l"/>
                  </a:tabLst>
                </a:pPr>
                <a:r>
                  <a:rPr lang="en-CA" sz="1400" kern="1200" dirty="0">
                    <a:solidFill>
                      <a:schemeClr val="bg1"/>
                    </a:solidFill>
                    <a:effectLst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 	@investontario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CA" b="1" kern="1200" dirty="0">
                  <a:solidFill>
                    <a:schemeClr val="bg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endParaRPr lang="en-CA" kern="1200" dirty="0">
                  <a:solidFill>
                    <a:schemeClr val="bg1"/>
                  </a:solidFill>
                  <a:effectLst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pPr algn="l"/>
                <a:endParaRPr lang="en-US" dirty="0"/>
              </a:p>
            </p:txBody>
          </p:sp>
          <p:pic>
            <p:nvPicPr>
              <p:cNvPr id="6" name="Picture 5" descr="Logo, icon&#10;&#10;Description automatically generated">
                <a:extLst>
                  <a:ext uri="{FF2B5EF4-FFF2-40B4-BE49-F238E27FC236}">
                    <a16:creationId xmlns:a16="http://schemas.microsoft.com/office/drawing/2014/main" id="{7FA0CBAB-78E7-A64C-97B3-07EA5A4F03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700" y="4786889"/>
                <a:ext cx="239530" cy="221105"/>
              </a:xfrm>
              <a:prstGeom prst="rect">
                <a:avLst/>
              </a:prstGeom>
            </p:spPr>
          </p:pic>
        </p:grpSp>
        <p:pic>
          <p:nvPicPr>
            <p:cNvPr id="4" name="Picture 3" descr="A picture containing ax, clipart&#10;&#10;Description automatically generated">
              <a:extLst>
                <a:ext uri="{FF2B5EF4-FFF2-40B4-BE49-F238E27FC236}">
                  <a16:creationId xmlns:a16="http://schemas.microsoft.com/office/drawing/2014/main" id="{133ED772-1E88-2840-80DB-8F011ABCE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4158" y="5134229"/>
              <a:ext cx="243231" cy="19721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AF0CB6-E173-1543-AFF6-099A9AFA7CB9}"/>
              </a:ext>
            </a:extLst>
          </p:cNvPr>
          <p:cNvGrpSpPr/>
          <p:nvPr/>
        </p:nvGrpSpPr>
        <p:grpSpPr>
          <a:xfrm>
            <a:off x="650082" y="6011324"/>
            <a:ext cx="3882531" cy="405349"/>
            <a:chOff x="650082" y="6011324"/>
            <a:chExt cx="3882531" cy="405349"/>
          </a:xfrm>
        </p:grpSpPr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D08DDBD0-5A69-AF40-B1BC-DADDB030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82" y="6011324"/>
              <a:ext cx="1338594" cy="405349"/>
            </a:xfrm>
            <a:prstGeom prst="rect">
              <a:avLst/>
            </a:prstGeom>
          </p:spPr>
        </p:pic>
        <p:pic>
          <p:nvPicPr>
            <p:cNvPr id="15" name="Picture 1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2DB8D43-C1C8-8746-82DD-FB41ED1D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450" y="6030914"/>
              <a:ext cx="1821163" cy="34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723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33D5FA-956C-0A42-A5E7-C101138A490A}"/>
              </a:ext>
            </a:extLst>
          </p:cNvPr>
          <p:cNvGrpSpPr/>
          <p:nvPr/>
        </p:nvGrpSpPr>
        <p:grpSpPr>
          <a:xfrm>
            <a:off x="1811338" y="2004465"/>
            <a:ext cx="8631936" cy="3191040"/>
            <a:chOff x="1811337" y="2043113"/>
            <a:chExt cx="8631936" cy="3191040"/>
          </a:xfrm>
        </p:grpSpPr>
        <p:sp>
          <p:nvSpPr>
            <p:cNvPr id="7" name="Text Placeholder 1">
              <a:extLst>
                <a:ext uri="{FF2B5EF4-FFF2-40B4-BE49-F238E27FC236}">
                  <a16:creationId xmlns:a16="http://schemas.microsoft.com/office/drawing/2014/main" id="{D54FAB0A-24F9-2F4D-9665-FB295E4313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11338" y="2043113"/>
              <a:ext cx="8631935" cy="266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24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8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bg1"/>
                  </a:solidFill>
                </a:rPr>
                <a:t>Les pays qui </a:t>
              </a:r>
              <a:r>
                <a:rPr lang="en-US" sz="3200" dirty="0" err="1">
                  <a:solidFill>
                    <a:schemeClr val="bg1"/>
                  </a:solidFill>
                </a:rPr>
                <a:t>possèdent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actuellement</a:t>
              </a:r>
              <a:r>
                <a:rPr lang="en-US" sz="3200" dirty="0">
                  <a:solidFill>
                    <a:schemeClr val="bg1"/>
                  </a:solidFill>
                </a:rPr>
                <a:t> les </a:t>
              </a:r>
              <a:r>
                <a:rPr lang="en-US" sz="3200" dirty="0" err="1">
                  <a:solidFill>
                    <a:schemeClr val="bg1"/>
                  </a:solidFill>
                </a:rPr>
                <a:t>compétences</a:t>
              </a:r>
              <a:r>
                <a:rPr lang="en-US" sz="3200" dirty="0">
                  <a:solidFill>
                    <a:schemeClr val="bg1"/>
                  </a:solidFill>
                </a:rPr>
                <a:t>, le capital et </a:t>
              </a:r>
              <a:r>
                <a:rPr lang="en-US" sz="3200" dirty="0" err="1">
                  <a:solidFill>
                    <a:schemeClr val="bg1"/>
                  </a:solidFill>
                </a:rPr>
                <a:t>l’infrastructure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ts val="3580"/>
                </a:lnSpc>
                <a:spcBef>
                  <a:spcPts val="0"/>
                </a:spcBef>
              </a:pPr>
              <a:r>
                <a:rPr lang="en-US" sz="3200" dirty="0">
                  <a:solidFill>
                    <a:schemeClr val="bg1"/>
                  </a:solidFill>
                </a:rPr>
                <a:t>de </a:t>
              </a:r>
              <a:r>
                <a:rPr lang="en-US" sz="3200" dirty="0" err="1">
                  <a:solidFill>
                    <a:schemeClr val="bg1"/>
                  </a:solidFill>
                </a:rPr>
                <a:t>l’avenir</a:t>
              </a:r>
              <a:r>
                <a:rPr lang="en-US" sz="3200" dirty="0">
                  <a:solidFill>
                    <a:schemeClr val="bg1"/>
                  </a:solidFill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</a:rPr>
                <a:t>ou</a:t>
              </a:r>
              <a:r>
                <a:rPr lang="en-US" sz="3200" dirty="0">
                  <a:solidFill>
                    <a:schemeClr val="bg1"/>
                  </a:solidFill>
                </a:rPr>
                <a:t> qui </a:t>
              </a:r>
              <a:r>
                <a:rPr lang="en-US" sz="3200" dirty="0" err="1">
                  <a:solidFill>
                    <a:schemeClr val="bg1"/>
                  </a:solidFill>
                </a:rPr>
                <a:t>investissent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activement</a:t>
              </a:r>
              <a:r>
                <a:rPr lang="en-US" sz="3200" dirty="0">
                  <a:solidFill>
                    <a:schemeClr val="bg1"/>
                  </a:solidFill>
                </a:rPr>
                <a:t> dans </a:t>
              </a:r>
              <a:r>
                <a:rPr lang="en-US" sz="3200" dirty="0" err="1">
                  <a:solidFill>
                    <a:schemeClr val="bg1"/>
                  </a:solidFill>
                </a:rPr>
                <a:t>ces</a:t>
              </a:r>
              <a:r>
                <a:rPr lang="en-US" sz="3200" dirty="0">
                  <a:solidFill>
                    <a:schemeClr val="bg1"/>
                  </a:solidFill>
                </a:rPr>
                <a:t> aspects de </a:t>
              </a:r>
              <a:r>
                <a:rPr lang="en-US" sz="3200" dirty="0" err="1">
                  <a:solidFill>
                    <a:schemeClr val="bg1"/>
                  </a:solidFill>
                </a:rPr>
                <a:t>leur</a:t>
              </a:r>
              <a:r>
                <a:rPr lang="en-US" sz="3200" dirty="0">
                  <a:solidFill>
                    <a:schemeClr val="bg1"/>
                  </a:solidFill>
                </a:rPr>
                <a:t> pays, </a:t>
              </a:r>
              <a:r>
                <a:rPr lang="en-US" sz="3200" dirty="0" err="1">
                  <a:solidFill>
                    <a:schemeClr val="bg1"/>
                  </a:solidFill>
                </a:rPr>
                <a:t>domineront</a:t>
              </a:r>
              <a:r>
                <a:rPr lang="en-US" sz="3200" dirty="0">
                  <a:solidFill>
                    <a:schemeClr val="bg1"/>
                  </a:solidFill>
                </a:rPr>
                <a:t> la fabrication </a:t>
              </a:r>
              <a:r>
                <a:rPr lang="en-US" sz="3200" dirty="0" err="1">
                  <a:solidFill>
                    <a:schemeClr val="bg1"/>
                  </a:solidFill>
                </a:rPr>
                <a:t>mondiale</a:t>
              </a:r>
              <a:r>
                <a:rPr lang="en-US" sz="3200" dirty="0">
                  <a:solidFill>
                    <a:schemeClr val="bg1"/>
                  </a:solidFill>
                </a:rPr>
                <a:t> dans les </a:t>
              </a:r>
              <a:r>
                <a:rPr lang="en-US" sz="3200" dirty="0" err="1">
                  <a:solidFill>
                    <a:schemeClr val="bg1"/>
                  </a:solidFill>
                </a:rPr>
                <a:t>années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à</a:t>
              </a:r>
              <a:r>
                <a:rPr lang="en-US" sz="3200" dirty="0">
                  <a:solidFill>
                    <a:schemeClr val="bg1"/>
                  </a:solidFill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</a:rPr>
                <a:t>venir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CD62A156-140E-AB4F-A61A-DA7E425C2E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11337" y="4704913"/>
              <a:ext cx="8631935" cy="529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</a:bodyPr>
            <a:lstStyle>
              <a:lvl1pPr marL="0" marR="0" indent="0" algn="ctr" defTabSz="914400" rtl="0" eaLnBrk="1" fontAlgn="base" latinLnBrk="0" hangingPunct="1">
                <a:lnSpc>
                  <a:spcPts val="358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86CCFF"/>
                  </a:solidFill>
                </a:rPr>
                <a:t>BROOKINGS INSTITUTION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D080A12-78F2-9E49-86FC-8BCD1C498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38" y="623537"/>
            <a:ext cx="1677569" cy="13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1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F6868-51B2-F446-A6E1-B9731479FF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8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FEC5-6FDB-E848-AD6C-506ED08B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934306-AC73-DF4A-A962-678876EF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F306A-46CF-9B49-AC0F-55C069F00DA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0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3C05-8255-6E40-9B1C-3EA354B7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A8050-4E55-EC4D-8F92-45CF6B7F885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6EF2F-346A-FF40-AE3F-1F130D6CA7F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4C0F2-FD59-264C-9ED9-4B4EA1F840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90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E3E4-25C5-5E4F-89C2-5928F08F6B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8569D-62B8-A74F-96B4-515E0F662C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8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F4E2-FF28-9344-9AFD-B7B0C2ED5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2E6A9D-D3D2-F34A-B5CF-162A4B8C661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92294-9A33-DB4D-BF28-B3773A47F3B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9E141B-4211-244E-BE0E-D8ACAB19A763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62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BDBA-47E8-A34A-9ABF-198F5236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9153E-72F6-2845-ABAF-E0E665CFC9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61D1CF-8DFD-4E4C-B9E9-78F5465C7D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E97ACD-DCC1-DD44-A988-D220688FDBE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51FD7-11D8-694E-8AC9-38C2B8750F2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2C37E0-2F02-D644-950D-707F1475D07E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85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BE1A-77C3-0A48-B542-EC6C1E6D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E411B-787D-D749-AC0A-660C2876F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DE9A1-1CF1-D640-BA96-CA7E3B4C275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7672F-FCCE-F84E-B458-C308DB27B4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EE68B9-7517-BB40-9063-C48F75056DB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ECBBBE-3349-4544-B4C1-38B547DDA1B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02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B1291-DB1B-7543-81AD-FF9F49470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29A44-E827-1045-A22F-8869F3ACF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25118-B639-1D45-AA9F-204968030CF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67D4D7-ECAD-2248-B187-7050BABAA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hart Placeholder 17">
            <a:extLst>
              <a:ext uri="{FF2B5EF4-FFF2-40B4-BE49-F238E27FC236}">
                <a16:creationId xmlns:a16="http://schemas.microsoft.com/office/drawing/2014/main" id="{B7DE5F6E-414E-6D41-AF63-49A8E39DC015}"/>
              </a:ext>
            </a:extLst>
          </p:cNvPr>
          <p:cNvGraphicFramePr>
            <a:graphicFrameLocks noGrp="1"/>
          </p:cNvGraphicFramePr>
          <p:nvPr>
            <p:ph type="chart" sz="quarter" idx="20"/>
          </p:nvPr>
        </p:nvGraphicFramePr>
        <p:xfrm>
          <a:off x="6211888" y="2249488"/>
          <a:ext cx="5319712" cy="342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5306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1BA8D8-D0A3-CE46-B921-8B1738430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F5430-0D91-414E-820F-BA24934C64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5E23C-A235-A044-AFF4-B6917DF933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62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49D97-C128-5D4C-9A48-C1C0AF6946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6092-9AA8-064A-8429-4A710730D9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C868C-D185-7141-8EB6-212DE2F2A1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BB975B8D-5B82-2F49-ABE9-8917E1FB4DA6}" type="slidenum">
              <a:rPr lang="en-US" smtClean="0"/>
              <a:pPr/>
              <a:t>39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7178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6CD6828-05B3-5E43-94B9-5D95D2E7E891}"/>
              </a:ext>
            </a:extLst>
          </p:cNvPr>
          <p:cNvGrpSpPr/>
          <p:nvPr/>
        </p:nvGrpSpPr>
        <p:grpSpPr>
          <a:xfrm>
            <a:off x="597278" y="2883578"/>
            <a:ext cx="2763559" cy="1957736"/>
            <a:chOff x="738594" y="2709011"/>
            <a:chExt cx="2763559" cy="19577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FDA213-C8BB-C54D-803C-91739D06A15F}"/>
                </a:ext>
              </a:extLst>
            </p:cNvPr>
            <p:cNvGrpSpPr/>
            <p:nvPr/>
          </p:nvGrpSpPr>
          <p:grpSpPr>
            <a:xfrm>
              <a:off x="738594" y="2709011"/>
              <a:ext cx="2763559" cy="1947255"/>
              <a:chOff x="1708812" y="7312844"/>
              <a:chExt cx="2763559" cy="1947255"/>
            </a:xfrm>
          </p:grpSpPr>
          <p:sp>
            <p:nvSpPr>
              <p:cNvPr id="12" name="CuadroTexto 395">
                <a:extLst>
                  <a:ext uri="{FF2B5EF4-FFF2-40B4-BE49-F238E27FC236}">
                    <a16:creationId xmlns:a16="http://schemas.microsoft.com/office/drawing/2014/main" id="{907EB020-DFA0-0C40-B12F-C5065C3430F9}"/>
                  </a:ext>
                </a:extLst>
              </p:cNvPr>
              <p:cNvSpPr txBox="1"/>
              <p:nvPr/>
            </p:nvSpPr>
            <p:spPr>
              <a:xfrm flipH="1">
                <a:off x="1708812" y="7312844"/>
                <a:ext cx="2731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CA" sz="1200" b="1" cap="all" dirty="0">
                    <a:latin typeface="+mj-lt"/>
                    <a:ea typeface="Lato Medium" panose="020F0502020204030203" pitchFamily="34" charset="0"/>
                    <a:cs typeface="Lato Medium" panose="020F0502020204030203" pitchFamily="34" charset="0"/>
                  </a:rPr>
                  <a:t>PÔLES DU SECTEUR DE </a:t>
                </a:r>
                <a:br>
                  <a:rPr lang="en-CA" sz="1200" b="1" cap="all" dirty="0">
                    <a:latin typeface="+mj-lt"/>
                    <a:ea typeface="Lato Medium" panose="020F0502020204030203" pitchFamily="34" charset="0"/>
                    <a:cs typeface="Lato Medium" panose="020F0502020204030203" pitchFamily="34" charset="0"/>
                  </a:rPr>
                </a:br>
                <a:r>
                  <a:rPr lang="en-CA" sz="1200" b="1" cap="all" dirty="0">
                    <a:latin typeface="+mj-lt"/>
                    <a:ea typeface="Lato Medium" panose="020F0502020204030203" pitchFamily="34" charset="0"/>
                    <a:cs typeface="Lato Medium" panose="020F0502020204030203" pitchFamily="34" charset="0"/>
                  </a:rPr>
                  <a:t>LA FABRICATION EN ONTARIO</a:t>
                </a:r>
              </a:p>
            </p:txBody>
          </p:sp>
          <p:sp>
            <p:nvSpPr>
              <p:cNvPr id="13" name="Rectangle 56">
                <a:extLst>
                  <a:ext uri="{FF2B5EF4-FFF2-40B4-BE49-F238E27FC236}">
                    <a16:creationId xmlns:a16="http://schemas.microsoft.com/office/drawing/2014/main" id="{6D31D096-F5D6-2A4E-B608-49691911BCC3}"/>
                  </a:ext>
                </a:extLst>
              </p:cNvPr>
              <p:cNvSpPr/>
              <p:nvPr/>
            </p:nvSpPr>
            <p:spPr>
              <a:xfrm flipH="1">
                <a:off x="2011676" y="7742504"/>
                <a:ext cx="2460695" cy="1517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860"/>
                  </a:lnSpc>
                </a:pPr>
                <a:r>
                  <a:rPr lang="en-CA" sz="1050" cap="all" dirty="0">
                    <a:latin typeface="+mn-lt"/>
                    <a:ea typeface="Lato Medium" panose="020F0502020204030203" pitchFamily="34" charset="0"/>
                    <a:cs typeface="Lato Medium" panose="020F0502020204030203" pitchFamily="34" charset="0"/>
                  </a:rPr>
                  <a:t>AUTOMOBILE  </a:t>
                </a:r>
                <a:endParaRPr lang="en-CA" sz="1050" b="0" i="0" kern="1200" cap="all" baseline="0" dirty="0">
                  <a:solidFill>
                    <a:schemeClr val="tx1"/>
                  </a:solidFill>
                  <a:effectLst/>
                  <a:latin typeface="+mn-lt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pPr>
                  <a:lnSpc>
                    <a:spcPts val="2860"/>
                  </a:lnSpc>
                </a:pPr>
                <a:r>
                  <a:rPr lang="en-CA" sz="1050" cap="all" dirty="0">
                    <a:latin typeface="+mn-lt"/>
                    <a:ea typeface="Lato Medium" panose="020F0502020204030203" pitchFamily="34" charset="0"/>
                    <a:cs typeface="Lato Medium" panose="020F0502020204030203" pitchFamily="34" charset="0"/>
                  </a:rPr>
                  <a:t>CHIMIQUE ET BIOCHIMIQUE </a:t>
                </a:r>
                <a:r>
                  <a:rPr lang="en-CA" sz="1050" cap="all" dirty="0" err="1">
                    <a:latin typeface="+mn-lt"/>
                    <a:ea typeface="Lato Medium" panose="020F0502020204030203" pitchFamily="34" charset="0"/>
                    <a:cs typeface="Lato Medium" panose="020F0502020204030203" pitchFamily="34" charset="0"/>
                  </a:rPr>
                  <a:t>Aérospace</a:t>
                </a:r>
                <a:endParaRPr lang="en-CA" sz="1050" b="0" i="0" kern="1200" cap="all" baseline="0" dirty="0">
                  <a:solidFill>
                    <a:schemeClr val="tx1"/>
                  </a:solidFill>
                  <a:effectLst/>
                  <a:latin typeface="+mn-lt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  <a:p>
                <a:pPr>
                  <a:lnSpc>
                    <a:spcPts val="2860"/>
                  </a:lnSpc>
                </a:pPr>
                <a:r>
                  <a:rPr lang="en-CA" sz="1050" cap="all" dirty="0">
                    <a:latin typeface="+mn-lt"/>
                    <a:ea typeface="Lato Medium" panose="020F0502020204030203" pitchFamily="34" charset="0"/>
                    <a:cs typeface="Lato Medium" panose="020F0502020204030203" pitchFamily="34" charset="0"/>
                  </a:rPr>
                  <a:t>TECHNOLOGIES PROPRES</a:t>
                </a:r>
                <a:endParaRPr lang="en-CA" sz="1050" b="0" i="0" kern="1200" cap="all" baseline="0" dirty="0">
                  <a:solidFill>
                    <a:schemeClr val="tx1"/>
                  </a:solidFill>
                  <a:effectLst/>
                  <a:latin typeface="+mn-lt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</p:grp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237986D-FE2E-3646-B59E-0BBB0D405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14" y="3251007"/>
              <a:ext cx="252875" cy="291779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83188CB6-71D0-F54B-B8E5-84E2F7441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03" y="3628810"/>
              <a:ext cx="252875" cy="29177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CAEFD6-DEFA-5F48-9440-8B170F61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03" y="4008980"/>
              <a:ext cx="252875" cy="2917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F70B28-293A-9647-AB33-E2EB29C82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503" y="4374968"/>
              <a:ext cx="252875" cy="29177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9DF52F1-BB8D-434D-B46C-9C43161E109E}"/>
              </a:ext>
            </a:extLst>
          </p:cNvPr>
          <p:cNvSpPr txBox="1"/>
          <p:nvPr/>
        </p:nvSpPr>
        <p:spPr bwMode="auto">
          <a:xfrm>
            <a:off x="3682538" y="2809702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25105E-0FC2-3243-8825-D9A1978F595E}"/>
              </a:ext>
            </a:extLst>
          </p:cNvPr>
          <p:cNvSpPr txBox="1">
            <a:spLocks/>
          </p:cNvSpPr>
          <p:nvPr/>
        </p:nvSpPr>
        <p:spPr bwMode="auto">
          <a:xfrm>
            <a:off x="685801" y="802420"/>
            <a:ext cx="10825162" cy="184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ts val="4580"/>
              </a:lnSpc>
            </a:pPr>
            <a:r>
              <a:rPr lang="en-US" sz="4400" dirty="0">
                <a:solidFill>
                  <a:srgbClr val="002E6E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POURQUOI CHOISIR </a:t>
            </a:r>
          </a:p>
          <a:p>
            <a:pPr marL="326880" algn="ctr">
              <a:lnSpc>
                <a:spcPct val="80000"/>
              </a:lnSpc>
            </a:pPr>
            <a:r>
              <a:rPr lang="en-US" sz="4400" dirty="0">
                <a:solidFill>
                  <a:srgbClr val="002E6E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L’ONTARIO</a:t>
            </a:r>
            <a:endParaRPr lang="en-US" sz="4400" dirty="0">
              <a:solidFill>
                <a:srgbClr val="071D49"/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  <a:p>
            <a:pPr marL="326880" algn="ctr">
              <a:lnSpc>
                <a:spcPct val="130000"/>
              </a:lnSpc>
            </a:pPr>
            <a:r>
              <a:rPr lang="en-CA" sz="2000" spc="300" dirty="0">
                <a:solidFill>
                  <a:schemeClr val="tx1"/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 LA FABRICATION DE POINTE?</a:t>
            </a:r>
            <a:endParaRPr lang="en-CA" sz="2000" b="1" i="0" spc="300" dirty="0">
              <a:solidFill>
                <a:schemeClr val="tx1"/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B950F-937A-0D47-8506-51105839EFAD}"/>
              </a:ext>
            </a:extLst>
          </p:cNvPr>
          <p:cNvSpPr/>
          <p:nvPr/>
        </p:nvSpPr>
        <p:spPr>
          <a:xfrm>
            <a:off x="4733926" y="4890286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4684FD-D3E8-7A44-861E-821A07A19293}"/>
              </a:ext>
            </a:extLst>
          </p:cNvPr>
          <p:cNvSpPr/>
          <p:nvPr/>
        </p:nvSpPr>
        <p:spPr>
          <a:xfrm>
            <a:off x="3218663" y="5231761"/>
            <a:ext cx="385164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Sarnia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B2F554-0640-D14C-B137-298D3A7B63E1}"/>
              </a:ext>
            </a:extLst>
          </p:cNvPr>
          <p:cNvSpPr/>
          <p:nvPr/>
        </p:nvSpPr>
        <p:spPr>
          <a:xfrm>
            <a:off x="4559412" y="5022530"/>
            <a:ext cx="45697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London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925B8-6E85-354A-8596-F3F12EB34D74}"/>
              </a:ext>
            </a:extLst>
          </p:cNvPr>
          <p:cNvSpPr/>
          <p:nvPr/>
        </p:nvSpPr>
        <p:spPr>
          <a:xfrm>
            <a:off x="5038845" y="4139803"/>
            <a:ext cx="47582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Kitchener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9D0E08-91AC-524D-BBF8-54C8E66DBE3C}"/>
              </a:ext>
            </a:extLst>
          </p:cNvPr>
          <p:cNvSpPr/>
          <p:nvPr/>
        </p:nvSpPr>
        <p:spPr>
          <a:xfrm>
            <a:off x="5640826" y="4376963"/>
            <a:ext cx="55879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Cambridge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F278D7-A33B-E44D-A549-31A1BC74DF3F}"/>
              </a:ext>
            </a:extLst>
          </p:cNvPr>
          <p:cNvSpPr/>
          <p:nvPr/>
        </p:nvSpPr>
        <p:spPr>
          <a:xfrm>
            <a:off x="6102887" y="4702366"/>
            <a:ext cx="49513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Hamilton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C0CC61-47A0-634F-8BDB-8BDDBCD75382}"/>
              </a:ext>
            </a:extLst>
          </p:cNvPr>
          <p:cNvSpPr/>
          <p:nvPr/>
        </p:nvSpPr>
        <p:spPr>
          <a:xfrm>
            <a:off x="6474758" y="4873155"/>
            <a:ext cx="838909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dirty="0" err="1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Région</a:t>
            </a:r>
            <a:r>
              <a:rPr lang="en-US" sz="7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de Niagara</a:t>
            </a:r>
            <a:endParaRPr lang="en-US" sz="700" b="1" i="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10482B-813B-0B4E-A77D-BD6EC53A2C2A}"/>
              </a:ext>
            </a:extLst>
          </p:cNvPr>
          <p:cNvSpPr/>
          <p:nvPr/>
        </p:nvSpPr>
        <p:spPr>
          <a:xfrm>
            <a:off x="7090715" y="4588106"/>
            <a:ext cx="72476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St. Catharines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C9A7A5-2777-9145-A0E8-FC1B27CB62B8}"/>
              </a:ext>
            </a:extLst>
          </p:cNvPr>
          <p:cNvSpPr/>
          <p:nvPr/>
        </p:nvSpPr>
        <p:spPr>
          <a:xfrm>
            <a:off x="6794265" y="3980280"/>
            <a:ext cx="51940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Toronto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142E91-18AC-F548-9DE8-216F29EBBD98}"/>
              </a:ext>
            </a:extLst>
          </p:cNvPr>
          <p:cNvSpPr/>
          <p:nvPr/>
        </p:nvSpPr>
        <p:spPr>
          <a:xfrm>
            <a:off x="7431098" y="3675490"/>
            <a:ext cx="49818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Oshawa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0A5CFC-F634-F94E-B0C5-D542901F9959}"/>
              </a:ext>
            </a:extLst>
          </p:cNvPr>
          <p:cNvSpPr/>
          <p:nvPr/>
        </p:nvSpPr>
        <p:spPr>
          <a:xfrm>
            <a:off x="6089977" y="4297534"/>
            <a:ext cx="574432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Oakville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56A080-98A5-4A45-A48F-BAA3590F7837}"/>
              </a:ext>
            </a:extLst>
          </p:cNvPr>
          <p:cNvSpPr/>
          <p:nvPr/>
        </p:nvSpPr>
        <p:spPr>
          <a:xfrm>
            <a:off x="5501710" y="3595968"/>
            <a:ext cx="605624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Alliston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90949D-7EFF-D74A-83FB-57E2FCD6FAD4}"/>
              </a:ext>
            </a:extLst>
          </p:cNvPr>
          <p:cNvSpPr/>
          <p:nvPr/>
        </p:nvSpPr>
        <p:spPr>
          <a:xfrm>
            <a:off x="9323150" y="3060549"/>
            <a:ext cx="56503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Kingston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6136C3-43AB-9C4F-9126-E04A91A4190C}"/>
              </a:ext>
            </a:extLst>
          </p:cNvPr>
          <p:cNvSpPr/>
          <p:nvPr/>
        </p:nvSpPr>
        <p:spPr>
          <a:xfrm>
            <a:off x="10017588" y="2585289"/>
            <a:ext cx="578737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Maitland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EB18EE-0504-6E49-929E-9BE85BF17334}"/>
              </a:ext>
            </a:extLst>
          </p:cNvPr>
          <p:cNvSpPr/>
          <p:nvPr/>
        </p:nvSpPr>
        <p:spPr>
          <a:xfrm>
            <a:off x="9888180" y="1590138"/>
            <a:ext cx="52149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Ottawa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263F6A-8C76-D449-91FE-2EC7C766EB05}"/>
              </a:ext>
            </a:extLst>
          </p:cNvPr>
          <p:cNvSpPr/>
          <p:nvPr/>
        </p:nvSpPr>
        <p:spPr>
          <a:xfrm>
            <a:off x="681038" y="817087"/>
            <a:ext cx="79384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Sault Ste. Marie</a:t>
            </a:r>
            <a:endParaRPr lang="en-US" sz="700" b="1" i="0" dirty="0">
              <a:solidFill>
                <a:schemeClr val="tx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A1353C8-5E6D-1944-84C9-EA992DF7C99E}"/>
              </a:ext>
            </a:extLst>
          </p:cNvPr>
          <p:cNvSpPr/>
          <p:nvPr/>
        </p:nvSpPr>
        <p:spPr>
          <a:xfrm>
            <a:off x="2771902" y="6001847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369D21-2F57-F84F-9F77-97B9DE1D1F0E}"/>
              </a:ext>
            </a:extLst>
          </p:cNvPr>
          <p:cNvSpPr/>
          <p:nvPr/>
        </p:nvSpPr>
        <p:spPr>
          <a:xfrm>
            <a:off x="3357270" y="5104687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6366DBD-F5D7-CE46-9DF0-C4F9886FAF34}"/>
              </a:ext>
            </a:extLst>
          </p:cNvPr>
          <p:cNvSpPr/>
          <p:nvPr/>
        </p:nvSpPr>
        <p:spPr>
          <a:xfrm rot="437817">
            <a:off x="5559904" y="4130757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3716A9B-CA6B-2A47-8920-23BD1A97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983" y="4010292"/>
            <a:ext cx="127000" cy="1270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9DB196AE-A375-D24E-A304-EF6EA283C509}"/>
              </a:ext>
            </a:extLst>
          </p:cNvPr>
          <p:cNvSpPr/>
          <p:nvPr/>
        </p:nvSpPr>
        <p:spPr>
          <a:xfrm>
            <a:off x="5488498" y="4528477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1BEA486-0E0A-F745-BB3A-9FD40441987F}"/>
              </a:ext>
            </a:extLst>
          </p:cNvPr>
          <p:cNvSpPr/>
          <p:nvPr/>
        </p:nvSpPr>
        <p:spPr>
          <a:xfrm rot="229415">
            <a:off x="5865097" y="4255968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447CF73-2FB2-AB41-975B-CF7A81613836}"/>
              </a:ext>
            </a:extLst>
          </p:cNvPr>
          <p:cNvSpPr/>
          <p:nvPr/>
        </p:nvSpPr>
        <p:spPr>
          <a:xfrm>
            <a:off x="6323892" y="4183885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FCF3FD6-CF8E-8A45-987E-E3893D86E9DF}"/>
              </a:ext>
            </a:extLst>
          </p:cNvPr>
          <p:cNvSpPr/>
          <p:nvPr/>
        </p:nvSpPr>
        <p:spPr>
          <a:xfrm>
            <a:off x="6305207" y="4580443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4707069-17E9-244C-98A8-4328A82E9CB1}"/>
              </a:ext>
            </a:extLst>
          </p:cNvPr>
          <p:cNvSpPr/>
          <p:nvPr/>
        </p:nvSpPr>
        <p:spPr>
          <a:xfrm>
            <a:off x="6807628" y="4750198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28CA5D-65C3-FC49-B94D-120C6EBBBFB0}"/>
              </a:ext>
            </a:extLst>
          </p:cNvPr>
          <p:cNvSpPr/>
          <p:nvPr/>
        </p:nvSpPr>
        <p:spPr>
          <a:xfrm>
            <a:off x="7015092" y="4594050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032A884-D3F6-134E-A5CA-DCADF1D765A0}"/>
              </a:ext>
            </a:extLst>
          </p:cNvPr>
          <p:cNvSpPr/>
          <p:nvPr/>
        </p:nvSpPr>
        <p:spPr>
          <a:xfrm>
            <a:off x="6649327" y="3979843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DD8C16-7411-0842-8C99-C45C472A9C11}"/>
              </a:ext>
            </a:extLst>
          </p:cNvPr>
          <p:cNvSpPr/>
          <p:nvPr/>
        </p:nvSpPr>
        <p:spPr>
          <a:xfrm>
            <a:off x="7623785" y="3551096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39FAF7E-0CB3-3B4F-BC7D-FFE7D9D0C678}"/>
              </a:ext>
            </a:extLst>
          </p:cNvPr>
          <p:cNvSpPr/>
          <p:nvPr/>
        </p:nvSpPr>
        <p:spPr>
          <a:xfrm>
            <a:off x="5763540" y="3478991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C2B1924-EDD6-1F45-9143-D13F02F3AB6E}"/>
              </a:ext>
            </a:extLst>
          </p:cNvPr>
          <p:cNvSpPr/>
          <p:nvPr/>
        </p:nvSpPr>
        <p:spPr>
          <a:xfrm>
            <a:off x="9551690" y="2933474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8A07C3-5F32-5E44-B26D-B602C029F613}"/>
              </a:ext>
            </a:extLst>
          </p:cNvPr>
          <p:cNvSpPr/>
          <p:nvPr/>
        </p:nvSpPr>
        <p:spPr>
          <a:xfrm>
            <a:off x="10252982" y="2459699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0E7CAB-1B31-734F-9432-7F2ACBEDEE11}"/>
              </a:ext>
            </a:extLst>
          </p:cNvPr>
          <p:cNvSpPr/>
          <p:nvPr/>
        </p:nvSpPr>
        <p:spPr>
          <a:xfrm rot="21384603">
            <a:off x="10107713" y="1461274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27CF309-50C6-A740-B9ED-627682D29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30" y="681642"/>
            <a:ext cx="127000" cy="127000"/>
          </a:xfrm>
          <a:prstGeom prst="rect">
            <a:avLst/>
          </a:prstGeom>
        </p:spPr>
      </p:pic>
      <p:pic>
        <p:nvPicPr>
          <p:cNvPr id="54" name="Picture 5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41EDC2-12BD-9144-8568-85D11368F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327" y="5662122"/>
            <a:ext cx="419100" cy="39370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654E5ACB-392F-AC47-8039-7DC54F120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695" y="4715581"/>
            <a:ext cx="165100" cy="444500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DB775CAD-127C-AA4E-A71D-0987A96E7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604" y="4001417"/>
            <a:ext cx="165100" cy="190500"/>
          </a:xfrm>
          <a:prstGeom prst="rect">
            <a:avLst/>
          </a:prstGeom>
        </p:spPr>
      </p:pic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FCC838D6-8CF2-A34F-AD7C-25C2DA37E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834" y="4393405"/>
            <a:ext cx="165100" cy="190500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3CB1B24B-D78D-7F4F-BBE3-FD68A1D20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797" y="4107966"/>
            <a:ext cx="165100" cy="1905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357B299-73BA-234F-B535-6C17A6C1E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790" y="3342909"/>
            <a:ext cx="165100" cy="1905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CE6E486-C521-124F-9D1B-97B8D4D522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643" y="3803596"/>
            <a:ext cx="165100" cy="4445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4BFE7B7-5A7F-2F41-8031-71B6B3B8E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048" y="4443918"/>
            <a:ext cx="165100" cy="1905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7F5FCFE-4A08-A24F-8741-55787D22E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503" y="4192948"/>
            <a:ext cx="177800" cy="622300"/>
          </a:xfrm>
          <a:prstGeom prst="rect">
            <a:avLst/>
          </a:prstGeom>
        </p:spPr>
      </p:pic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26881962-9C97-2749-B5FF-4111E4B96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20" y="4441624"/>
            <a:ext cx="165100" cy="1905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DCF78A1-3981-5845-894B-CE66AA0100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562" y="3479039"/>
            <a:ext cx="419100" cy="546100"/>
          </a:xfrm>
          <a:prstGeom prst="rect">
            <a:avLst/>
          </a:prstGeom>
        </p:spPr>
      </p:pic>
      <p:pic>
        <p:nvPicPr>
          <p:cNvPr id="65" name="Picture 64" descr="A picture containing text&#10;&#10;Description automatically generated">
            <a:extLst>
              <a:ext uri="{FF2B5EF4-FFF2-40B4-BE49-F238E27FC236}">
                <a16:creationId xmlns:a16="http://schemas.microsoft.com/office/drawing/2014/main" id="{EE4053D0-0D28-3F46-8978-2306F4227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42" y="3174325"/>
            <a:ext cx="165100" cy="4445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BBA5262-DC6E-5346-A91B-2B8A875FE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115" y="2797349"/>
            <a:ext cx="165100" cy="190500"/>
          </a:xfrm>
          <a:prstGeom prst="rect">
            <a:avLst/>
          </a:prstGeom>
        </p:spPr>
      </p:pic>
      <p:pic>
        <p:nvPicPr>
          <p:cNvPr id="67" name="Picture 66" descr="Icon&#10;&#10;Description automatically generated with medium confidence">
            <a:extLst>
              <a:ext uri="{FF2B5EF4-FFF2-40B4-BE49-F238E27FC236}">
                <a16:creationId xmlns:a16="http://schemas.microsoft.com/office/drawing/2014/main" id="{B3183D20-0BF6-EA40-B623-A9A4F0E45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07" y="2323174"/>
            <a:ext cx="165100" cy="190500"/>
          </a:xfrm>
          <a:prstGeom prst="rect">
            <a:avLst/>
          </a:prstGeom>
        </p:spPr>
      </p:pic>
      <p:pic>
        <p:nvPicPr>
          <p:cNvPr id="68" name="Picture 67" descr="Logo&#10;&#10;Description automatically generated with medium confidence">
            <a:extLst>
              <a:ext uri="{FF2B5EF4-FFF2-40B4-BE49-F238E27FC236}">
                <a16:creationId xmlns:a16="http://schemas.microsoft.com/office/drawing/2014/main" id="{ECF6096C-A326-9E41-9ABA-D086F810B1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38" y="1081997"/>
            <a:ext cx="165100" cy="4445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DF0D65D-6A71-1D43-9EB9-4171D25417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827" y="4508634"/>
            <a:ext cx="165100" cy="444500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A383B014-8377-CE49-AD1F-5D4C5D147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80" y="560200"/>
            <a:ext cx="165100" cy="1905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1591CD3-43E8-2E45-A8C5-663D8CBBEC62}"/>
              </a:ext>
            </a:extLst>
          </p:cNvPr>
          <p:cNvSpPr/>
          <p:nvPr/>
        </p:nvSpPr>
        <p:spPr>
          <a:xfrm>
            <a:off x="2550765" y="6145913"/>
            <a:ext cx="590058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Windsor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D8FB568-F249-4C47-94EA-9657CBE92754}"/>
              </a:ext>
            </a:extLst>
          </p:cNvPr>
          <p:cNvSpPr/>
          <p:nvPr/>
        </p:nvSpPr>
        <p:spPr>
          <a:xfrm>
            <a:off x="4945723" y="4868012"/>
            <a:ext cx="52727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Ingersoll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262E16F-D04D-7344-A1B0-18864C7A9DC6}"/>
              </a:ext>
            </a:extLst>
          </p:cNvPr>
          <p:cNvSpPr/>
          <p:nvPr/>
        </p:nvSpPr>
        <p:spPr>
          <a:xfrm>
            <a:off x="5155385" y="4752203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F9E7B86C-3036-7E4A-8B36-8714EA7A8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56" y="4603841"/>
            <a:ext cx="165100" cy="1905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BDEF213-3AA2-564F-919C-18D1F51CE937}"/>
              </a:ext>
            </a:extLst>
          </p:cNvPr>
          <p:cNvSpPr/>
          <p:nvPr/>
        </p:nvSpPr>
        <p:spPr>
          <a:xfrm>
            <a:off x="5275259" y="4638180"/>
            <a:ext cx="554155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Woodstock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F4D91E9-112F-904B-B912-2411B81AF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064" y="3633972"/>
            <a:ext cx="165100" cy="4445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483DD48-2FBF-B546-B895-51F21B5591DB}"/>
              </a:ext>
            </a:extLst>
          </p:cNvPr>
          <p:cNvSpPr/>
          <p:nvPr/>
        </p:nvSpPr>
        <p:spPr>
          <a:xfrm>
            <a:off x="4870434" y="4014912"/>
            <a:ext cx="54470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Waterloo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C84A448-596B-F045-BC65-C0AC72C042C5}"/>
              </a:ext>
            </a:extLst>
          </p:cNvPr>
          <p:cNvSpPr/>
          <p:nvPr/>
        </p:nvSpPr>
        <p:spPr>
          <a:xfrm>
            <a:off x="6348512" y="3675262"/>
            <a:ext cx="107950" cy="1079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BD00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6C073B0-7B5F-2A49-9D41-0F0971987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762" y="3539180"/>
            <a:ext cx="165100" cy="1905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32958C43-7FEC-2841-84E1-9FE61FC65E97}"/>
              </a:ext>
            </a:extLst>
          </p:cNvPr>
          <p:cNvSpPr txBox="1"/>
          <p:nvPr/>
        </p:nvSpPr>
        <p:spPr bwMode="auto">
          <a:xfrm>
            <a:off x="10799064" y="5843016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D2BACB-CEE6-D946-B111-82087E1C2286}"/>
              </a:ext>
            </a:extLst>
          </p:cNvPr>
          <p:cNvSpPr/>
          <p:nvPr/>
        </p:nvSpPr>
        <p:spPr>
          <a:xfrm>
            <a:off x="5746734" y="3681537"/>
            <a:ext cx="54470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700" b="1" i="0" dirty="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Brampton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2ADAA25-A627-E843-90AC-DDD3FEE8AEAB}"/>
              </a:ext>
            </a:extLst>
          </p:cNvPr>
          <p:cNvGrpSpPr/>
          <p:nvPr/>
        </p:nvGrpSpPr>
        <p:grpSpPr>
          <a:xfrm>
            <a:off x="8701558" y="5754090"/>
            <a:ext cx="2749171" cy="271464"/>
            <a:chOff x="856457" y="5564188"/>
            <a:chExt cx="3787994" cy="374041"/>
          </a:xfrm>
        </p:grpSpPr>
        <p:pic>
          <p:nvPicPr>
            <p:cNvPr id="85" name="Picture 84" descr="Text&#10;&#10;Description automatically generated">
              <a:extLst>
                <a:ext uri="{FF2B5EF4-FFF2-40B4-BE49-F238E27FC236}">
                  <a16:creationId xmlns:a16="http://schemas.microsoft.com/office/drawing/2014/main" id="{1742E32C-5275-194A-A90E-45E462F64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86" name="Picture 85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E4F4EC60-7C4B-8A42-B22F-658C7C85B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175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70F2F-A605-924F-9D11-E0027359D1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0DBAD59A-2AF2-4944-9114-771EC3482AA0}" type="slidenum">
              <a:rPr lang="en-US" smtClean="0"/>
              <a:pPr/>
              <a:t>40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55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AA01-573F-8043-A3E7-7F44229044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9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817F88-7151-3144-9C3D-AFB65F0F64B7}"/>
              </a:ext>
            </a:extLst>
          </p:cNvPr>
          <p:cNvGrpSpPr/>
          <p:nvPr/>
        </p:nvGrpSpPr>
        <p:grpSpPr>
          <a:xfrm>
            <a:off x="1811338" y="2096663"/>
            <a:ext cx="8628062" cy="3488203"/>
            <a:chOff x="1737764" y="1672304"/>
            <a:chExt cx="8628062" cy="3488203"/>
          </a:xfrm>
        </p:grpSpPr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3E4BC62F-AC28-A449-83BC-AF60001E50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37764" y="1672304"/>
              <a:ext cx="8628062" cy="288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24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80"/>
                </a:lnSpc>
                <a:spcBef>
                  <a:spcPts val="0"/>
                </a:spcBef>
              </a:pP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La fabrication [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Ontario]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subit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une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reconception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révolutionnaire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 Ce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changement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ouvre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la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voie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à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nouvelles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possibilités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dans </a:t>
              </a:r>
            </a:p>
            <a:p>
              <a:pPr algn="ctr">
                <a:lnSpc>
                  <a:spcPts val="3580"/>
                </a:lnSpc>
                <a:spcBef>
                  <a:spcPts val="0"/>
                </a:spcBef>
              </a:pP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 </a:t>
              </a:r>
              <a:r>
                <a:rPr lang="en-US" sz="3200" b="1" dirty="0" err="1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secteur</a:t>
              </a:r>
              <a:r>
                <a:rPr lang="en-US" sz="3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 la fabrication de pointe.</a:t>
              </a:r>
              <a:endParaRPr lang="en-US" sz="3200" dirty="0">
                <a:solidFill>
                  <a:srgbClr val="002E6E"/>
                </a:solidFill>
              </a:endParaRPr>
            </a:p>
          </p:txBody>
        </p:sp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114D20BB-77BC-AC45-B629-161B91E622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37764" y="4336979"/>
              <a:ext cx="8628062" cy="82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</a:bodyPr>
            <a:lstStyle>
              <a:lvl1pPr marL="0" marR="0" indent="0" algn="ctr" defTabSz="914400" rtl="0" eaLnBrk="1" fontAlgn="base" latinLnBrk="0" hangingPunct="1">
                <a:lnSpc>
                  <a:spcPts val="358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CA" sz="20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PATRICK DEANE</a:t>
              </a:r>
            </a:p>
            <a:p>
              <a:pPr>
                <a:lnSpc>
                  <a:spcPct val="100000"/>
                </a:lnSpc>
              </a:pPr>
              <a:r>
                <a:rPr lang="en-CA" sz="2000" dirty="0">
                  <a:latin typeface="Lato" panose="020F0502020204030203" pitchFamily="34" charset="0"/>
                </a:rPr>
                <a:t>PRÉSIDENT </a:t>
              </a:r>
            </a:p>
            <a:p>
              <a:pPr>
                <a:lnSpc>
                  <a:spcPct val="100000"/>
                </a:lnSpc>
              </a:pPr>
              <a:r>
                <a:rPr lang="en-CA" sz="2000" i="1" dirty="0" err="1">
                  <a:latin typeface="Lato" panose="020F0502020204030203" pitchFamily="34" charset="0"/>
                </a:rPr>
                <a:t>Université</a:t>
              </a:r>
              <a:r>
                <a:rPr lang="en-CA" sz="2000" i="1" dirty="0">
                  <a:latin typeface="Lato" panose="020F0502020204030203" pitchFamily="34" charset="0"/>
                </a:rPr>
                <a:t> McMaster</a:t>
              </a:r>
              <a:endParaRPr lang="en-CA" sz="2000" dirty="0">
                <a:latin typeface="Lato" panose="020F0502020204030203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DBD6A76-EEDB-D643-B386-E4004084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100" y="1549474"/>
            <a:ext cx="1165651" cy="9668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11EC945-B636-104D-9A11-5AAB1979E8E8}"/>
              </a:ext>
            </a:extLst>
          </p:cNvPr>
          <p:cNvSpPr txBox="1">
            <a:spLocks/>
          </p:cNvSpPr>
          <p:nvPr/>
        </p:nvSpPr>
        <p:spPr bwMode="auto">
          <a:xfrm>
            <a:off x="685800" y="633413"/>
            <a:ext cx="10830715" cy="5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POURQUOI CHOISIR L’ONTARIO</a:t>
            </a:r>
            <a:br>
              <a:rPr lang="en-US" sz="2400" b="1" i="0" dirty="0">
                <a:solidFill>
                  <a:schemeClr val="bg1">
                    <a:lumMod val="50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1100" spc="300" dirty="0">
                <a:solidFill>
                  <a:schemeClr val="bg1">
                    <a:lumMod val="50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 LA FABRICATION DE POINTE?</a:t>
            </a:r>
            <a:endParaRPr lang="en-CA" sz="1100" b="1" i="0" spc="300" dirty="0">
              <a:solidFill>
                <a:schemeClr val="bg1">
                  <a:lumMod val="50000"/>
                </a:schemeClr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9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817F88-7151-3144-9C3D-AFB65F0F64B7}"/>
              </a:ext>
            </a:extLst>
          </p:cNvPr>
          <p:cNvGrpSpPr/>
          <p:nvPr/>
        </p:nvGrpSpPr>
        <p:grpSpPr>
          <a:xfrm>
            <a:off x="1811338" y="2119470"/>
            <a:ext cx="8631936" cy="3598262"/>
            <a:chOff x="1737764" y="1688369"/>
            <a:chExt cx="8631936" cy="3598262"/>
          </a:xfrm>
        </p:grpSpPr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3E4BC62F-AC28-A449-83BC-AF60001E50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37764" y="1688369"/>
              <a:ext cx="8631936" cy="2865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0" indent="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tabLst/>
                <a:defRPr sz="24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80"/>
                </a:lnSpc>
                <a:spcBef>
                  <a:spcPts val="0"/>
                </a:spcBef>
              </a:pP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Je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suis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tellement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impressionné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par le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bassin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 talents que nous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avons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ici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en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[Ontario], au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canada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, et par la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gamme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d’innovations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d’avant-garde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qui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émergent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de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nos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écosystèmes</a:t>
              </a:r>
              <a:r>
                <a:rPr lang="en-US" sz="32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114D20BB-77BC-AC45-B629-161B91E622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37764" y="4463103"/>
              <a:ext cx="8631935" cy="823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46800" rIns="91440" bIns="45720" numCol="1" anchor="ctr" anchorCtr="0" compatLnSpc="1">
              <a:prstTxWarp prst="textNoShape">
                <a:avLst/>
              </a:prstTxWarp>
            </a:bodyPr>
            <a:lstStyle>
              <a:lvl1pPr marL="0" marR="0" indent="0" algn="ctr" defTabSz="914400" rtl="0" eaLnBrk="1" fontAlgn="base" latinLnBrk="0" hangingPunct="1">
                <a:lnSpc>
                  <a:spcPts val="358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 sz="160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1pPr>
              <a:lvl2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2100" b="0" i="0" kern="1200">
                  <a:solidFill>
                    <a:srgbClr val="002E6E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2pPr>
              <a:lvl3pPr marL="12700" indent="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tx1"/>
                </a:buClr>
                <a:buFontTx/>
                <a:buNone/>
                <a:tabLst/>
                <a:defRPr sz="1700" b="0" i="0" kern="1200" baseline="0">
                  <a:solidFill>
                    <a:schemeClr val="bg1">
                      <a:lumMod val="50000"/>
                    </a:schemeClr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3pPr>
              <a:lvl4pPr marL="838200" indent="-153988" algn="l" rtl="0" eaLnBrk="1" fontAlgn="base" hangingPunct="1">
                <a:spcBef>
                  <a:spcPts val="475"/>
                </a:spcBef>
                <a:spcAft>
                  <a:spcPct val="0"/>
                </a:spcAft>
                <a:buClr>
                  <a:schemeClr val="tx1">
                    <a:lumMod val="40000"/>
                    <a:lumOff val="60000"/>
                  </a:schemeClr>
                </a:buClr>
                <a:buFont typeface="Arial" panose="020B060402020202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defRPr>
              </a:lvl4pPr>
              <a:lvl5pPr marL="1016000" indent="-184150" algn="l" rtl="0" eaLnBrk="1" fontAlgn="base" hangingPunct="1">
                <a:lnSpc>
                  <a:spcPts val="2100"/>
                </a:lnSpc>
                <a:spcBef>
                  <a:spcPct val="0"/>
                </a:spcBef>
                <a:spcAft>
                  <a:spcPct val="0"/>
                </a:spcAft>
                <a:buClr>
                  <a:srgbClr val="3CA9E0"/>
                </a:buClr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CA" sz="2000" b="1" dirty="0">
                  <a:solidFill>
                    <a:srgbClr val="86CCFF"/>
                  </a:solidFill>
                  <a:latin typeface="Lato" panose="020F0502020204030203" pitchFamily="34" charset="0"/>
                </a:rPr>
                <a:t>TYLER HAMILTON</a:t>
              </a:r>
            </a:p>
            <a:p>
              <a:pPr>
                <a:lnSpc>
                  <a:spcPct val="100000"/>
                </a:lnSpc>
              </a:pPr>
              <a:r>
                <a:rPr lang="en-CA" sz="2000" dirty="0">
                  <a:solidFill>
                    <a:srgbClr val="86CCFF"/>
                  </a:solidFill>
                  <a:latin typeface="Lato" panose="020F0502020204030203" pitchFamily="34" charset="0"/>
                </a:rPr>
                <a:t>DIRECTEUR DE L’ÉCOSYSTÈME, TECHNOLOGIES PROPRES</a:t>
              </a:r>
              <a:br>
                <a:rPr lang="en-CA" sz="2000" dirty="0">
                  <a:solidFill>
                    <a:srgbClr val="86CCFF"/>
                  </a:solidFill>
                  <a:latin typeface="Lato" panose="020F0502020204030203" pitchFamily="34" charset="0"/>
                </a:rPr>
              </a:br>
              <a:r>
                <a:rPr lang="en-CA" sz="2000" i="1" dirty="0">
                  <a:solidFill>
                    <a:srgbClr val="86CCFF"/>
                  </a:solidFill>
                  <a:latin typeface="Lato" panose="020F0502020204030203" pitchFamily="34" charset="0"/>
                </a:rPr>
                <a:t>District de la </a:t>
              </a:r>
              <a:r>
                <a:rPr lang="en-CA" sz="2000" i="1" dirty="0" err="1">
                  <a:solidFill>
                    <a:srgbClr val="86CCFF"/>
                  </a:solidFill>
                  <a:latin typeface="Lato" panose="020F0502020204030203" pitchFamily="34" charset="0"/>
                </a:rPr>
                <a:t>découverte</a:t>
              </a:r>
              <a:r>
                <a:rPr lang="en-CA" sz="2000" i="1" dirty="0">
                  <a:solidFill>
                    <a:srgbClr val="86CCFF"/>
                  </a:solidFill>
                  <a:latin typeface="Lato" panose="020F0502020204030203" pitchFamily="34" charset="0"/>
                </a:rPr>
                <a:t> </a:t>
              </a:r>
              <a:r>
                <a:rPr lang="en-CA" sz="2000" i="1" dirty="0" err="1">
                  <a:solidFill>
                    <a:srgbClr val="86CCFF"/>
                  </a:solidFill>
                  <a:latin typeface="Lato" panose="020F0502020204030203" pitchFamily="34" charset="0"/>
                </a:rPr>
                <a:t>MaRS</a:t>
              </a:r>
              <a:endParaRPr lang="en-CA" sz="2000" i="1" dirty="0">
                <a:solidFill>
                  <a:srgbClr val="86CCFF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333F37C2-21E5-C94F-B215-A960F23EF6DA}"/>
              </a:ext>
            </a:extLst>
          </p:cNvPr>
          <p:cNvSpPr txBox="1">
            <a:spLocks/>
          </p:cNvSpPr>
          <p:nvPr/>
        </p:nvSpPr>
        <p:spPr bwMode="auto">
          <a:xfrm>
            <a:off x="685800" y="633413"/>
            <a:ext cx="10830715" cy="5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POURQUOI CHOISIR L’ONTARIO</a:t>
            </a:r>
            <a:br>
              <a:rPr lang="en-US" sz="2400" b="1" i="0" dirty="0">
                <a:solidFill>
                  <a:schemeClr val="bg1">
                    <a:lumMod val="8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1100" spc="300" dirty="0">
                <a:solidFill>
                  <a:schemeClr val="bg1">
                    <a:lumMod val="8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 LA FABRICATION DE POINTE?</a:t>
            </a:r>
            <a:endParaRPr lang="en-CA" sz="1100" b="1" i="0" spc="300" dirty="0">
              <a:solidFill>
                <a:schemeClr val="bg1">
                  <a:lumMod val="85000"/>
                </a:schemeClr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890314-18E5-004F-9D8B-DAFB5E4A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3939" y="1488212"/>
            <a:ext cx="1251162" cy="103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5C58B10-FD26-3E40-AA60-CB3AD5487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2039" y="795505"/>
            <a:ext cx="9486900" cy="561340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45C16AC-1EC6-3248-81C9-F71AF7ABE0A6}"/>
              </a:ext>
            </a:extLst>
          </p:cNvPr>
          <p:cNvSpPr txBox="1">
            <a:spLocks/>
          </p:cNvSpPr>
          <p:nvPr/>
        </p:nvSpPr>
        <p:spPr>
          <a:xfrm>
            <a:off x="676278" y="5378971"/>
            <a:ext cx="4217191" cy="10218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20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2100" b="0" i="0" kern="1200">
                <a:solidFill>
                  <a:srgbClr val="002E6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2pPr>
            <a:lvl3pPr marL="127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tabLst/>
              <a:defRPr sz="1700" b="0" i="0" kern="1200" baseline="0">
                <a:solidFill>
                  <a:schemeClr val="bg1">
                    <a:lumMod val="5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3pPr>
            <a:lvl4pPr marL="838200" indent="-153988" algn="l" rtl="0" eaLnBrk="1" fontAlgn="base" hangingPunct="1">
              <a:spcBef>
                <a:spcPts val="475"/>
              </a:spcBef>
              <a:spcAft>
                <a:spcPct val="0"/>
              </a:spcAft>
              <a:buClr>
                <a:schemeClr val="tx1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4pPr>
            <a:lvl5pPr marL="1016000" indent="-184150" algn="l" rtl="0" eaLnBrk="1" fontAlgn="base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3CA9E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1600" b="1" dirty="0" err="1">
                <a:solidFill>
                  <a:srgbClr val="00095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Accès</a:t>
            </a:r>
            <a:r>
              <a:rPr lang="en-CA" sz="1600" b="1" dirty="0">
                <a:solidFill>
                  <a:srgbClr val="00095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 aux </a:t>
            </a:r>
            <a:r>
              <a:rPr lang="en-CA" sz="1600" b="1" dirty="0" err="1">
                <a:solidFill>
                  <a:srgbClr val="00095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consommateurs</a:t>
            </a:r>
            <a:endParaRPr lang="en-CA" sz="1600" b="1" dirty="0">
              <a:solidFill>
                <a:srgbClr val="000950"/>
              </a:solidFill>
              <a:latin typeface="Lato" panose="020F0502020204030203" pitchFamily="34" charset="0"/>
              <a:ea typeface="ＭＳ Ｐゴシック" panose="020B0600070205080204" pitchFamily="34" charset="-128"/>
              <a:cs typeface="+mn-cs"/>
            </a:endParaRPr>
          </a:p>
          <a:p>
            <a:pPr>
              <a:defRPr/>
            </a:pPr>
            <a:r>
              <a:rPr lang="en-CA" sz="1600" dirty="0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187 millions de </a:t>
            </a:r>
            <a:r>
              <a:rPr lang="en-CA" sz="1600" dirty="0" err="1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consommateurs</a:t>
            </a:r>
            <a:r>
              <a:rPr lang="en-CA" sz="1600" dirty="0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CA" sz="1600" dirty="0" err="1">
                <a:solidFill>
                  <a:srgbClr val="00000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à</a:t>
            </a:r>
            <a:r>
              <a:rPr lang="en-CA" sz="1600" dirty="0">
                <a:solidFill>
                  <a:srgbClr val="00000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CA" sz="1600" dirty="0" err="1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une</a:t>
            </a:r>
            <a:r>
              <a:rPr lang="en-CA" sz="1600" dirty="0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lang="en-CA" sz="1600" dirty="0" err="1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journée</a:t>
            </a:r>
            <a:r>
              <a:rPr lang="en-CA" sz="1600" dirty="0">
                <a:solidFill>
                  <a:srgbClr val="000000"/>
                </a:solidFill>
                <a:latin typeface="Lato Light" panose="020F0502020204030203" pitchFamily="34" charset="0"/>
                <a:ea typeface="ＭＳ Ｐゴシック" panose="020B0600070205080204" pitchFamily="34" charset="-128"/>
                <a:cs typeface="+mn-cs"/>
              </a:rPr>
              <a:t> de route</a:t>
            </a:r>
            <a:r>
              <a:rPr lang="en-CA" sz="1600" dirty="0">
                <a:solidFill>
                  <a:srgbClr val="00000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 de la </a:t>
            </a:r>
            <a:r>
              <a:rPr lang="en-CA" sz="1600" dirty="0" err="1">
                <a:solidFill>
                  <a:srgbClr val="00000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région</a:t>
            </a:r>
            <a:r>
              <a:rPr lang="en-CA" sz="1600" dirty="0">
                <a:solidFill>
                  <a:srgbClr val="000000"/>
                </a:solidFill>
                <a:latin typeface="Lato" panose="020F0502020204030203" pitchFamily="34" charset="0"/>
                <a:ea typeface="ＭＳ Ｐゴシック" panose="020B0600070205080204" pitchFamily="34" charset="-128"/>
                <a:cs typeface="+mn-cs"/>
              </a:rPr>
              <a:t> du grand Toronto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844C8-F649-1D42-9049-D4C105EE94AB}"/>
              </a:ext>
            </a:extLst>
          </p:cNvPr>
          <p:cNvSpPr txBox="1"/>
          <p:nvPr/>
        </p:nvSpPr>
        <p:spPr bwMode="auto">
          <a:xfrm>
            <a:off x="676278" y="1314772"/>
            <a:ext cx="10845798" cy="12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16 BUREAUX DU COMMERCE ET</a:t>
            </a:r>
            <a:br>
              <a:rPr lang="en-US" sz="32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32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DES INVESTISSEMENTS DANS LE MONDE, </a:t>
            </a:r>
            <a:br>
              <a:rPr lang="en-US" sz="32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US" sz="16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AVEC SIÈGE SOCIAL </a:t>
            </a:r>
            <a:r>
              <a:rPr lang="en-US" sz="1600" b="1" dirty="0" err="1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À</a:t>
            </a:r>
            <a:r>
              <a:rPr lang="en-US" sz="1600" b="1" dirty="0">
                <a:solidFill>
                  <a:srgbClr val="002E6E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TORONTO</a:t>
            </a:r>
            <a:endParaRPr lang="en-US" sz="1000" b="1" i="0" dirty="0">
              <a:solidFill>
                <a:srgbClr val="002E6E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663DFF-7CA5-1845-A970-F6003D4A8185}"/>
              </a:ext>
            </a:extLst>
          </p:cNvPr>
          <p:cNvGrpSpPr/>
          <p:nvPr/>
        </p:nvGrpSpPr>
        <p:grpSpPr>
          <a:xfrm>
            <a:off x="2512537" y="3812004"/>
            <a:ext cx="992375" cy="256540"/>
            <a:chOff x="2512537" y="3739332"/>
            <a:chExt cx="992375" cy="2565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88A00E-5DBF-B340-B715-592BCAF16104}"/>
                </a:ext>
              </a:extLst>
            </p:cNvPr>
            <p:cNvSpPr/>
            <p:nvPr/>
          </p:nvSpPr>
          <p:spPr>
            <a:xfrm>
              <a:off x="2976447" y="3739332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966C51-2E88-AF49-8D8F-C6CF26B9E0C7}"/>
                </a:ext>
              </a:extLst>
            </p:cNvPr>
            <p:cNvSpPr/>
            <p:nvPr/>
          </p:nvSpPr>
          <p:spPr>
            <a:xfrm>
              <a:off x="2512537" y="3795817"/>
              <a:ext cx="992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MEXICO CITY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3361B6-F584-954A-9202-C4C9079E2D08}"/>
              </a:ext>
            </a:extLst>
          </p:cNvPr>
          <p:cNvGrpSpPr/>
          <p:nvPr/>
        </p:nvGrpSpPr>
        <p:grpSpPr>
          <a:xfrm>
            <a:off x="1980219" y="3156660"/>
            <a:ext cx="992375" cy="253607"/>
            <a:chOff x="1980219" y="3083988"/>
            <a:chExt cx="992375" cy="25360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CF6383-AC7C-A44A-A4F2-8BA9AB48C0BD}"/>
                </a:ext>
              </a:extLst>
            </p:cNvPr>
            <p:cNvSpPr/>
            <p:nvPr/>
          </p:nvSpPr>
          <p:spPr>
            <a:xfrm>
              <a:off x="2444127" y="3083988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4634B0-8C23-BA43-9952-A9AD0A62972A}"/>
                </a:ext>
              </a:extLst>
            </p:cNvPr>
            <p:cNvSpPr/>
            <p:nvPr/>
          </p:nvSpPr>
          <p:spPr>
            <a:xfrm>
              <a:off x="1980219" y="3137540"/>
              <a:ext cx="992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SAN FRANCISCO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858CF9-7DE5-2E41-B778-B852EFC10ED3}"/>
              </a:ext>
            </a:extLst>
          </p:cNvPr>
          <p:cNvGrpSpPr/>
          <p:nvPr/>
        </p:nvGrpSpPr>
        <p:grpSpPr>
          <a:xfrm>
            <a:off x="2603006" y="3310239"/>
            <a:ext cx="992375" cy="236622"/>
            <a:chOff x="2603006" y="3237567"/>
            <a:chExt cx="992375" cy="23662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10A54EC-5A79-5C40-9CB9-A5BF904BEF95}"/>
                </a:ext>
              </a:extLst>
            </p:cNvPr>
            <p:cNvSpPr/>
            <p:nvPr/>
          </p:nvSpPr>
          <p:spPr>
            <a:xfrm>
              <a:off x="3069417" y="3237567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837A55-303B-6D4A-8023-04F576BCB1E3}"/>
                </a:ext>
              </a:extLst>
            </p:cNvPr>
            <p:cNvSpPr/>
            <p:nvPr/>
          </p:nvSpPr>
          <p:spPr>
            <a:xfrm>
              <a:off x="2603006" y="3274134"/>
              <a:ext cx="992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DALLAS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8235D-7E9D-204E-BCCE-EA8A7611F124}"/>
              </a:ext>
            </a:extLst>
          </p:cNvPr>
          <p:cNvGrpSpPr/>
          <p:nvPr/>
        </p:nvGrpSpPr>
        <p:grpSpPr>
          <a:xfrm>
            <a:off x="3241570" y="3099529"/>
            <a:ext cx="1109877" cy="256793"/>
            <a:chOff x="3241570" y="3026857"/>
            <a:chExt cx="1109877" cy="25679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DD440E-F77A-0945-87B8-56835B50122D}"/>
                </a:ext>
              </a:extLst>
            </p:cNvPr>
            <p:cNvSpPr/>
            <p:nvPr/>
          </p:nvSpPr>
          <p:spPr>
            <a:xfrm>
              <a:off x="3709484" y="3026857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677788-60BE-5140-B047-89A2DEFBB64D}"/>
                </a:ext>
              </a:extLst>
            </p:cNvPr>
            <p:cNvSpPr/>
            <p:nvPr/>
          </p:nvSpPr>
          <p:spPr>
            <a:xfrm>
              <a:off x="3241570" y="3083595"/>
              <a:ext cx="110987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WASHINGTON, D.C.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71B8BA-C47B-734E-A00D-FE57EA1CEAE3}"/>
              </a:ext>
            </a:extLst>
          </p:cNvPr>
          <p:cNvGrpSpPr/>
          <p:nvPr/>
        </p:nvGrpSpPr>
        <p:grpSpPr>
          <a:xfrm>
            <a:off x="2586858" y="2888762"/>
            <a:ext cx="1001882" cy="200055"/>
            <a:chOff x="2586858" y="2816090"/>
            <a:chExt cx="1001882" cy="20005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9F4DB6-ACB1-CF41-8B49-7662E65C2144}"/>
                </a:ext>
              </a:extLst>
            </p:cNvPr>
            <p:cNvSpPr/>
            <p:nvPr/>
          </p:nvSpPr>
          <p:spPr>
            <a:xfrm>
              <a:off x="3524183" y="2891490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AD984D-181B-934C-8FC3-0D0E3EA3C971}"/>
                </a:ext>
              </a:extLst>
            </p:cNvPr>
            <p:cNvSpPr/>
            <p:nvPr/>
          </p:nvSpPr>
          <p:spPr>
            <a:xfrm>
              <a:off x="2586858" y="2816090"/>
              <a:ext cx="992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CHICAGO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5D4F8BD-E90E-3141-8925-CC0F58287BDF}"/>
              </a:ext>
            </a:extLst>
          </p:cNvPr>
          <p:cNvGrpSpPr/>
          <p:nvPr/>
        </p:nvGrpSpPr>
        <p:grpSpPr>
          <a:xfrm>
            <a:off x="3837295" y="2980850"/>
            <a:ext cx="1004709" cy="200055"/>
            <a:chOff x="3837295" y="2908178"/>
            <a:chExt cx="1004709" cy="20005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D9A7922-73E6-184F-824F-16AA05B077CD}"/>
                </a:ext>
              </a:extLst>
            </p:cNvPr>
            <p:cNvSpPr/>
            <p:nvPr/>
          </p:nvSpPr>
          <p:spPr>
            <a:xfrm>
              <a:off x="3837295" y="2966935"/>
              <a:ext cx="64557" cy="6455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6718C5F-8DB4-F041-ABB9-A6100139C7BA}"/>
                </a:ext>
              </a:extLst>
            </p:cNvPr>
            <p:cNvSpPr/>
            <p:nvPr/>
          </p:nvSpPr>
          <p:spPr>
            <a:xfrm>
              <a:off x="3849629" y="2908178"/>
              <a:ext cx="9923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b="1" i="0" dirty="0">
                  <a:solidFill>
                    <a:schemeClr val="tx1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NEW YORK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CDE9EC97-1D24-C24C-8AD7-55911A49D149}"/>
              </a:ext>
            </a:extLst>
          </p:cNvPr>
          <p:cNvSpPr/>
          <p:nvPr/>
        </p:nvSpPr>
        <p:spPr>
          <a:xfrm>
            <a:off x="794032" y="2424991"/>
            <a:ext cx="1395676" cy="48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CA" sz="800" dirty="0">
                <a:latin typeface="+mn-lt"/>
              </a:rPr>
              <a:t>1 200 km ( 750 </a:t>
            </a:r>
            <a:r>
              <a:rPr lang="en-CA" sz="800" dirty="0" err="1">
                <a:latin typeface="+mn-lt"/>
              </a:rPr>
              <a:t>milles</a:t>
            </a:r>
            <a:r>
              <a:rPr lang="en-CA" sz="800" dirty="0">
                <a:latin typeface="+mn-lt"/>
              </a:rPr>
              <a:t> )</a:t>
            </a:r>
          </a:p>
          <a:p>
            <a:pPr algn="r">
              <a:lnSpc>
                <a:spcPct val="110000"/>
              </a:lnSpc>
            </a:pPr>
            <a:r>
              <a:rPr lang="en-CA" sz="800" dirty="0">
                <a:latin typeface="+mn-lt"/>
              </a:rPr>
              <a:t>800 km ( 500 </a:t>
            </a:r>
            <a:r>
              <a:rPr lang="en-CA" sz="800" dirty="0" err="1">
                <a:latin typeface="+mn-lt"/>
              </a:rPr>
              <a:t>milles</a:t>
            </a:r>
            <a:r>
              <a:rPr lang="en-CA" sz="800" dirty="0">
                <a:latin typeface="+mn-lt"/>
              </a:rPr>
              <a:t> )</a:t>
            </a:r>
          </a:p>
          <a:p>
            <a:pPr algn="r">
              <a:lnSpc>
                <a:spcPct val="110000"/>
              </a:lnSpc>
            </a:pPr>
            <a:r>
              <a:rPr lang="en-CA" sz="800" dirty="0">
                <a:latin typeface="+mn-lt"/>
              </a:rPr>
              <a:t>400 km ( 250 </a:t>
            </a:r>
            <a:r>
              <a:rPr lang="en-CA" sz="800" dirty="0" err="1">
                <a:latin typeface="+mn-lt"/>
              </a:rPr>
              <a:t>milles</a:t>
            </a:r>
            <a:r>
              <a:rPr lang="en-CA" sz="800" dirty="0">
                <a:latin typeface="+mn-lt"/>
              </a:rPr>
              <a:t> )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F37DE53-D530-4E46-AB9D-AB61C25A3DD8}"/>
              </a:ext>
            </a:extLst>
          </p:cNvPr>
          <p:cNvCxnSpPr>
            <a:cxnSpLocks/>
          </p:cNvCxnSpPr>
          <p:nvPr/>
        </p:nvCxnSpPr>
        <p:spPr>
          <a:xfrm>
            <a:off x="2116884" y="2583509"/>
            <a:ext cx="871087" cy="0"/>
          </a:xfrm>
          <a:prstGeom prst="line">
            <a:avLst/>
          </a:prstGeom>
          <a:ln cap="rnd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AE60305-3FBD-8C40-BE57-CFB0EEA62149}"/>
              </a:ext>
            </a:extLst>
          </p:cNvPr>
          <p:cNvCxnSpPr>
            <a:cxnSpLocks/>
          </p:cNvCxnSpPr>
          <p:nvPr/>
        </p:nvCxnSpPr>
        <p:spPr>
          <a:xfrm>
            <a:off x="2137637" y="2705217"/>
            <a:ext cx="931780" cy="0"/>
          </a:xfrm>
          <a:prstGeom prst="line">
            <a:avLst/>
          </a:prstGeom>
          <a:ln cap="rnd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3868D58-C6A5-374C-9566-2C0F89E47C95}"/>
              </a:ext>
            </a:extLst>
          </p:cNvPr>
          <p:cNvCxnSpPr>
            <a:cxnSpLocks/>
          </p:cNvCxnSpPr>
          <p:nvPr/>
        </p:nvCxnSpPr>
        <p:spPr>
          <a:xfrm>
            <a:off x="2137637" y="2832217"/>
            <a:ext cx="1055884" cy="0"/>
          </a:xfrm>
          <a:prstGeom prst="line">
            <a:avLst/>
          </a:prstGeom>
          <a:ln cap="rnd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86AD769-4277-9B46-A46A-B164E9135F74}"/>
              </a:ext>
            </a:extLst>
          </p:cNvPr>
          <p:cNvSpPr txBox="1"/>
          <p:nvPr/>
        </p:nvSpPr>
        <p:spPr bwMode="auto">
          <a:xfrm>
            <a:off x="4326467" y="341700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96" name="Group 6">
            <a:extLst>
              <a:ext uri="{FF2B5EF4-FFF2-40B4-BE49-F238E27FC236}">
                <a16:creationId xmlns:a16="http://schemas.microsoft.com/office/drawing/2014/main" id="{B357DC0A-231A-A045-9446-AC8939A12236}"/>
              </a:ext>
            </a:extLst>
          </p:cNvPr>
          <p:cNvGrpSpPr>
            <a:grpSpLocks/>
          </p:cNvGrpSpPr>
          <p:nvPr/>
        </p:nvGrpSpPr>
        <p:grpSpPr bwMode="auto">
          <a:xfrm>
            <a:off x="5413375" y="2895985"/>
            <a:ext cx="992188" cy="241712"/>
            <a:chOff x="5413303" y="2822860"/>
            <a:chExt cx="992375" cy="24152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6CC63AF-EEB2-2945-92F7-E72545EEDE2F}"/>
                </a:ext>
              </a:extLst>
            </p:cNvPr>
            <p:cNvSpPr/>
            <p:nvPr/>
          </p:nvSpPr>
          <p:spPr>
            <a:xfrm>
              <a:off x="5880528" y="2822860"/>
              <a:ext cx="65100" cy="6503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CFB78DB-094C-5841-980A-0631AAB182B3}"/>
                </a:ext>
              </a:extLst>
            </p:cNvPr>
            <p:cNvSpPr/>
            <p:nvPr/>
          </p:nvSpPr>
          <p:spPr>
            <a:xfrm>
              <a:off x="5413303" y="2864514"/>
              <a:ext cx="992375" cy="19986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PARIS</a:t>
              </a:r>
            </a:p>
          </p:txBody>
        </p:sp>
      </p:grpSp>
      <p:grpSp>
        <p:nvGrpSpPr>
          <p:cNvPr id="99" name="Group 9">
            <a:extLst>
              <a:ext uri="{FF2B5EF4-FFF2-40B4-BE49-F238E27FC236}">
                <a16:creationId xmlns:a16="http://schemas.microsoft.com/office/drawing/2014/main" id="{845598AE-E0E9-0A42-86ED-7498740C1F50}"/>
              </a:ext>
            </a:extLst>
          </p:cNvPr>
          <p:cNvGrpSpPr>
            <a:grpSpLocks/>
          </p:cNvGrpSpPr>
          <p:nvPr/>
        </p:nvGrpSpPr>
        <p:grpSpPr bwMode="auto">
          <a:xfrm>
            <a:off x="6064250" y="2871543"/>
            <a:ext cx="1005861" cy="200025"/>
            <a:chOff x="6063721" y="2799554"/>
            <a:chExt cx="1006385" cy="200055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D346C92-A6AD-704E-82A5-09FC6F114A18}"/>
                </a:ext>
              </a:extLst>
            </p:cNvPr>
            <p:cNvSpPr/>
            <p:nvPr/>
          </p:nvSpPr>
          <p:spPr>
            <a:xfrm>
              <a:off x="6063721" y="2858545"/>
              <a:ext cx="65122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FAD97C7-435D-1746-A061-19019612D250}"/>
                </a:ext>
              </a:extLst>
            </p:cNvPr>
            <p:cNvSpPr/>
            <p:nvPr/>
          </p:nvSpPr>
          <p:spPr>
            <a:xfrm>
              <a:off x="6077402" y="2799554"/>
              <a:ext cx="992704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MUNICH</a:t>
              </a:r>
            </a:p>
          </p:txBody>
        </p:sp>
      </p:grpSp>
      <p:grpSp>
        <p:nvGrpSpPr>
          <p:cNvPr id="102" name="Group 12">
            <a:extLst>
              <a:ext uri="{FF2B5EF4-FFF2-40B4-BE49-F238E27FC236}">
                <a16:creationId xmlns:a16="http://schemas.microsoft.com/office/drawing/2014/main" id="{E7FB915E-AA89-FB4A-8C26-8CC8B0C376BC}"/>
              </a:ext>
            </a:extLst>
          </p:cNvPr>
          <p:cNvGrpSpPr>
            <a:grpSpLocks/>
          </p:cNvGrpSpPr>
          <p:nvPr/>
        </p:nvGrpSpPr>
        <p:grpSpPr bwMode="auto">
          <a:xfrm>
            <a:off x="5782457" y="2710241"/>
            <a:ext cx="1005455" cy="200055"/>
            <a:chOff x="5783192" y="2636827"/>
            <a:chExt cx="1004320" cy="20008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FFAA76B-8E67-C740-8E91-67B87C5C823B}"/>
                </a:ext>
              </a:extLst>
            </p:cNvPr>
            <p:cNvSpPr/>
            <p:nvPr/>
          </p:nvSpPr>
          <p:spPr>
            <a:xfrm>
              <a:off x="5783192" y="2698198"/>
              <a:ext cx="65014" cy="635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E0857AE-462D-084C-AC8F-51D2981DA698}"/>
                </a:ext>
              </a:extLst>
            </p:cNvPr>
            <p:cNvSpPr/>
            <p:nvPr/>
          </p:nvSpPr>
          <p:spPr>
            <a:xfrm>
              <a:off x="5794859" y="2636827"/>
              <a:ext cx="992653" cy="2000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LONDRES</a:t>
              </a:r>
            </a:p>
          </p:txBody>
        </p:sp>
      </p:grpSp>
      <p:grpSp>
        <p:nvGrpSpPr>
          <p:cNvPr id="105" name="Group 36">
            <a:extLst>
              <a:ext uri="{FF2B5EF4-FFF2-40B4-BE49-F238E27FC236}">
                <a16:creationId xmlns:a16="http://schemas.microsoft.com/office/drawing/2014/main" id="{A00EB7B5-8B10-0547-AB13-834DAB4D9AB8}"/>
              </a:ext>
            </a:extLst>
          </p:cNvPr>
          <p:cNvGrpSpPr>
            <a:grpSpLocks/>
          </p:cNvGrpSpPr>
          <p:nvPr/>
        </p:nvGrpSpPr>
        <p:grpSpPr bwMode="auto">
          <a:xfrm>
            <a:off x="7635945" y="3438773"/>
            <a:ext cx="712601" cy="232569"/>
            <a:chOff x="7577127" y="3274171"/>
            <a:chExt cx="712746" cy="232604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BCC8B2E-DCBE-5F46-A143-FF321EA67E48}"/>
                </a:ext>
              </a:extLst>
            </p:cNvPr>
            <p:cNvSpPr/>
            <p:nvPr/>
          </p:nvSpPr>
          <p:spPr>
            <a:xfrm>
              <a:off x="7887664" y="3274171"/>
              <a:ext cx="65100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E39FC7B-12BE-5349-B2A0-3805D94ED900}"/>
                </a:ext>
              </a:extLst>
            </p:cNvPr>
            <p:cNvSpPr/>
            <p:nvPr/>
          </p:nvSpPr>
          <p:spPr>
            <a:xfrm>
              <a:off x="7577127" y="3306720"/>
              <a:ext cx="71274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NEW DELHI</a:t>
              </a:r>
            </a:p>
          </p:txBody>
        </p:sp>
      </p:grpSp>
      <p:grpSp>
        <p:nvGrpSpPr>
          <p:cNvPr id="108" name="Group 42">
            <a:extLst>
              <a:ext uri="{FF2B5EF4-FFF2-40B4-BE49-F238E27FC236}">
                <a16:creationId xmlns:a16="http://schemas.microsoft.com/office/drawing/2014/main" id="{179AD2F4-81B3-764F-B7B2-11BB3E7C2F42}"/>
              </a:ext>
            </a:extLst>
          </p:cNvPr>
          <p:cNvGrpSpPr>
            <a:grpSpLocks/>
          </p:cNvGrpSpPr>
          <p:nvPr/>
        </p:nvGrpSpPr>
        <p:grpSpPr bwMode="auto">
          <a:xfrm>
            <a:off x="9082331" y="3281056"/>
            <a:ext cx="1013238" cy="200025"/>
            <a:chOff x="9039713" y="3331416"/>
            <a:chExt cx="1013035" cy="20005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312A383-CF83-0849-9755-21A1CE31E9F4}"/>
                </a:ext>
              </a:extLst>
            </p:cNvPr>
            <p:cNvSpPr/>
            <p:nvPr/>
          </p:nvSpPr>
          <p:spPr>
            <a:xfrm>
              <a:off x="9039713" y="3394531"/>
              <a:ext cx="65075" cy="6509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2D181FA-F5DA-2A44-9D2E-974BDE298CD1}"/>
                </a:ext>
              </a:extLst>
            </p:cNvPr>
            <p:cNvSpPr/>
            <p:nvPr/>
          </p:nvSpPr>
          <p:spPr>
            <a:xfrm>
              <a:off x="9060760" y="3331416"/>
              <a:ext cx="991988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SHANGHAI</a:t>
              </a:r>
            </a:p>
          </p:txBody>
        </p:sp>
      </p:grpSp>
      <p:grpSp>
        <p:nvGrpSpPr>
          <p:cNvPr id="111" name="Group 45">
            <a:extLst>
              <a:ext uri="{FF2B5EF4-FFF2-40B4-BE49-F238E27FC236}">
                <a16:creationId xmlns:a16="http://schemas.microsoft.com/office/drawing/2014/main" id="{A06D9B61-F7FC-3F4E-BBC8-AD1AE5774D33}"/>
              </a:ext>
            </a:extLst>
          </p:cNvPr>
          <p:cNvGrpSpPr>
            <a:grpSpLocks/>
          </p:cNvGrpSpPr>
          <p:nvPr/>
        </p:nvGrpSpPr>
        <p:grpSpPr bwMode="auto">
          <a:xfrm>
            <a:off x="8373273" y="3483447"/>
            <a:ext cx="764407" cy="243792"/>
            <a:chOff x="8054006" y="3009851"/>
            <a:chExt cx="764402" cy="243828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EB89B78-E753-1D4C-879A-AE3C3A6A79B3}"/>
                </a:ext>
              </a:extLst>
            </p:cNvPr>
            <p:cNvSpPr/>
            <p:nvPr/>
          </p:nvSpPr>
          <p:spPr>
            <a:xfrm>
              <a:off x="8396103" y="3009851"/>
              <a:ext cx="65088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3C4AE51-8E53-FF43-9E0F-21A7C057FE5B}"/>
                </a:ext>
              </a:extLst>
            </p:cNvPr>
            <p:cNvSpPr/>
            <p:nvPr/>
          </p:nvSpPr>
          <p:spPr>
            <a:xfrm>
              <a:off x="8054006" y="3053624"/>
              <a:ext cx="76440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CHONGQING</a:t>
              </a:r>
            </a:p>
          </p:txBody>
        </p:sp>
      </p:grpSp>
      <p:grpSp>
        <p:nvGrpSpPr>
          <p:cNvPr id="114" name="Group 48">
            <a:extLst>
              <a:ext uri="{FF2B5EF4-FFF2-40B4-BE49-F238E27FC236}">
                <a16:creationId xmlns:a16="http://schemas.microsoft.com/office/drawing/2014/main" id="{862D824D-2797-5449-8952-27396515FCFC}"/>
              </a:ext>
            </a:extLst>
          </p:cNvPr>
          <p:cNvGrpSpPr>
            <a:grpSpLocks/>
          </p:cNvGrpSpPr>
          <p:nvPr/>
        </p:nvGrpSpPr>
        <p:grpSpPr bwMode="auto">
          <a:xfrm>
            <a:off x="7883943" y="2985352"/>
            <a:ext cx="994943" cy="200025"/>
            <a:chOff x="7884514" y="2912256"/>
            <a:chExt cx="994915" cy="20005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AD2285E-9C98-2442-AF79-44519F17F7D2}"/>
                </a:ext>
              </a:extLst>
            </p:cNvPr>
            <p:cNvSpPr/>
            <p:nvPr/>
          </p:nvSpPr>
          <p:spPr>
            <a:xfrm>
              <a:off x="8814344" y="2981971"/>
              <a:ext cx="65085" cy="6351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108CB78-E5D9-B147-BC25-03D3C055F617}"/>
                </a:ext>
              </a:extLst>
            </p:cNvPr>
            <p:cNvSpPr/>
            <p:nvPr/>
          </p:nvSpPr>
          <p:spPr>
            <a:xfrm>
              <a:off x="7884514" y="2912256"/>
              <a:ext cx="992159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BEIJING</a:t>
              </a:r>
            </a:p>
          </p:txBody>
        </p:sp>
      </p:grpSp>
      <p:grpSp>
        <p:nvGrpSpPr>
          <p:cNvPr id="117" name="Group 42">
            <a:extLst>
              <a:ext uri="{FF2B5EF4-FFF2-40B4-BE49-F238E27FC236}">
                <a16:creationId xmlns:a16="http://schemas.microsoft.com/office/drawing/2014/main" id="{60A11E37-CD19-BA4D-B92B-E3D7E438CA27}"/>
              </a:ext>
            </a:extLst>
          </p:cNvPr>
          <p:cNvGrpSpPr>
            <a:grpSpLocks/>
          </p:cNvGrpSpPr>
          <p:nvPr/>
        </p:nvGrpSpPr>
        <p:grpSpPr bwMode="auto">
          <a:xfrm>
            <a:off x="9533224" y="3145509"/>
            <a:ext cx="1002115" cy="200025"/>
            <a:chOff x="8893164" y="3289334"/>
            <a:chExt cx="1001772" cy="200055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3602346-26B8-9B42-B61F-84F27168440E}"/>
                </a:ext>
              </a:extLst>
            </p:cNvPr>
            <p:cNvSpPr/>
            <p:nvPr/>
          </p:nvSpPr>
          <p:spPr>
            <a:xfrm>
              <a:off x="8893164" y="3359083"/>
              <a:ext cx="65066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01E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019B3BF-9947-3344-9F3D-9F6AF8514F1A}"/>
                </a:ext>
              </a:extLst>
            </p:cNvPr>
            <p:cNvSpPr/>
            <p:nvPr/>
          </p:nvSpPr>
          <p:spPr>
            <a:xfrm>
              <a:off x="8903087" y="3289334"/>
              <a:ext cx="991849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TOKYO</a:t>
              </a:r>
            </a:p>
          </p:txBody>
        </p:sp>
      </p:grpSp>
      <p:grpSp>
        <p:nvGrpSpPr>
          <p:cNvPr id="120" name="Group 42">
            <a:extLst>
              <a:ext uri="{FF2B5EF4-FFF2-40B4-BE49-F238E27FC236}">
                <a16:creationId xmlns:a16="http://schemas.microsoft.com/office/drawing/2014/main" id="{81CE4AC0-AEE4-684F-B03D-B3B5BFC5E733}"/>
              </a:ext>
            </a:extLst>
          </p:cNvPr>
          <p:cNvGrpSpPr>
            <a:grpSpLocks/>
          </p:cNvGrpSpPr>
          <p:nvPr/>
        </p:nvGrpSpPr>
        <p:grpSpPr bwMode="auto">
          <a:xfrm>
            <a:off x="8681600" y="3126248"/>
            <a:ext cx="599938" cy="200025"/>
            <a:chOff x="8330335" y="3309253"/>
            <a:chExt cx="599388" cy="20005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A3C9F94C-22FD-EA45-8D04-F470B9C479E1}"/>
                </a:ext>
              </a:extLst>
            </p:cNvPr>
            <p:cNvSpPr/>
            <p:nvPr/>
          </p:nvSpPr>
          <p:spPr>
            <a:xfrm>
              <a:off x="8864696" y="3374682"/>
              <a:ext cx="65027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01E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3442BDA-39C2-9D4A-8EEA-04048E0D4E36}"/>
                </a:ext>
              </a:extLst>
            </p:cNvPr>
            <p:cNvSpPr/>
            <p:nvPr/>
          </p:nvSpPr>
          <p:spPr>
            <a:xfrm>
              <a:off x="8330335" y="3309253"/>
              <a:ext cx="59938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SÉOUL</a:t>
              </a:r>
            </a:p>
          </p:txBody>
        </p:sp>
      </p:grpSp>
      <p:grpSp>
        <p:nvGrpSpPr>
          <p:cNvPr id="57" name="Group 36">
            <a:extLst>
              <a:ext uri="{FF2B5EF4-FFF2-40B4-BE49-F238E27FC236}">
                <a16:creationId xmlns:a16="http://schemas.microsoft.com/office/drawing/2014/main" id="{905F7259-86A4-3C4D-9000-763ACC88B647}"/>
              </a:ext>
            </a:extLst>
          </p:cNvPr>
          <p:cNvGrpSpPr>
            <a:grpSpLocks/>
          </p:cNvGrpSpPr>
          <p:nvPr/>
        </p:nvGrpSpPr>
        <p:grpSpPr bwMode="auto">
          <a:xfrm>
            <a:off x="7588451" y="3789797"/>
            <a:ext cx="605851" cy="250245"/>
            <a:chOff x="7657213" y="3274171"/>
            <a:chExt cx="605974" cy="25028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E137EBD-CE85-7146-ADDE-E3F31365FFB1}"/>
                </a:ext>
              </a:extLst>
            </p:cNvPr>
            <p:cNvSpPr/>
            <p:nvPr/>
          </p:nvSpPr>
          <p:spPr>
            <a:xfrm>
              <a:off x="7887664" y="3274171"/>
              <a:ext cx="65100" cy="650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00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489E8C6-EBEB-5448-B5F2-E532ABFAD886}"/>
                </a:ext>
              </a:extLst>
            </p:cNvPr>
            <p:cNvSpPr/>
            <p:nvPr/>
          </p:nvSpPr>
          <p:spPr>
            <a:xfrm>
              <a:off x="7657213" y="3324399"/>
              <a:ext cx="605974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700" b="1" dirty="0"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MUMBAI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77C2D243-3598-8D42-AC6E-E3FB6423AE88}"/>
              </a:ext>
            </a:extLst>
          </p:cNvPr>
          <p:cNvSpPr txBox="1">
            <a:spLocks/>
          </p:cNvSpPr>
          <p:nvPr/>
        </p:nvSpPr>
        <p:spPr bwMode="auto">
          <a:xfrm>
            <a:off x="685800" y="633413"/>
            <a:ext cx="10830715" cy="50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000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 algn="ctr">
              <a:lnSpc>
                <a:spcPct val="10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POURQUOI CHOISIR L’ONTARIO</a:t>
            </a:r>
            <a:br>
              <a:rPr 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</a:br>
            <a:r>
              <a:rPr lang="en-CA" sz="1100" spc="300" dirty="0">
                <a:solidFill>
                  <a:schemeClr val="tx1">
                    <a:lumMod val="75000"/>
                    <a:lumOff val="25000"/>
                  </a:schemeClr>
                </a:solidFill>
                <a:ea typeface="Lato Heavy" panose="020F0502020204030203" pitchFamily="34" charset="0"/>
                <a:cs typeface="Lato Heavy" panose="020F0502020204030203" pitchFamily="34" charset="0"/>
              </a:rPr>
              <a:t>POUR LA FABRICATION DE POINTE?</a:t>
            </a:r>
            <a:endParaRPr lang="en-CA" sz="1100" b="1" i="0" spc="300" dirty="0">
              <a:solidFill>
                <a:schemeClr val="tx1">
                  <a:lumMod val="75000"/>
                  <a:lumOff val="25000"/>
                </a:schemeClr>
              </a:solidFill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363C60A-221B-F944-A9E9-F589759B08CB}"/>
              </a:ext>
            </a:extLst>
          </p:cNvPr>
          <p:cNvGrpSpPr/>
          <p:nvPr/>
        </p:nvGrpSpPr>
        <p:grpSpPr>
          <a:xfrm>
            <a:off x="8701558" y="5754090"/>
            <a:ext cx="2749171" cy="271464"/>
            <a:chOff x="856457" y="5564188"/>
            <a:chExt cx="3787994" cy="374041"/>
          </a:xfrm>
        </p:grpSpPr>
        <p:pic>
          <p:nvPicPr>
            <p:cNvPr id="64" name="Picture 63" descr="Text&#10;&#10;Description automatically generated">
              <a:extLst>
                <a:ext uri="{FF2B5EF4-FFF2-40B4-BE49-F238E27FC236}">
                  <a16:creationId xmlns:a16="http://schemas.microsoft.com/office/drawing/2014/main" id="{5892B866-39EE-7542-88E7-F4CF620AB4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756" y="5600700"/>
              <a:ext cx="1768695" cy="331479"/>
            </a:xfrm>
            <a:prstGeom prst="rect">
              <a:avLst/>
            </a:prstGeom>
          </p:spPr>
        </p:pic>
        <p:pic>
          <p:nvPicPr>
            <p:cNvPr id="65" name="Picture 64" descr="A picture containing indoor, plant, flower&#10;&#10;Description automatically generated">
              <a:extLst>
                <a:ext uri="{FF2B5EF4-FFF2-40B4-BE49-F238E27FC236}">
                  <a16:creationId xmlns:a16="http://schemas.microsoft.com/office/drawing/2014/main" id="{BAAB6DA7-C861-A040-B91E-BDEE2B5D6C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57" y="5564188"/>
              <a:ext cx="1308100" cy="374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4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029EA00-BB2A-E142-8FE6-5F36DED443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234" y="4157004"/>
            <a:ext cx="3440097" cy="283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A3BAE-3A06-5643-8492-20366197000F}"/>
              </a:ext>
            </a:extLst>
          </p:cNvPr>
          <p:cNvSpPr txBox="1"/>
          <p:nvPr/>
        </p:nvSpPr>
        <p:spPr bwMode="auto">
          <a:xfrm>
            <a:off x="569347" y="2230343"/>
            <a:ext cx="3898830" cy="429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spcCol="91440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 long du couloir de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l’innovation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800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kilomètres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qui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s’étend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de Windsor </a:t>
            </a:r>
            <a:r>
              <a:rPr lang="en-CA" sz="90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à</a:t>
            </a:r>
            <a:r>
              <a:rPr lang="en-CA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Ottawa </a:t>
            </a:r>
            <a:r>
              <a:rPr lang="en-CA" sz="900" dirty="0">
                <a:latin typeface="Lato Light" panose="020F0502020204030203" pitchFamily="34" charset="0"/>
              </a:rPr>
              <a:t>se </a:t>
            </a:r>
            <a:r>
              <a:rPr lang="en-CA" sz="900" dirty="0" err="1">
                <a:latin typeface="Lato Light" panose="020F0502020204030203" pitchFamily="34" charset="0"/>
              </a:rPr>
              <a:t>trouve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l’une</a:t>
            </a:r>
            <a:r>
              <a:rPr lang="en-CA" sz="900" dirty="0">
                <a:latin typeface="Lato Light" panose="020F0502020204030203" pitchFamily="34" charset="0"/>
              </a:rPr>
              <a:t> des plus riches concentrations de </a:t>
            </a:r>
            <a:r>
              <a:rPr lang="en-CA" sz="900" dirty="0" err="1">
                <a:latin typeface="Lato Light" panose="020F0502020204030203" pitchFamily="34" charset="0"/>
              </a:rPr>
              <a:t>ressources</a:t>
            </a:r>
            <a:r>
              <a:rPr lang="en-CA" sz="900" dirty="0">
                <a:latin typeface="Lato Light" panose="020F0502020204030203" pitchFamily="34" charset="0"/>
              </a:rPr>
              <a:t> du </a:t>
            </a:r>
            <a:r>
              <a:rPr lang="en-CA" sz="900" dirty="0" err="1">
                <a:latin typeface="Lato Light" panose="020F0502020204030203" pitchFamily="34" charset="0"/>
              </a:rPr>
              <a:t>secteur</a:t>
            </a:r>
            <a:r>
              <a:rPr lang="en-CA" sz="900" dirty="0">
                <a:latin typeface="Lato Light" panose="020F0502020204030203" pitchFamily="34" charset="0"/>
              </a:rPr>
              <a:t> automobile au monde. Le couloir </a:t>
            </a:r>
            <a:r>
              <a:rPr lang="en-CA" sz="900" dirty="0" err="1">
                <a:latin typeface="Lato Light" panose="020F0502020204030203" pitchFamily="34" charset="0"/>
              </a:rPr>
              <a:t>permet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d’accéder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fusion unique de </a:t>
            </a:r>
            <a:r>
              <a:rPr lang="en-CA" sz="900" dirty="0" err="1">
                <a:latin typeface="Lato Light" panose="020F0502020204030203" pitchFamily="34" charset="0"/>
              </a:rPr>
              <a:t>l’innovation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technologique</a:t>
            </a:r>
            <a:r>
              <a:rPr lang="en-CA" sz="900" dirty="0">
                <a:latin typeface="Lato Light" panose="020F0502020204030203" pitchFamily="34" charset="0"/>
              </a:rPr>
              <a:t> et de </a:t>
            </a:r>
            <a:r>
              <a:rPr lang="en-CA" sz="900" dirty="0" err="1">
                <a:latin typeface="Lato Light" panose="020F0502020204030203" pitchFamily="34" charset="0"/>
              </a:rPr>
              <a:t>l’expertise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production </a:t>
            </a:r>
            <a:r>
              <a:rPr lang="en-CA" sz="900" dirty="0" err="1">
                <a:latin typeface="Lato Light" panose="020F0502020204030203" pitchFamily="34" charset="0"/>
              </a:rPr>
              <a:t>manufacturière</a:t>
            </a:r>
            <a:r>
              <a:rPr lang="en-CA" sz="900" dirty="0">
                <a:latin typeface="Lato Light" panose="020F0502020204030203" pitchFamily="34" charset="0"/>
              </a:rPr>
              <a:t> dans un milieu de collaboration.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CA" sz="900" dirty="0" err="1">
                <a:latin typeface="Lato Light" panose="020F0502020204030203" pitchFamily="34" charset="0"/>
              </a:rPr>
              <a:t>Douze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universités</a:t>
            </a:r>
            <a:r>
              <a:rPr lang="en-CA" sz="900" dirty="0">
                <a:latin typeface="Lato Light" panose="020F0502020204030203" pitchFamily="34" charset="0"/>
              </a:rPr>
              <a:t> de premier plan et 24 </a:t>
            </a:r>
            <a:r>
              <a:rPr lang="en-CA" sz="900" dirty="0" err="1">
                <a:latin typeface="Lato Light" panose="020F0502020204030203" pitchFamily="34" charset="0"/>
              </a:rPr>
              <a:t>collèges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offrent</a:t>
            </a:r>
            <a:r>
              <a:rPr lang="en-CA" sz="900" dirty="0">
                <a:latin typeface="Lato Light" panose="020F0502020204030203" pitchFamily="34" charset="0"/>
              </a:rPr>
              <a:t> des programmes </a:t>
            </a:r>
            <a:r>
              <a:rPr lang="en-CA" sz="900" dirty="0" err="1">
                <a:latin typeface="Lato Light" panose="020F0502020204030203" pitchFamily="34" charset="0"/>
              </a:rPr>
              <a:t>axés</a:t>
            </a:r>
            <a:r>
              <a:rPr lang="en-CA" sz="900" dirty="0">
                <a:latin typeface="Lato Light" panose="020F0502020204030203" pitchFamily="34" charset="0"/>
              </a:rPr>
              <a:t> sur </a:t>
            </a:r>
            <a:r>
              <a:rPr lang="en-CA" sz="900" dirty="0" err="1">
                <a:latin typeface="Lato Light" panose="020F0502020204030203" pitchFamily="34" charset="0"/>
              </a:rPr>
              <a:t>l’automobile</a:t>
            </a:r>
            <a:r>
              <a:rPr lang="en-CA" sz="900" dirty="0">
                <a:latin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</a:rPr>
              <a:t>sont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une</a:t>
            </a:r>
            <a:r>
              <a:rPr lang="en-CA" sz="900" dirty="0">
                <a:latin typeface="Lato Light" panose="020F0502020204030203" pitchFamily="34" charset="0"/>
              </a:rPr>
              <a:t> source </a:t>
            </a:r>
            <a:r>
              <a:rPr lang="en-CA" sz="900" dirty="0" err="1">
                <a:latin typeface="Lato Light" panose="020F0502020204030203" pitchFamily="34" charset="0"/>
              </a:rPr>
              <a:t>constante</a:t>
            </a:r>
            <a:r>
              <a:rPr lang="en-CA" sz="900" dirty="0">
                <a:latin typeface="Lato Light" panose="020F0502020204030203" pitchFamily="34" charset="0"/>
              </a:rPr>
              <a:t> de talents dans </a:t>
            </a:r>
            <a:r>
              <a:rPr lang="en-CA" sz="900" dirty="0" err="1">
                <a:latin typeface="Lato Light" panose="020F0502020204030203" pitchFamily="34" charset="0"/>
              </a:rPr>
              <a:t>laquelle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peut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puiser</a:t>
            </a:r>
            <a:r>
              <a:rPr lang="en-CA" sz="90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CA" sz="900" dirty="0">
                <a:latin typeface="Lato Light" panose="020F0502020204030203" pitchFamily="34" charset="0"/>
              </a:rPr>
              <a:t>De plus, des centres de recherche de pointe, </a:t>
            </a:r>
            <a:r>
              <a:rPr lang="en-CA" sz="900" dirty="0" err="1">
                <a:latin typeface="Lato Light" panose="020F0502020204030203" pitchFamily="34" charset="0"/>
              </a:rPr>
              <a:t>comme</a:t>
            </a:r>
            <a:r>
              <a:rPr lang="en-CA" sz="900" dirty="0">
                <a:latin typeface="Lato Light" panose="020F0502020204030203" pitchFamily="34" charset="0"/>
              </a:rPr>
              <a:t> le Centre </a:t>
            </a:r>
            <a:r>
              <a:rPr lang="en-CA" sz="900" dirty="0" err="1">
                <a:latin typeface="Lato Light" panose="020F0502020204030203" pitchFamily="34" charset="0"/>
              </a:rPr>
              <a:t>d’excellence</a:t>
            </a:r>
            <a:r>
              <a:rPr lang="en-CA" sz="900" dirty="0">
                <a:latin typeface="Lato Light" panose="020F0502020204030203" pitchFamily="34" charset="0"/>
              </a:rPr>
              <a:t> automobile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Oshawa et le Waterloo Centre for Intelligent Antenna and Radio Systems, </a:t>
            </a:r>
            <a:r>
              <a:rPr lang="en-CA" sz="900" dirty="0" err="1">
                <a:latin typeface="Lato Light" panose="020F0502020204030203" pitchFamily="34" charset="0"/>
              </a:rPr>
              <a:t>s’empressent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construire</a:t>
            </a:r>
            <a:r>
              <a:rPr lang="en-CA" sz="900" dirty="0">
                <a:latin typeface="Lato Light" panose="020F0502020204030203" pitchFamily="34" charset="0"/>
              </a:rPr>
              <a:t> des technologies </a:t>
            </a:r>
            <a:r>
              <a:rPr lang="en-CA" sz="900" dirty="0" err="1">
                <a:latin typeface="Lato Light" panose="020F0502020204030203" pitchFamily="34" charset="0"/>
              </a:rPr>
              <a:t>permettant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créer</a:t>
            </a:r>
            <a:r>
              <a:rPr lang="en-CA" sz="900" dirty="0">
                <a:latin typeface="Lato Light" panose="020F0502020204030203" pitchFamily="34" charset="0"/>
              </a:rPr>
              <a:t> des voitures </a:t>
            </a:r>
            <a:r>
              <a:rPr lang="en-CA" sz="900" dirty="0" err="1">
                <a:latin typeface="Lato Light" panose="020F0502020204030203" pitchFamily="34" charset="0"/>
              </a:rPr>
              <a:t>autonomes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connectées</a:t>
            </a:r>
            <a:r>
              <a:rPr lang="en-CA" sz="900" dirty="0">
                <a:latin typeface="Lato Light" panose="020F0502020204030203" pitchFamily="34" charset="0"/>
              </a:rPr>
              <a:t>, </a:t>
            </a:r>
            <a:r>
              <a:rPr lang="en-CA" sz="900" dirty="0" err="1">
                <a:latin typeface="Lato Light" panose="020F0502020204030203" pitchFamily="34" charset="0"/>
              </a:rPr>
              <a:t>électriques</a:t>
            </a:r>
            <a:r>
              <a:rPr lang="en-CA" sz="900" dirty="0">
                <a:latin typeface="Lato Light" panose="020F0502020204030203" pitchFamily="34" charset="0"/>
              </a:rPr>
              <a:t> et collectives.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outre</a:t>
            </a:r>
            <a:r>
              <a:rPr lang="en-CA" sz="900" dirty="0">
                <a:latin typeface="Lato Light" panose="020F0502020204030203" pitchFamily="34" charset="0"/>
              </a:rPr>
              <a:t>, le </a:t>
            </a:r>
            <a:r>
              <a:rPr lang="en-CA" sz="900" dirty="0" err="1">
                <a:latin typeface="Lato Light" panose="020F0502020204030203" pitchFamily="34" charset="0"/>
              </a:rPr>
              <a:t>Réseau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d’innovation</a:t>
            </a:r>
            <a:r>
              <a:rPr lang="en-CA" sz="900" dirty="0">
                <a:latin typeface="Lato Light" panose="020F0502020204030203" pitchFamily="34" charset="0"/>
              </a:rPr>
              <a:t> pour les </a:t>
            </a:r>
            <a:r>
              <a:rPr lang="en-CA" sz="900" dirty="0" err="1">
                <a:latin typeface="Lato Light" panose="020F0502020204030203" pitchFamily="34" charset="0"/>
              </a:rPr>
              <a:t>véhicules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autonomes</a:t>
            </a:r>
            <a:r>
              <a:rPr lang="en-CA" sz="900" dirty="0">
                <a:latin typeface="Lato Light" panose="020F0502020204030203" pitchFamily="34" charset="0"/>
              </a:rPr>
              <a:t> (RIVA) de </a:t>
            </a:r>
            <a:r>
              <a:rPr lang="en-CA" sz="900" dirty="0" err="1">
                <a:latin typeface="Lato Light" panose="020F0502020204030203" pitchFamily="34" charset="0"/>
              </a:rPr>
              <a:t>l’Ontario</a:t>
            </a:r>
            <a:r>
              <a:rPr lang="en-CA" sz="900" dirty="0">
                <a:latin typeface="Lato Light" panose="020F0502020204030203" pitchFamily="34" charset="0"/>
              </a:rPr>
              <a:t> recherche des </a:t>
            </a:r>
            <a:r>
              <a:rPr lang="en-CA" sz="900" dirty="0" err="1">
                <a:latin typeface="Lato Light" panose="020F0502020204030203" pitchFamily="34" charset="0"/>
              </a:rPr>
              <a:t>moyens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d’améliorer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chaque</a:t>
            </a:r>
            <a:r>
              <a:rPr lang="en-CA" sz="900" dirty="0">
                <a:latin typeface="Lato Light" panose="020F0502020204030203" pitchFamily="34" charset="0"/>
              </a:rPr>
              <a:t> aspect de la </a:t>
            </a:r>
            <a:r>
              <a:rPr lang="en-CA" sz="900" dirty="0" err="1">
                <a:latin typeface="Lato Light" panose="020F0502020204030203" pitchFamily="34" charset="0"/>
              </a:rPr>
              <a:t>conduite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autonome</a:t>
            </a:r>
            <a:r>
              <a:rPr lang="en-CA" sz="900" dirty="0">
                <a:latin typeface="Lato Light" panose="020F0502020204030203" pitchFamily="34" charset="0"/>
              </a:rPr>
              <a:t> et </a:t>
            </a:r>
            <a:r>
              <a:rPr lang="en-CA" sz="900" dirty="0" err="1">
                <a:latin typeface="Lato Light" panose="020F0502020204030203" pitchFamily="34" charset="0"/>
              </a:rPr>
              <a:t>connectée</a:t>
            </a:r>
            <a:r>
              <a:rPr lang="en-CA" sz="900" dirty="0">
                <a:latin typeface="Lato Light" panose="020F0502020204030203" pitchFamily="34" charset="0"/>
              </a:rPr>
              <a:t>, de la </a:t>
            </a:r>
            <a:r>
              <a:rPr lang="en-CA" sz="900" dirty="0" err="1">
                <a:latin typeface="Lato Light" panose="020F0502020204030203" pitchFamily="34" charset="0"/>
              </a:rPr>
              <a:t>cartographie</a:t>
            </a:r>
            <a:r>
              <a:rPr lang="en-CA" sz="900" dirty="0">
                <a:latin typeface="Lato Light" panose="020F0502020204030203" pitchFamily="34" charset="0"/>
              </a:rPr>
              <a:t> 3D aux communications entre le </a:t>
            </a:r>
            <a:r>
              <a:rPr lang="en-CA" sz="900" dirty="0" err="1">
                <a:latin typeface="Lato Light" panose="020F0502020204030203" pitchFamily="34" charset="0"/>
              </a:rPr>
              <a:t>véhicule</a:t>
            </a:r>
            <a:r>
              <a:rPr lang="en-CA" sz="900" dirty="0">
                <a:latin typeface="Lato Light" panose="020F0502020204030203" pitchFamily="34" charset="0"/>
              </a:rPr>
              <a:t> et son </a:t>
            </a:r>
            <a:r>
              <a:rPr lang="en-CA" sz="900" dirty="0" err="1">
                <a:latin typeface="Lato Light" panose="020F0502020204030203" pitchFamily="34" charset="0"/>
              </a:rPr>
              <a:t>environnement</a:t>
            </a:r>
            <a:r>
              <a:rPr lang="en-CA" sz="900" dirty="0">
                <a:latin typeface="Lato Light" panose="020F0502020204030203" pitchFamily="34" charset="0"/>
              </a:rPr>
              <a:t> (V2X). </a:t>
            </a:r>
            <a:r>
              <a:rPr lang="en-CA" sz="900" dirty="0" err="1">
                <a:latin typeface="Lato Light" panose="020F0502020204030203" pitchFamily="34" charset="0"/>
              </a:rPr>
              <a:t>Votre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entreprise</a:t>
            </a:r>
            <a:r>
              <a:rPr lang="en-CA" sz="900" dirty="0">
                <a:latin typeface="Lato Light" panose="020F0502020204030203" pitchFamily="34" charset="0"/>
              </a:rPr>
              <a:t> sera </a:t>
            </a:r>
            <a:r>
              <a:rPr lang="en-CA" sz="900" dirty="0" err="1">
                <a:latin typeface="Lato Light" panose="020F0502020204030203" pitchFamily="34" charset="0"/>
              </a:rPr>
              <a:t>donc</a:t>
            </a:r>
            <a:r>
              <a:rPr lang="en-CA" sz="900" dirty="0">
                <a:latin typeface="Lato Light" panose="020F0502020204030203" pitchFamily="34" charset="0"/>
              </a:rPr>
              <a:t> au </a:t>
            </a:r>
            <a:r>
              <a:rPr lang="en-CA" sz="900" dirty="0" err="1">
                <a:latin typeface="Lato Light" panose="020F0502020204030203" pitchFamily="34" charset="0"/>
              </a:rPr>
              <a:t>cœur</a:t>
            </a:r>
            <a:r>
              <a:rPr lang="en-CA" sz="900" dirty="0">
                <a:latin typeface="Lato Light" panose="020F0502020204030203" pitchFamily="34" charset="0"/>
              </a:rPr>
              <a:t> de la fine pointe de la recherche automobile.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CA" sz="900" dirty="0">
                <a:latin typeface="Lato Light" panose="020F0502020204030203" pitchFamily="34" charset="0"/>
              </a:rPr>
              <a:t>Si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souhaitez</a:t>
            </a:r>
            <a:r>
              <a:rPr lang="en-CA" sz="900" dirty="0">
                <a:latin typeface="Lato Light" panose="020F0502020204030203" pitchFamily="34" charset="0"/>
              </a:rPr>
              <a:t> faire </a:t>
            </a:r>
            <a:r>
              <a:rPr lang="en-CA" sz="900" dirty="0" err="1">
                <a:latin typeface="Lato Light" panose="020F0502020204030203" pitchFamily="34" charset="0"/>
              </a:rPr>
              <a:t>partie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l’écosystème</a:t>
            </a:r>
            <a:r>
              <a:rPr lang="en-CA" sz="900" dirty="0">
                <a:latin typeface="Lato Light" panose="020F0502020204030203" pitchFamily="34" charset="0"/>
              </a:rPr>
              <a:t> automobile de la province, </a:t>
            </a:r>
            <a:r>
              <a:rPr lang="en-CA" sz="900" dirty="0" err="1">
                <a:latin typeface="Lato Light" panose="020F0502020204030203" pitchFamily="34" charset="0"/>
              </a:rPr>
              <a:t>vous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serez</a:t>
            </a:r>
            <a:r>
              <a:rPr lang="en-CA" sz="900" dirty="0">
                <a:latin typeface="Lato Light" panose="020F0502020204030203" pitchFamily="34" charset="0"/>
              </a:rPr>
              <a:t> bien </a:t>
            </a:r>
            <a:r>
              <a:rPr lang="en-CA" sz="900" dirty="0" err="1">
                <a:latin typeface="Lato Light" panose="020F0502020204030203" pitchFamily="34" charset="0"/>
              </a:rPr>
              <a:t>entouré</a:t>
            </a:r>
            <a:r>
              <a:rPr lang="en-CA" sz="900" dirty="0">
                <a:latin typeface="Lato Light" panose="020F0502020204030203" pitchFamily="34" charset="0"/>
              </a:rPr>
              <a:t>. 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CA" sz="900" dirty="0">
                <a:latin typeface="Lato Light" panose="020F0502020204030203" pitchFamily="34" charset="0"/>
              </a:rPr>
              <a:t>De grands </a:t>
            </a:r>
            <a:r>
              <a:rPr lang="en-CA" sz="900" dirty="0" err="1">
                <a:latin typeface="Lato Light" panose="020F0502020204030203" pitchFamily="34" charset="0"/>
              </a:rPr>
              <a:t>noms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comme</a:t>
            </a:r>
            <a:r>
              <a:rPr lang="en-CA" sz="900" dirty="0">
                <a:latin typeface="Lato Light" panose="020F0502020204030203" pitchFamily="34" charset="0"/>
              </a:rPr>
              <a:t> GM, </a:t>
            </a:r>
            <a:r>
              <a:rPr lang="en-CA" sz="900" dirty="0" err="1">
                <a:latin typeface="Lato Light" panose="020F0502020204030203" pitchFamily="34" charset="0"/>
              </a:rPr>
              <a:t>Stellantis</a:t>
            </a:r>
            <a:r>
              <a:rPr lang="en-CA" sz="900" dirty="0">
                <a:latin typeface="Lato Light" panose="020F0502020204030203" pitchFamily="34" charset="0"/>
              </a:rPr>
              <a:t> et Ford </a:t>
            </a:r>
            <a:r>
              <a:rPr lang="en-CA" sz="900" dirty="0" err="1">
                <a:latin typeface="Lato Light" panose="020F0502020204030203" pitchFamily="34" charset="0"/>
              </a:rPr>
              <a:t>investissent</a:t>
            </a:r>
            <a:r>
              <a:rPr lang="en-CA" sz="900" dirty="0">
                <a:latin typeface="Lato Light" panose="020F0502020204030203" pitchFamily="34" charset="0"/>
              </a:rPr>
              <a:t> des millions </a:t>
            </a:r>
            <a:br>
              <a:rPr lang="en-CA" sz="900" dirty="0">
                <a:latin typeface="Lato Light" panose="020F0502020204030203" pitchFamily="34" charset="0"/>
              </a:rPr>
            </a:br>
            <a:r>
              <a:rPr lang="en-CA" sz="900" dirty="0">
                <a:latin typeface="Lato Light" panose="020F0502020204030203" pitchFamily="34" charset="0"/>
              </a:rPr>
              <a:t>de dollars pour </a:t>
            </a:r>
            <a:r>
              <a:rPr lang="en-CA" sz="900" dirty="0" err="1">
                <a:latin typeface="Lato Light" panose="020F0502020204030203" pitchFamily="34" charset="0"/>
              </a:rPr>
              <a:t>étendre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leurs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activités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en</a:t>
            </a:r>
            <a:r>
              <a:rPr lang="en-CA" sz="900" dirty="0">
                <a:latin typeface="Lato Light" panose="020F0502020204030203" pitchFamily="34" charset="0"/>
              </a:rPr>
              <a:t> Ontario et </a:t>
            </a:r>
            <a:r>
              <a:rPr lang="en-CA" sz="900" dirty="0" err="1">
                <a:latin typeface="Lato Light" panose="020F0502020204030203" pitchFamily="34" charset="0"/>
              </a:rPr>
              <a:t>construire</a:t>
            </a:r>
            <a:r>
              <a:rPr lang="en-CA" sz="900" dirty="0">
                <a:latin typeface="Lato Light" panose="020F0502020204030203" pitchFamily="34" charset="0"/>
              </a:rPr>
              <a:t> les voitures de </a:t>
            </a:r>
            <a:r>
              <a:rPr lang="en-CA" sz="900" dirty="0" err="1">
                <a:latin typeface="Lato Light" panose="020F0502020204030203" pitchFamily="34" charset="0"/>
              </a:rPr>
              <a:t>l’avenir</a:t>
            </a:r>
            <a:r>
              <a:rPr lang="en-CA" sz="900" dirty="0">
                <a:latin typeface="Lato Light" panose="020F0502020204030203" pitchFamily="34" charset="0"/>
              </a:rPr>
              <a:t>. Il </a:t>
            </a:r>
            <a:r>
              <a:rPr lang="en-CA" sz="900" dirty="0" err="1">
                <a:latin typeface="Lato Light" panose="020F0502020204030203" pitchFamily="34" charset="0"/>
              </a:rPr>
              <a:t>n’est</a:t>
            </a:r>
            <a:r>
              <a:rPr lang="en-CA" sz="900" dirty="0">
                <a:latin typeface="Lato Light" panose="020F0502020204030203" pitchFamily="34" charset="0"/>
              </a:rPr>
              <a:t> pas </a:t>
            </a:r>
            <a:r>
              <a:rPr lang="en-CA" sz="900" dirty="0" err="1">
                <a:latin typeface="Lato Light" panose="020F0502020204030203" pitchFamily="34" charset="0"/>
              </a:rPr>
              <a:t>étonnant</a:t>
            </a:r>
            <a:r>
              <a:rPr lang="en-CA" sz="900" dirty="0">
                <a:latin typeface="Lato Light" panose="020F0502020204030203" pitchFamily="34" charset="0"/>
              </a:rPr>
              <a:t> que </a:t>
            </a:r>
            <a:r>
              <a:rPr lang="en-CA" sz="900" dirty="0" err="1">
                <a:latin typeface="Lato Light" panose="020F0502020204030203" pitchFamily="34" charset="0"/>
              </a:rPr>
              <a:t>pratiquement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toutes</a:t>
            </a:r>
            <a:r>
              <a:rPr lang="en-CA" sz="900" dirty="0">
                <a:latin typeface="Lato Light" panose="020F0502020204030203" pitchFamily="34" charset="0"/>
              </a:rPr>
              <a:t> les automobiles </a:t>
            </a:r>
            <a:r>
              <a:rPr lang="en-CA" sz="900" dirty="0" err="1">
                <a:latin typeface="Lato Light" panose="020F0502020204030203" pitchFamily="34" charset="0"/>
              </a:rPr>
              <a:t>construites</a:t>
            </a:r>
            <a:r>
              <a:rPr lang="en-CA" sz="900" dirty="0">
                <a:latin typeface="Lato Light" panose="020F0502020204030203" pitchFamily="34" charset="0"/>
              </a:rPr>
              <a:t> de </a:t>
            </a:r>
            <a:r>
              <a:rPr lang="en-CA" sz="900" dirty="0" err="1">
                <a:latin typeface="Lato Light" panose="020F0502020204030203" pitchFamily="34" charset="0"/>
              </a:rPr>
              <a:t>nos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jours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soient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équipées</a:t>
            </a:r>
            <a:r>
              <a:rPr lang="en-CA" sz="900" dirty="0">
                <a:latin typeface="Lato Light" panose="020F0502020204030203" pitchFamily="34" charset="0"/>
              </a:rPr>
              <a:t> de la </a:t>
            </a:r>
            <a:r>
              <a:rPr lang="en-CA" sz="900" dirty="0" err="1">
                <a:latin typeface="Lato Light" panose="020F0502020204030203" pitchFamily="34" charset="0"/>
              </a:rPr>
              <a:t>technologie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ontarienne</a:t>
            </a:r>
            <a:r>
              <a:rPr lang="en-CA" sz="900" dirty="0">
                <a:latin typeface="Lato Light" panose="020F0502020204030203" pitchFamily="34" charset="0"/>
              </a:rPr>
              <a:t>, grâce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BlackBerry QNX. </a:t>
            </a:r>
            <a:r>
              <a:rPr lang="en-CA" sz="900" dirty="0" err="1">
                <a:latin typeface="Lato Light" panose="020F0502020204030203" pitchFamily="34" charset="0"/>
              </a:rPr>
              <a:t>C’est</a:t>
            </a:r>
            <a:r>
              <a:rPr lang="en-CA" sz="900" dirty="0">
                <a:latin typeface="Lato Light" panose="020F0502020204030203" pitchFamily="34" charset="0"/>
              </a:rPr>
              <a:t> la raison pour </a:t>
            </a:r>
            <a:r>
              <a:rPr lang="en-CA" sz="900" dirty="0" err="1">
                <a:latin typeface="Lato Light" panose="020F0502020204030203" pitchFamily="34" charset="0"/>
              </a:rPr>
              <a:t>laquelle</a:t>
            </a:r>
            <a:r>
              <a:rPr lang="en-CA" sz="900" dirty="0">
                <a:latin typeface="Lato Light" panose="020F0502020204030203" pitchFamily="34" charset="0"/>
              </a:rPr>
              <a:t> les chefs de </a:t>
            </a:r>
            <a:r>
              <a:rPr lang="en-CA" sz="900" dirty="0" err="1">
                <a:latin typeface="Lato Light" panose="020F0502020204030203" pitchFamily="34" charset="0"/>
              </a:rPr>
              <a:t>l’industrie</a:t>
            </a:r>
            <a:r>
              <a:rPr lang="en-CA" sz="900" dirty="0">
                <a:latin typeface="Lato Light" panose="020F0502020204030203" pitchFamily="34" charset="0"/>
              </a:rPr>
              <a:t> et les </a:t>
            </a:r>
            <a:r>
              <a:rPr lang="en-CA" sz="900" dirty="0" err="1">
                <a:latin typeface="Lato Light" panose="020F0502020204030203" pitchFamily="34" charset="0"/>
              </a:rPr>
              <a:t>innovateurs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à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l’échelle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mondiale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s’établissent</a:t>
            </a:r>
            <a:r>
              <a:rPr lang="en-CA" sz="900" dirty="0">
                <a:latin typeface="Lato Light" panose="020F0502020204030203" pitchFamily="34" charset="0"/>
              </a:rPr>
              <a:t> dans la province et y </a:t>
            </a:r>
            <a:r>
              <a:rPr lang="en-CA" sz="900" dirty="0" err="1">
                <a:latin typeface="Lato Light" panose="020F0502020204030203" pitchFamily="34" charset="0"/>
              </a:rPr>
              <a:t>investissent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d’importantes</a:t>
            </a:r>
            <a:r>
              <a:rPr lang="en-CA" sz="900" dirty="0">
                <a:latin typeface="Lato Light" panose="020F0502020204030203" pitchFamily="34" charset="0"/>
              </a:rPr>
              <a:t> </a:t>
            </a:r>
            <a:r>
              <a:rPr lang="en-CA" sz="900" dirty="0" err="1">
                <a:latin typeface="Lato Light" panose="020F0502020204030203" pitchFamily="34" charset="0"/>
              </a:rPr>
              <a:t>sommes</a:t>
            </a:r>
            <a:r>
              <a:rPr lang="en-CA" sz="900" dirty="0">
                <a:latin typeface="Lato Light" panose="020F0502020204030203" pitchFamily="34" charset="0"/>
              </a:rPr>
              <a:t>. 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C710AE5-6392-AD4F-A702-05007FAB3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537" y="3091897"/>
            <a:ext cx="520700" cy="495300"/>
          </a:xfrm>
          <a:prstGeom prst="rect">
            <a:avLst/>
          </a:prstGeom>
        </p:spPr>
      </p:pic>
      <p:pic>
        <p:nvPicPr>
          <p:cNvPr id="15" name="Picture Placeholder 14" descr="A blue sports car&#10;&#10;Description automatically generated with medium confidence">
            <a:extLst>
              <a:ext uri="{FF2B5EF4-FFF2-40B4-BE49-F238E27FC236}">
                <a16:creationId xmlns:a16="http://schemas.microsoft.com/office/drawing/2014/main" id="{A9AD601C-EA2C-024D-B2C7-451EFF0325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30"/>
          <a:stretch/>
        </p:blipFill>
        <p:spPr>
          <a:xfrm>
            <a:off x="4347284" y="0"/>
            <a:ext cx="7387516" cy="6858001"/>
          </a:xfr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72B0CDC-129E-644D-8EDF-4B2AFD98F3A9}"/>
              </a:ext>
            </a:extLst>
          </p:cNvPr>
          <p:cNvSpPr txBox="1">
            <a:spLocks/>
          </p:cNvSpPr>
          <p:nvPr/>
        </p:nvSpPr>
        <p:spPr bwMode="auto">
          <a:xfrm>
            <a:off x="393134" y="474336"/>
            <a:ext cx="378579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4320" rIns="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AUTOMOBILE EST LE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MOTEUR DE L’AVENIR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BBD1D-E4A4-4145-9B29-67C210B0885E}"/>
              </a:ext>
            </a:extLst>
          </p:cNvPr>
          <p:cNvSpPr txBox="1"/>
          <p:nvPr/>
        </p:nvSpPr>
        <p:spPr bwMode="auto">
          <a:xfrm>
            <a:off x="11971606" y="4923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C4BB2D-CFFC-415E-A6B3-E3D169A86F1B}"/>
              </a:ext>
            </a:extLst>
          </p:cNvPr>
          <p:cNvSpPr/>
          <p:nvPr/>
        </p:nvSpPr>
        <p:spPr>
          <a:xfrm>
            <a:off x="9347020" y="1483862"/>
            <a:ext cx="181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>
                <a:latin typeface="Lato" panose="020F0502020204030203"/>
              </a:rPr>
              <a:t>La </a:t>
            </a:r>
            <a:r>
              <a:rPr lang="en-CA" sz="900" dirty="0" err="1">
                <a:latin typeface="Lato" panose="020F0502020204030203"/>
              </a:rPr>
              <a:t>supervoiture</a:t>
            </a:r>
            <a:r>
              <a:rPr lang="en-CA" sz="900" dirty="0">
                <a:latin typeface="Lato" panose="020F0502020204030203"/>
              </a:rPr>
              <a:t>  </a:t>
            </a:r>
            <a:r>
              <a:rPr lang="en-CA" sz="9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Ford GT </a:t>
            </a:r>
            <a:r>
              <a:rPr lang="en-CA" sz="900" dirty="0" err="1">
                <a:latin typeface="Lato" panose="020F0502020204030203"/>
              </a:rPr>
              <a:t>est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exclusivement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construite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à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Markham </a:t>
            </a:r>
            <a:r>
              <a:rPr lang="en-CA" sz="900" b="1" dirty="0" err="1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en</a:t>
            </a:r>
            <a:r>
              <a:rPr lang="en-CA" sz="900" b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 Ontario, </a:t>
            </a:r>
            <a:r>
              <a:rPr lang="en-CA" sz="900" dirty="0" err="1">
                <a:latin typeface="Lato" panose="020F0502020204030203"/>
              </a:rPr>
              <a:t>à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l’usine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d’assemblage</a:t>
            </a:r>
            <a:r>
              <a:rPr lang="en-CA" sz="900" dirty="0">
                <a:latin typeface="Lato" panose="020F0502020204030203"/>
              </a:rPr>
              <a:t> </a:t>
            </a:r>
            <a:r>
              <a:rPr lang="en-CA" sz="900" dirty="0" err="1">
                <a:latin typeface="Lato" panose="020F0502020204030203"/>
              </a:rPr>
              <a:t>Multimatic</a:t>
            </a:r>
            <a:r>
              <a:rPr lang="en-CA" sz="900" dirty="0">
                <a:latin typeface="Lato" panose="020F0502020204030203"/>
              </a:rPr>
              <a:t>.</a:t>
            </a:r>
            <a:endParaRPr lang="en-US" sz="90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2619011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1F322E3-B907-C340-A3E7-1DE57349C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" t="948" r="-970" b="43157"/>
          <a:stretch/>
        </p:blipFill>
        <p:spPr>
          <a:xfrm>
            <a:off x="1717787" y="1874029"/>
            <a:ext cx="8704327" cy="4983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ABBD1D-E4A4-4145-9B29-67C210B0885E}"/>
              </a:ext>
            </a:extLst>
          </p:cNvPr>
          <p:cNvSpPr txBox="1"/>
          <p:nvPr/>
        </p:nvSpPr>
        <p:spPr bwMode="auto">
          <a:xfrm>
            <a:off x="11971606" y="49237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F32C4E1-10BA-234E-A8B8-A9E418E759B0}"/>
              </a:ext>
            </a:extLst>
          </p:cNvPr>
          <p:cNvGrpSpPr/>
          <p:nvPr/>
        </p:nvGrpSpPr>
        <p:grpSpPr>
          <a:xfrm>
            <a:off x="633413" y="2454946"/>
            <a:ext cx="3276600" cy="3793164"/>
            <a:chOff x="685800" y="2592519"/>
            <a:chExt cx="3276600" cy="33769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A3BAE-3A06-5643-8492-20366197000F}"/>
                </a:ext>
              </a:extLst>
            </p:cNvPr>
            <p:cNvSpPr txBox="1"/>
            <p:nvPr/>
          </p:nvSpPr>
          <p:spPr bwMode="auto">
            <a:xfrm>
              <a:off x="685800" y="3088937"/>
              <a:ext cx="3276600" cy="2880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BLACKBERRY QNX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DENSO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FAURECIA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FORD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GM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HONDA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LEAR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LINAMAR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MAGNA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MARTINREA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STELLANTIS</a:t>
              </a:r>
            </a:p>
            <a:p>
              <a:pPr marL="519113" indent="-519113">
                <a:spcAft>
                  <a:spcPts val="600"/>
                </a:spcAft>
                <a:buSzPct val="90000"/>
                <a:buBlip>
                  <a:blip r:embed="rId3"/>
                </a:buBlip>
              </a:pPr>
              <a:r>
                <a:rPr lang="en-CA" sz="1200" b="1" dirty="0">
                  <a:solidFill>
                    <a:srgbClr val="002E6E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TOYOTA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4FF4EE-DF78-D14F-A99F-7E006A94636F}"/>
                </a:ext>
              </a:extLst>
            </p:cNvPr>
            <p:cNvSpPr txBox="1"/>
            <p:nvPr/>
          </p:nvSpPr>
          <p:spPr bwMode="auto">
            <a:xfrm>
              <a:off x="685800" y="2592519"/>
              <a:ext cx="2738801" cy="396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spcCol="91440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CA" sz="1200" b="1" dirty="0">
                  <a:solidFill>
                    <a:srgbClr val="B95A33"/>
                  </a:solidFill>
                  <a:latin typeface="Lato Heavy" panose="020F0502020204030203" pitchFamily="34" charset="0"/>
                </a:rPr>
                <a:t>DES GÉANTS DE L’AUTOMOBILE SONT ÉTABLIS DANS LA PROVINCE</a:t>
              </a:r>
            </a:p>
          </p:txBody>
        </p:sp>
      </p:grpSp>
      <p:pic>
        <p:nvPicPr>
          <p:cNvPr id="13" name="Picture Placeholder 12" descr="A few flags flying in front of a white building&#10;&#10;Description automatically generated with low confidence">
            <a:extLst>
              <a:ext uri="{FF2B5EF4-FFF2-40B4-BE49-F238E27FC236}">
                <a16:creationId xmlns:a16="http://schemas.microsoft.com/office/drawing/2014/main" id="{3129DA75-7006-6D4B-94BB-CC2216A3A0A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237" y="0"/>
            <a:ext cx="5643563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710AE5-6392-AD4F-A702-05007FAB3E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686" y="1166570"/>
            <a:ext cx="4234154" cy="49398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2ADA64-E3F2-B24E-A681-403282BD6034}"/>
              </a:ext>
            </a:extLst>
          </p:cNvPr>
          <p:cNvSpPr txBox="1"/>
          <p:nvPr/>
        </p:nvSpPr>
        <p:spPr bwMode="auto">
          <a:xfrm>
            <a:off x="7934178" y="-39389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6EF323-054F-114E-925D-A2B343A8DCD4}"/>
              </a:ext>
            </a:extLst>
          </p:cNvPr>
          <p:cNvSpPr txBox="1">
            <a:spLocks/>
          </p:cNvSpPr>
          <p:nvPr/>
        </p:nvSpPr>
        <p:spPr bwMode="auto">
          <a:xfrm>
            <a:off x="457200" y="529993"/>
            <a:ext cx="378579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74320" rIns="0" bIns="45720" numCol="1" anchor="t" anchorCtr="0" compatLnSpc="1">
            <a:prstTxWarp prst="textNoShape">
              <a:avLst/>
            </a:prstTxWarp>
            <a:noAutofit/>
          </a:bodyPr>
          <a:lstStyle>
            <a:lvl1pPr indent="0" algn="l" rtl="0" eaLnBrk="1" fontAlgn="base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defRPr sz="5400" b="1" kern="1200" cap="none" spc="0" baseline="0">
                <a:solidFill>
                  <a:schemeClr val="bg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indent="-346075" algn="l" rtl="0" eaLnBrk="1" fontAlgn="base" hangingPunct="1">
              <a:lnSpc>
                <a:spcPts val="30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indent="-346075" algn="l" rtl="0" eaLnBrk="1" fontAlgn="base" hangingPunct="1">
              <a:lnSpc>
                <a:spcPts val="2663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144000">
              <a:lnSpc>
                <a:spcPts val="2480"/>
              </a:lnSpc>
            </a:pPr>
            <a:r>
              <a:rPr lang="en-US" sz="4400" spc="-150" dirty="0">
                <a:solidFill>
                  <a:srgbClr val="002E6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ONTARIO: </a:t>
            </a:r>
            <a:br>
              <a:rPr lang="en-US" sz="4400" dirty="0">
                <a:solidFill>
                  <a:srgbClr val="002E6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OÙ LE SECTEUR 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AUTOMOBILE EST LE </a:t>
            </a:r>
          </a:p>
          <a:p>
            <a:pPr marL="144000">
              <a:lnSpc>
                <a:spcPts val="2480"/>
              </a:lnSpc>
            </a:pPr>
            <a:r>
              <a:rPr lang="en-US" sz="2400" b="0" dirty="0">
                <a:solidFill>
                  <a:srgbClr val="7A9D4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MOTEUR DE L’AVENIR</a:t>
            </a:r>
          </a:p>
        </p:txBody>
      </p:sp>
    </p:spTree>
    <p:extLst>
      <p:ext uri="{BB962C8B-B14F-4D97-AF65-F5344CB8AC3E}">
        <p14:creationId xmlns:p14="http://schemas.microsoft.com/office/powerpoint/2010/main" val="1569482702"/>
      </p:ext>
    </p:extLst>
  </p:cSld>
  <p:clrMapOvr>
    <a:masterClrMapping/>
  </p:clrMapOvr>
</p:sld>
</file>

<file path=ppt/theme/theme1.xml><?xml version="1.0" encoding="utf-8"?>
<a:theme xmlns:a="http://schemas.openxmlformats.org/drawingml/2006/main" name="Advanced Manufacturing Theme">
  <a:themeElements>
    <a:clrScheme name="Advancec Manufacturing">
      <a:dk1>
        <a:srgbClr val="000000"/>
      </a:dk1>
      <a:lt1>
        <a:srgbClr val="FFFFFF"/>
      </a:lt1>
      <a:dk2>
        <a:srgbClr val="002857"/>
      </a:dk2>
      <a:lt2>
        <a:srgbClr val="F6F6F3"/>
      </a:lt2>
      <a:accent1>
        <a:srgbClr val="32A9E0"/>
      </a:accent1>
      <a:accent2>
        <a:srgbClr val="0099AB"/>
      </a:accent2>
      <a:accent3>
        <a:srgbClr val="799D49"/>
      </a:accent3>
      <a:accent4>
        <a:srgbClr val="B01657"/>
      </a:accent4>
      <a:accent5>
        <a:srgbClr val="D5441C"/>
      </a:accent5>
      <a:accent6>
        <a:srgbClr val="E19110"/>
      </a:accent6>
      <a:hlink>
        <a:srgbClr val="878787"/>
      </a:hlink>
      <a:folHlink>
        <a:srgbClr val="532C6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vanced Manufacturing Theme" id="{571A0915-BCA6-CA45-B1BC-E5B106DDFF22}" vid="{4591AA38-47EB-B744-97A2-DA67A8270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Advanced Manufacturing Theme</Template>
  <TotalTime>10424</TotalTime>
  <Words>4673</Words>
  <Application>Microsoft Office PowerPoint</Application>
  <PresentationFormat>Widescreen</PresentationFormat>
  <Paragraphs>410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Lato</vt:lpstr>
      <vt:lpstr>Lato Black</vt:lpstr>
      <vt:lpstr>Lato Hairline</vt:lpstr>
      <vt:lpstr>Lato Heavy</vt:lpstr>
      <vt:lpstr>Lato Light</vt:lpstr>
      <vt:lpstr>Lato Medium</vt:lpstr>
      <vt:lpstr>Advanced Manufacturing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BOLD Internet</dc:creator>
  <cp:lastModifiedBy>Pinto, Vanessa (MEDJCT)</cp:lastModifiedBy>
  <cp:revision>125</cp:revision>
  <dcterms:created xsi:type="dcterms:W3CDTF">2021-09-20T15:39:08Z</dcterms:created>
  <dcterms:modified xsi:type="dcterms:W3CDTF">2022-01-27T20:51:11Z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a106e-6316-442c-ad35-738afd673d2b_Enabled">
    <vt:lpwstr>true</vt:lpwstr>
  </property>
  <property fmtid="{D5CDD505-2E9C-101B-9397-08002B2CF9AE}" pid="3" name="MSIP_Label_034a106e-6316-442c-ad35-738afd673d2b_SetDate">
    <vt:lpwstr>2021-09-21T14:12:34Z</vt:lpwstr>
  </property>
  <property fmtid="{D5CDD505-2E9C-101B-9397-08002B2CF9AE}" pid="4" name="MSIP_Label_034a106e-6316-442c-ad35-738afd673d2b_Method">
    <vt:lpwstr>Standard</vt:lpwstr>
  </property>
  <property fmtid="{D5CDD505-2E9C-101B-9397-08002B2CF9AE}" pid="5" name="MSIP_Label_034a106e-6316-442c-ad35-738afd673d2b_Name">
    <vt:lpwstr>034a106e-6316-442c-ad35-738afd673d2b</vt:lpwstr>
  </property>
  <property fmtid="{D5CDD505-2E9C-101B-9397-08002B2CF9AE}" pid="6" name="MSIP_Label_034a106e-6316-442c-ad35-738afd673d2b_SiteId">
    <vt:lpwstr>cddc1229-ac2a-4b97-b78a-0e5cacb5865c</vt:lpwstr>
  </property>
  <property fmtid="{D5CDD505-2E9C-101B-9397-08002B2CF9AE}" pid="7" name="MSIP_Label_034a106e-6316-442c-ad35-738afd673d2b_ActionId">
    <vt:lpwstr>3bc33c65-2ce8-4c28-95dd-47d85f10525c</vt:lpwstr>
  </property>
  <property fmtid="{D5CDD505-2E9C-101B-9397-08002B2CF9AE}" pid="8" name="MSIP_Label_034a106e-6316-442c-ad35-738afd673d2b_ContentBits">
    <vt:lpwstr>0</vt:lpwstr>
  </property>
</Properties>
</file>