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94" r:id="rId1"/>
  </p:sldMasterIdLst>
  <p:notesMasterIdLst>
    <p:notesMasterId r:id="rId44"/>
  </p:notesMasterIdLst>
  <p:handoutMasterIdLst>
    <p:handoutMasterId r:id="rId45"/>
  </p:handoutMasterIdLst>
  <p:sldIdLst>
    <p:sldId id="288" r:id="rId2"/>
    <p:sldId id="289" r:id="rId3"/>
    <p:sldId id="294" r:id="rId4"/>
    <p:sldId id="258" r:id="rId5"/>
    <p:sldId id="327" r:id="rId6"/>
    <p:sldId id="257" r:id="rId7"/>
    <p:sldId id="261" r:id="rId8"/>
    <p:sldId id="309" r:id="rId9"/>
    <p:sldId id="311" r:id="rId10"/>
    <p:sldId id="310" r:id="rId11"/>
    <p:sldId id="263" r:id="rId12"/>
    <p:sldId id="285" r:id="rId13"/>
    <p:sldId id="262" r:id="rId14"/>
    <p:sldId id="312" r:id="rId15"/>
    <p:sldId id="313" r:id="rId16"/>
    <p:sldId id="296" r:id="rId17"/>
    <p:sldId id="300" r:id="rId18"/>
    <p:sldId id="315" r:id="rId19"/>
    <p:sldId id="314" r:id="rId20"/>
    <p:sldId id="316" r:id="rId21"/>
    <p:sldId id="317" r:id="rId22"/>
    <p:sldId id="318" r:id="rId23"/>
    <p:sldId id="319" r:id="rId24"/>
    <p:sldId id="320" r:id="rId25"/>
    <p:sldId id="306" r:id="rId26"/>
    <p:sldId id="321" r:id="rId27"/>
    <p:sldId id="322" r:id="rId28"/>
    <p:sldId id="307" r:id="rId29"/>
    <p:sldId id="326" r:id="rId30"/>
    <p:sldId id="323" r:id="rId31"/>
    <p:sldId id="325" r:id="rId32"/>
    <p:sldId id="280" r:id="rId33"/>
    <p:sldId id="337" r:id="rId34"/>
    <p:sldId id="338" r:id="rId35"/>
    <p:sldId id="339" r:id="rId36"/>
    <p:sldId id="340" r:id="rId37"/>
    <p:sldId id="341" r:id="rId38"/>
    <p:sldId id="342" r:id="rId39"/>
    <p:sldId id="343" r:id="rId40"/>
    <p:sldId id="344" r:id="rId41"/>
    <p:sldId id="345" r:id="rId42"/>
    <p:sldId id="336" r:id="rId43"/>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44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into, Vanessa (MEDJCT)" initials="PV(" lastIdx="14" clrIdx="0">
    <p:extLst>
      <p:ext uri="{19B8F6BF-5375-455C-9EA6-DF929625EA0E}">
        <p15:presenceInfo xmlns:p15="http://schemas.microsoft.com/office/powerpoint/2012/main" userId="S::Vanessa.Pinto@ontario.ca::12bfa997-c1c4-40cf-ad58-69b7ed26a67f" providerId="AD"/>
      </p:ext>
    </p:extLst>
  </p:cmAuthor>
  <p:cmAuthor id="2" name="BOLD Internet" initials="BI" lastIdx="7" clrIdx="1">
    <p:extLst>
      <p:ext uri="{19B8F6BF-5375-455C-9EA6-DF929625EA0E}">
        <p15:presenceInfo xmlns:p15="http://schemas.microsoft.com/office/powerpoint/2012/main" userId="S::mario@vt220bold.onmicrosoft.com::670039eb-0dbf-4542-82da-d50ca9d64ca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441C"/>
    <a:srgbClr val="E4A358"/>
    <a:srgbClr val="0F2D52"/>
    <a:srgbClr val="002E6E"/>
    <a:srgbClr val="F7F7F9"/>
    <a:srgbClr val="CCCCCC"/>
    <a:srgbClr val="C2CBCD"/>
    <a:srgbClr val="B01E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46"/>
    <p:restoredTop sz="95918"/>
  </p:normalViewPr>
  <p:slideViewPr>
    <p:cSldViewPr snapToGrid="0" snapToObjects="1">
      <p:cViewPr varScale="1">
        <p:scale>
          <a:sx n="105" d="100"/>
          <a:sy n="105" d="100"/>
        </p:scale>
        <p:origin x="1068" y="114"/>
      </p:cViewPr>
      <p:guideLst>
        <p:guide orient="horz" pos="1440"/>
        <p:guide pos="3840"/>
      </p:guideLst>
    </p:cSldViewPr>
  </p:slideViewPr>
  <p:outlineViewPr>
    <p:cViewPr>
      <p:scale>
        <a:sx n="33" d="100"/>
        <a:sy n="33" d="100"/>
      </p:scale>
      <p:origin x="0" y="0"/>
    </p:cViewPr>
    <p:sldLst>
      <p:sld r:id="rId1" collapse="1"/>
    </p:sldLst>
  </p:outlineViewPr>
  <p:notesTextViewPr>
    <p:cViewPr>
      <p:scale>
        <a:sx n="25" d="100"/>
        <a:sy n="25" d="100"/>
      </p:scale>
      <p:origin x="0" y="0"/>
    </p:cViewPr>
  </p:notesTextViewPr>
  <p:sorterViewPr>
    <p:cViewPr>
      <p:scale>
        <a:sx n="80" d="100"/>
        <a:sy n="80" d="100"/>
      </p:scale>
      <p:origin x="0" y="0"/>
    </p:cViewPr>
  </p:sorterViewPr>
  <p:notesViewPr>
    <p:cSldViewPr snapToGrid="0" snapToObjects="1">
      <p:cViewPr varScale="1">
        <p:scale>
          <a:sx n="156" d="100"/>
          <a:sy n="156" d="100"/>
        </p:scale>
        <p:origin x="5464" y="1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710D-0640-840B-4BB683B85215}"/>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3-710D-0640-840B-4BB683B85215}"/>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710D-0640-840B-4BB683B85215}"/>
              </c:ext>
            </c:extLst>
          </c:dPt>
          <c:dPt>
            <c:idx val="3"/>
            <c:invertIfNegative val="0"/>
            <c:bubble3D val="0"/>
            <c:spPr>
              <a:solidFill>
                <a:schemeClr val="accent5"/>
              </a:solidFill>
              <a:ln>
                <a:noFill/>
              </a:ln>
              <a:effectLst/>
            </c:spPr>
            <c:extLst>
              <c:ext xmlns:c16="http://schemas.microsoft.com/office/drawing/2014/chart" uri="{C3380CC4-5D6E-409C-BE32-E72D297353CC}">
                <c16:uniqueId val="{00000007-710D-0640-840B-4BB683B85215}"/>
              </c:ext>
            </c:extLst>
          </c:dPt>
          <c:dPt>
            <c:idx val="4"/>
            <c:invertIfNegative val="0"/>
            <c:bubble3D val="0"/>
            <c:spPr>
              <a:solidFill>
                <a:schemeClr val="accent6"/>
              </a:solidFill>
              <a:ln>
                <a:noFill/>
              </a:ln>
              <a:effectLst/>
            </c:spPr>
            <c:extLst>
              <c:ext xmlns:c16="http://schemas.microsoft.com/office/drawing/2014/chart" uri="{C3380CC4-5D6E-409C-BE32-E72D297353CC}">
                <c16:uniqueId val="{00000009-710D-0640-840B-4BB683B85215}"/>
              </c:ext>
            </c:extLst>
          </c:dPt>
          <c:dLbls>
            <c:numFmt formatCode="#,##0.0" sourceLinked="0"/>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Item 1</c:v>
                </c:pt>
                <c:pt idx="1">
                  <c:v>Item 2</c:v>
                </c:pt>
                <c:pt idx="2">
                  <c:v>Item 3</c:v>
                </c:pt>
                <c:pt idx="3">
                  <c:v>Item 4</c:v>
                </c:pt>
                <c:pt idx="4">
                  <c:v>Item 5</c:v>
                </c:pt>
              </c:strCache>
            </c:strRef>
          </c:cat>
          <c:val>
            <c:numRef>
              <c:f>Sheet1!$B$2:$B$6</c:f>
              <c:numCache>
                <c:formatCode>General</c:formatCode>
                <c:ptCount val="5"/>
                <c:pt idx="0">
                  <c:v>2.5</c:v>
                </c:pt>
                <c:pt idx="1">
                  <c:v>3.5</c:v>
                </c:pt>
                <c:pt idx="2">
                  <c:v>4.5</c:v>
                </c:pt>
                <c:pt idx="3">
                  <c:v>2.7</c:v>
                </c:pt>
                <c:pt idx="4">
                  <c:v>3</c:v>
                </c:pt>
              </c:numCache>
            </c:numRef>
          </c:val>
          <c:extLst>
            <c:ext xmlns:c16="http://schemas.microsoft.com/office/drawing/2014/chart" uri="{C3380CC4-5D6E-409C-BE32-E72D297353CC}">
              <c16:uniqueId val="{0000000A-710D-0640-840B-4BB683B85215}"/>
            </c:ext>
          </c:extLst>
        </c:ser>
        <c:dLbls>
          <c:showLegendKey val="0"/>
          <c:showVal val="0"/>
          <c:showCatName val="0"/>
          <c:showSerName val="0"/>
          <c:showPercent val="0"/>
          <c:showBubbleSize val="0"/>
        </c:dLbls>
        <c:gapWidth val="50"/>
        <c:axId val="35865600"/>
        <c:axId val="70828608"/>
      </c:barChart>
      <c:catAx>
        <c:axId val="35865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0828608"/>
        <c:crosses val="autoZero"/>
        <c:auto val="1"/>
        <c:lblAlgn val="ctr"/>
        <c:lblOffset val="100"/>
        <c:noMultiLvlLbl val="0"/>
      </c:catAx>
      <c:valAx>
        <c:axId val="70828608"/>
        <c:scaling>
          <c:orientation val="minMax"/>
        </c:scaling>
        <c:delete val="0"/>
        <c:axPos val="l"/>
        <c:majorGridlines>
          <c:spPr>
            <a:ln w="9525" cap="flat" cmpd="sng" algn="ctr">
              <a:solidFill>
                <a:schemeClr val="bg1">
                  <a:lumMod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5865600"/>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952B62-D522-5A41-B062-7109731E635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2F5D674B-09EC-254E-81BB-CA6E3A09B9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733C882E-188E-6349-9AB5-64CBFE5B5F63}" type="datetimeFigureOut">
              <a:rPr lang="en-US"/>
              <a:pPr>
                <a:defRPr/>
              </a:pPr>
              <a:t>1/27/2022</a:t>
            </a:fld>
            <a:endParaRPr lang="en-US"/>
          </a:p>
        </p:txBody>
      </p:sp>
      <p:sp>
        <p:nvSpPr>
          <p:cNvPr id="4" name="Footer Placeholder 3">
            <a:extLst>
              <a:ext uri="{FF2B5EF4-FFF2-40B4-BE49-F238E27FC236}">
                <a16:creationId xmlns:a16="http://schemas.microsoft.com/office/drawing/2014/main" id="{48CFB4C6-F0A2-164D-9C1F-8A755CD2CA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a:extLst>
              <a:ext uri="{FF2B5EF4-FFF2-40B4-BE49-F238E27FC236}">
                <a16:creationId xmlns:a16="http://schemas.microsoft.com/office/drawing/2014/main" id="{EA874B47-34BF-0E41-8618-D4195EE9D54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6BA92FC0-2DAB-4F4E-97D9-3E7E6BDD5610}"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7576B2A-F671-CB46-8292-861BE3F685F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8A3F6287-7A4E-114C-99EC-3C49A07EBD9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95E5E822-A374-DB4F-B21D-904A344AC9DC}" type="datetimeFigureOut">
              <a:rPr lang="en-US"/>
              <a:pPr>
                <a:defRPr/>
              </a:pPr>
              <a:t>1/27/2022</a:t>
            </a:fld>
            <a:endParaRPr lang="en-US"/>
          </a:p>
        </p:txBody>
      </p:sp>
      <p:sp>
        <p:nvSpPr>
          <p:cNvPr id="4" name="Slide Image Placeholder 3">
            <a:extLst>
              <a:ext uri="{FF2B5EF4-FFF2-40B4-BE49-F238E27FC236}">
                <a16:creationId xmlns:a16="http://schemas.microsoft.com/office/drawing/2014/main" id="{41180BFB-25EB-DE4B-AAC7-50A2386198A5}"/>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0E160C23-8510-894F-8133-EEE740BA634A}"/>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78CDD87-14D4-484F-B1CF-0664BAF5C536}"/>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F53E5331-BF4F-AD49-A9BD-576E3449B0D6}"/>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63109BB0-BFDE-D740-B0F6-524ECD93844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579C08B4-C18F-DB41-9E56-562300004F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048FD753-3023-0141-8758-36C171515D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5" name="Slide Number Placeholder 3">
            <a:extLst>
              <a:ext uri="{FF2B5EF4-FFF2-40B4-BE49-F238E27FC236}">
                <a16:creationId xmlns:a16="http://schemas.microsoft.com/office/drawing/2014/main" id="{188D661A-F2C0-194B-8EFA-A9922B4402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CD640CE-3A1E-0645-B904-C45A8F5B8DE7}"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3AA027CF-7997-C147-879B-BAA7CB3A05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a:extLst>
              <a:ext uri="{FF2B5EF4-FFF2-40B4-BE49-F238E27FC236}">
                <a16:creationId xmlns:a16="http://schemas.microsoft.com/office/drawing/2014/main" id="{6ED0487E-0A15-9149-82D8-F548672F58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0723" name="Slide Number Placeholder 3">
            <a:extLst>
              <a:ext uri="{FF2B5EF4-FFF2-40B4-BE49-F238E27FC236}">
                <a16:creationId xmlns:a16="http://schemas.microsoft.com/office/drawing/2014/main" id="{D2EFA369-C515-E841-8608-799038223D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2AB1CB7-5E18-8044-B8EA-DAC046B9E685}" type="slidenum">
              <a:rPr lang="en-US" altLang="en-US" smtClean="0"/>
              <a:pPr/>
              <a:t>13</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3109BB0-BFDE-D740-B0F6-524ECD938448}" type="slidenum">
              <a:rPr lang="en-US" smtClean="0"/>
              <a:pPr>
                <a:defRPr/>
              </a:pPr>
              <a:t>14</a:t>
            </a:fld>
            <a:endParaRPr lang="en-US"/>
          </a:p>
        </p:txBody>
      </p:sp>
    </p:spTree>
    <p:extLst>
      <p:ext uri="{BB962C8B-B14F-4D97-AF65-F5344CB8AC3E}">
        <p14:creationId xmlns:p14="http://schemas.microsoft.com/office/powerpoint/2010/main" val="1035297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0EC43F78-2CD7-2840-B2D6-FED988237E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B39A5FDB-02D4-F64D-9CED-668892795E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6867" name="Slide Number Placeholder 3">
            <a:extLst>
              <a:ext uri="{FF2B5EF4-FFF2-40B4-BE49-F238E27FC236}">
                <a16:creationId xmlns:a16="http://schemas.microsoft.com/office/drawing/2014/main" id="{D6EF6D2E-B064-8C4A-ACF8-EB422598BF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1C31063-1964-1D4F-96A7-3486D3C25C23}" type="slidenum">
              <a:rPr lang="en-US" altLang="en-US" smtClean="0"/>
              <a:pPr/>
              <a:t>16</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DF25093D-2CFD-8D4D-9E0E-BA442F8C59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C68976DF-1469-EF40-9DD8-90F1EE07DB7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8131" name="Slide Number Placeholder 3">
            <a:extLst>
              <a:ext uri="{FF2B5EF4-FFF2-40B4-BE49-F238E27FC236}">
                <a16:creationId xmlns:a16="http://schemas.microsoft.com/office/drawing/2014/main" id="{CE270C38-C6A4-534F-B44D-198E4D42FE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AACDFCB-5115-0442-9005-58E4447FB76D}" type="slidenum">
              <a:rPr lang="en-US" altLang="en-US" smtClean="0"/>
              <a:pPr/>
              <a:t>17</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D228BFB5-29FE-684B-A053-9BFD682FE6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DAA5CAD0-C44D-ED4B-9185-3FDD0CB45A1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0179" name="Slide Number Placeholder 3">
            <a:extLst>
              <a:ext uri="{FF2B5EF4-FFF2-40B4-BE49-F238E27FC236}">
                <a16:creationId xmlns:a16="http://schemas.microsoft.com/office/drawing/2014/main" id="{D585701D-8C58-0545-A3F8-36FE9E0F64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FB3EE41-72DF-6A4A-A67A-EE141732D639}" type="slidenum">
              <a:rPr lang="en-US" altLang="en-US" smtClean="0"/>
              <a:pPr/>
              <a:t>21</a:t>
            </a:fld>
            <a:endParaRPr lang="en-US" altLang="en-US"/>
          </a:p>
        </p:txBody>
      </p:sp>
    </p:spTree>
    <p:extLst>
      <p:ext uri="{BB962C8B-B14F-4D97-AF65-F5344CB8AC3E}">
        <p14:creationId xmlns:p14="http://schemas.microsoft.com/office/powerpoint/2010/main" val="1463269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3109BB0-BFDE-D740-B0F6-524ECD938448}" type="slidenum">
              <a:rPr lang="en-US" smtClean="0"/>
              <a:pPr>
                <a:defRPr/>
              </a:pPr>
              <a:t>22</a:t>
            </a:fld>
            <a:endParaRPr lang="en-US"/>
          </a:p>
        </p:txBody>
      </p:sp>
    </p:spTree>
    <p:extLst>
      <p:ext uri="{BB962C8B-B14F-4D97-AF65-F5344CB8AC3E}">
        <p14:creationId xmlns:p14="http://schemas.microsoft.com/office/powerpoint/2010/main" val="1488129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3109BB0-BFDE-D740-B0F6-524ECD938448}" type="slidenum">
              <a:rPr lang="en-US" smtClean="0"/>
              <a:pPr>
                <a:defRPr/>
              </a:pPr>
              <a:t>23</a:t>
            </a:fld>
            <a:endParaRPr lang="en-US"/>
          </a:p>
        </p:txBody>
      </p:sp>
    </p:spTree>
    <p:extLst>
      <p:ext uri="{BB962C8B-B14F-4D97-AF65-F5344CB8AC3E}">
        <p14:creationId xmlns:p14="http://schemas.microsoft.com/office/powerpoint/2010/main" val="3354510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3109BB0-BFDE-D740-B0F6-524ECD938448}" type="slidenum">
              <a:rPr lang="en-US" smtClean="0"/>
              <a:pPr>
                <a:defRPr/>
              </a:pPr>
              <a:t>24</a:t>
            </a:fld>
            <a:endParaRPr lang="en-US"/>
          </a:p>
        </p:txBody>
      </p:sp>
    </p:spTree>
    <p:extLst>
      <p:ext uri="{BB962C8B-B14F-4D97-AF65-F5344CB8AC3E}">
        <p14:creationId xmlns:p14="http://schemas.microsoft.com/office/powerpoint/2010/main" val="2993743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8CA88FD4-2F82-8647-9A4A-B53CEBD37A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a:extLst>
              <a:ext uri="{FF2B5EF4-FFF2-40B4-BE49-F238E27FC236}">
                <a16:creationId xmlns:a16="http://schemas.microsoft.com/office/drawing/2014/main" id="{272D663A-FFD2-2D49-A99F-06B5EE1577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7347" name="Slide Number Placeholder 3">
            <a:extLst>
              <a:ext uri="{FF2B5EF4-FFF2-40B4-BE49-F238E27FC236}">
                <a16:creationId xmlns:a16="http://schemas.microsoft.com/office/drawing/2014/main" id="{BED406C0-8A32-B740-BE50-E39ECE0071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3716013-C72A-7A44-91C1-255E3938C0A7}" type="slidenum">
              <a:rPr lang="en-US" altLang="en-US" smtClean="0"/>
              <a:pPr/>
              <a:t>25</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0EC43F78-2CD7-2840-B2D6-FED988237E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B39A5FDB-02D4-F64D-9CED-668892795E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6867" name="Slide Number Placeholder 3">
            <a:extLst>
              <a:ext uri="{FF2B5EF4-FFF2-40B4-BE49-F238E27FC236}">
                <a16:creationId xmlns:a16="http://schemas.microsoft.com/office/drawing/2014/main" id="{D6EF6D2E-B064-8C4A-ACF8-EB422598BF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1C31063-1964-1D4F-96A7-3486D3C25C23}" type="slidenum">
              <a:rPr lang="en-US" altLang="en-US" smtClean="0"/>
              <a:pPr/>
              <a:t>29</a:t>
            </a:fld>
            <a:endParaRPr lang="en-US" altLang="en-US"/>
          </a:p>
        </p:txBody>
      </p:sp>
    </p:spTree>
    <p:extLst>
      <p:ext uri="{BB962C8B-B14F-4D97-AF65-F5344CB8AC3E}">
        <p14:creationId xmlns:p14="http://schemas.microsoft.com/office/powerpoint/2010/main" val="1759756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16AE56AC-F604-5546-BAA4-5D885C6572D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id="{13C310F9-1E0B-D44E-A9C8-66F80138130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0483" name="Slide Number Placeholder 3">
            <a:extLst>
              <a:ext uri="{FF2B5EF4-FFF2-40B4-BE49-F238E27FC236}">
                <a16:creationId xmlns:a16="http://schemas.microsoft.com/office/drawing/2014/main" id="{37320FD6-4AC6-4A40-A922-1E5A426CE3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1A97F19-7294-B04B-A910-E0EFA23C9C31}" type="slidenum">
              <a:rPr lang="en-US" altLang="en-US" smtClean="0"/>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3109BB0-BFDE-D740-B0F6-524ECD938448}" type="slidenum">
              <a:rPr lang="en-US" smtClean="0"/>
              <a:pPr>
                <a:defRPr/>
              </a:pPr>
              <a:t>30</a:t>
            </a:fld>
            <a:endParaRPr lang="en-US"/>
          </a:p>
        </p:txBody>
      </p:sp>
    </p:spTree>
    <p:extLst>
      <p:ext uri="{BB962C8B-B14F-4D97-AF65-F5344CB8AC3E}">
        <p14:creationId xmlns:p14="http://schemas.microsoft.com/office/powerpoint/2010/main" val="3485497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83511E9D-392E-8342-B9F3-AEFBF7ACC0C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Notes Placeholder 2">
            <a:extLst>
              <a:ext uri="{FF2B5EF4-FFF2-40B4-BE49-F238E27FC236}">
                <a16:creationId xmlns:a16="http://schemas.microsoft.com/office/drawing/2014/main" id="{55C88BA1-D3EB-D845-8CE9-E0156AF4E8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3491" name="Slide Number Placeholder 3">
            <a:extLst>
              <a:ext uri="{FF2B5EF4-FFF2-40B4-BE49-F238E27FC236}">
                <a16:creationId xmlns:a16="http://schemas.microsoft.com/office/drawing/2014/main" id="{964FF220-79C5-AA41-B395-4A317FB0A6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291ACFD-4326-3A4C-A1F9-134D05C3B707}" type="slidenum">
              <a:rPr lang="en-US" altLang="en-US" smtClean="0"/>
              <a:pPr/>
              <a:t>32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08779506-71B1-E040-A112-E22FBF0ECF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9472D7D0-B394-F64B-A71E-360E2BEC1B7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2531" name="Slide Number Placeholder 3">
            <a:extLst>
              <a:ext uri="{FF2B5EF4-FFF2-40B4-BE49-F238E27FC236}">
                <a16:creationId xmlns:a16="http://schemas.microsoft.com/office/drawing/2014/main" id="{1F641D85-9C80-434A-9651-06C0D7E622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E8BD614-6A0B-BE42-8B6C-9043735CA2A5}" type="slidenum">
              <a:rPr lang="en-US" altLang="en-US" smtClean="0"/>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3109BB0-BFDE-D740-B0F6-524ECD938448}" type="slidenum">
              <a:rPr lang="en-US" smtClean="0"/>
              <a:pPr>
                <a:defRPr/>
              </a:pPr>
              <a:t>5</a:t>
            </a:fld>
            <a:endParaRPr lang="en-US"/>
          </a:p>
        </p:txBody>
      </p:sp>
    </p:spTree>
    <p:extLst>
      <p:ext uri="{BB962C8B-B14F-4D97-AF65-F5344CB8AC3E}">
        <p14:creationId xmlns:p14="http://schemas.microsoft.com/office/powerpoint/2010/main" val="3964954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57AF7D3F-E3FF-E249-89D1-C204C034D9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A5FCE09F-09F0-2245-99CB-0E4D95C533E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6627" name="Slide Number Placeholder 3">
            <a:extLst>
              <a:ext uri="{FF2B5EF4-FFF2-40B4-BE49-F238E27FC236}">
                <a16:creationId xmlns:a16="http://schemas.microsoft.com/office/drawing/2014/main" id="{30A0F321-90C8-9649-A98F-CE9175FF7B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529759C-650F-4A44-AD5E-A437A73525C0}" type="slidenum">
              <a:rPr lang="en-US" altLang="en-US" smtClean="0"/>
              <a:pPr/>
              <a:t>6</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E3D06EF1-C333-7344-8329-BCC4902FD7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es Placeholder 2">
            <a:extLst>
              <a:ext uri="{FF2B5EF4-FFF2-40B4-BE49-F238E27FC236}">
                <a16:creationId xmlns:a16="http://schemas.microsoft.com/office/drawing/2014/main" id="{FCDA4905-FC28-674F-8073-1FE7669A0A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4579" name="Slide Number Placeholder 3">
            <a:extLst>
              <a:ext uri="{FF2B5EF4-FFF2-40B4-BE49-F238E27FC236}">
                <a16:creationId xmlns:a16="http://schemas.microsoft.com/office/drawing/2014/main" id="{8EA46DAA-41E9-CD48-B1C1-B81DE24C6D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FD59C38-FEE5-E54A-BACC-14F69F2AFE60}" type="slidenum">
              <a:rPr lang="en-US" altLang="en-US" smtClean="0"/>
              <a:pPr/>
              <a:t>7</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3AA027CF-7997-C147-879B-BAA7CB3A05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a:extLst>
              <a:ext uri="{FF2B5EF4-FFF2-40B4-BE49-F238E27FC236}">
                <a16:creationId xmlns:a16="http://schemas.microsoft.com/office/drawing/2014/main" id="{6ED0487E-0A15-9149-82D8-F548672F58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0723" name="Slide Number Placeholder 3">
            <a:extLst>
              <a:ext uri="{FF2B5EF4-FFF2-40B4-BE49-F238E27FC236}">
                <a16:creationId xmlns:a16="http://schemas.microsoft.com/office/drawing/2014/main" id="{D2EFA369-C515-E841-8608-799038223D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2AB1CB7-5E18-8044-B8EA-DAC046B9E685}" type="slidenum">
              <a:rPr lang="en-US" altLang="en-US" smtClean="0"/>
              <a:pPr/>
              <a:t>9</a:t>
            </a:fld>
            <a:endParaRPr lang="en-US" altLang="en-US"/>
          </a:p>
        </p:txBody>
      </p:sp>
    </p:spTree>
    <p:extLst>
      <p:ext uri="{BB962C8B-B14F-4D97-AF65-F5344CB8AC3E}">
        <p14:creationId xmlns:p14="http://schemas.microsoft.com/office/powerpoint/2010/main" val="142428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3109BB0-BFDE-D740-B0F6-524ECD938448}" type="slidenum">
              <a:rPr lang="en-US" smtClean="0"/>
              <a:pPr>
                <a:defRPr/>
              </a:pPr>
              <a:t>11</a:t>
            </a:fld>
            <a:endParaRPr lang="en-US"/>
          </a:p>
        </p:txBody>
      </p:sp>
    </p:spTree>
    <p:extLst>
      <p:ext uri="{BB962C8B-B14F-4D97-AF65-F5344CB8AC3E}">
        <p14:creationId xmlns:p14="http://schemas.microsoft.com/office/powerpoint/2010/main" val="1687237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AD182373-06F3-4A4E-86D5-6BD624F547F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a:extLst>
              <a:ext uri="{FF2B5EF4-FFF2-40B4-BE49-F238E27FC236}">
                <a16:creationId xmlns:a16="http://schemas.microsoft.com/office/drawing/2014/main" id="{C1BC0EEC-A711-FC46-BE31-250108DC81E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2771" name="Slide Number Placeholder 3">
            <a:extLst>
              <a:ext uri="{FF2B5EF4-FFF2-40B4-BE49-F238E27FC236}">
                <a16:creationId xmlns:a16="http://schemas.microsoft.com/office/drawing/2014/main" id="{E50B0FBA-9888-B444-AB65-553E03EB2D1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8D71A47-BC32-D242-BF71-DE45EE5C2A60}" type="slidenum">
              <a:rPr lang="en-US" altLang="en-US" smtClean="0"/>
              <a:pPr/>
              <a:t>12</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5" name="TextBox 20">
            <a:extLst>
              <a:ext uri="{FF2B5EF4-FFF2-40B4-BE49-F238E27FC236}">
                <a16:creationId xmlns:a16="http://schemas.microsoft.com/office/drawing/2014/main" id="{199EA83F-F9A1-504F-8C7F-C235B01D012D}"/>
              </a:ext>
            </a:extLst>
          </p:cNvPr>
          <p:cNvSpPr txBox="1">
            <a:spLocks noChangeArrowheads="1"/>
          </p:cNvSpPr>
          <p:nvPr userDrawn="1"/>
        </p:nvSpPr>
        <p:spPr bwMode="auto">
          <a:xfrm>
            <a:off x="2549525" y="188277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6" name="Group 6">
            <a:extLst>
              <a:ext uri="{FF2B5EF4-FFF2-40B4-BE49-F238E27FC236}">
                <a16:creationId xmlns:a16="http://schemas.microsoft.com/office/drawing/2014/main" id="{FD1DC89E-F50D-6547-AF9B-FFF5D9FDAE2E}"/>
              </a:ext>
            </a:extLst>
          </p:cNvPr>
          <p:cNvGrpSpPr>
            <a:grpSpLocks/>
          </p:cNvGrpSpPr>
          <p:nvPr userDrawn="1"/>
        </p:nvGrpSpPr>
        <p:grpSpPr bwMode="auto">
          <a:xfrm>
            <a:off x="639763" y="6199188"/>
            <a:ext cx="1863725" cy="266700"/>
            <a:chOff x="520699" y="6209874"/>
            <a:chExt cx="2200015" cy="314812"/>
          </a:xfrm>
        </p:grpSpPr>
        <p:pic>
          <p:nvPicPr>
            <p:cNvPr id="8" name="Picture 22" descr="A picture containing shape&#10;&#10;Description automatically generated">
              <a:extLst>
                <a:ext uri="{FF2B5EF4-FFF2-40B4-BE49-F238E27FC236}">
                  <a16:creationId xmlns:a16="http://schemas.microsoft.com/office/drawing/2014/main" id="{4C2D35D1-A083-8B4C-AEDC-E885EAE9FF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4598" y="6209874"/>
              <a:ext cx="996116" cy="313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3" descr="A picture containing indoor, plant, flower&#10;&#10;Description automatically generated">
              <a:extLst>
                <a:ext uri="{FF2B5EF4-FFF2-40B4-BE49-F238E27FC236}">
                  <a16:creationId xmlns:a16="http://schemas.microsoft.com/office/drawing/2014/main" id="{F73FDA36-B099-DE4B-B00D-134037D7C1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699" y="6239854"/>
              <a:ext cx="996116" cy="284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hasCustomPrompt="1"/>
          </p:nvPr>
        </p:nvSpPr>
        <p:spPr>
          <a:xfrm>
            <a:off x="639763" y="639763"/>
            <a:ext cx="10901362" cy="927098"/>
          </a:xfrm>
          <a:prstGeom prst="rect">
            <a:avLst/>
          </a:prstGeom>
        </p:spPr>
        <p:txBody>
          <a:bodyPr/>
          <a:lstStyle>
            <a:lvl1pPr>
              <a:defRPr b="1" i="0">
                <a:latin typeface="Lato" panose="020F0502020204030203" pitchFamily="34" charset="0"/>
                <a:ea typeface="Lato" panose="020F0502020204030203" pitchFamily="34" charset="0"/>
                <a:cs typeface="Lato" panose="020F0502020204030203" pitchFamily="34" charset="0"/>
              </a:defRPr>
            </a:lvl1pPr>
          </a:lstStyle>
          <a:p>
            <a:r>
              <a:rPr lang="en-US" altLang="en-US" dirty="0"/>
              <a:t>Click to add Title</a:t>
            </a:r>
            <a:endParaRPr lang="en-US" dirty="0"/>
          </a:p>
        </p:txBody>
      </p:sp>
      <p:sp>
        <p:nvSpPr>
          <p:cNvPr id="7" name="Content Placeholder 6"/>
          <p:cNvSpPr>
            <a:spLocks noGrp="1"/>
          </p:cNvSpPr>
          <p:nvPr>
            <p:ph sz="quarter" idx="10"/>
          </p:nvPr>
        </p:nvSpPr>
        <p:spPr>
          <a:xfrm>
            <a:off x="647699" y="1683103"/>
            <a:ext cx="10893425" cy="4402165"/>
          </a:xfrm>
          <a:prstGeom prst="rect">
            <a:avLst/>
          </a:prstGeom>
        </p:spPr>
        <p:txBody>
          <a:bodyPr lIns="0"/>
          <a:lstStyle>
            <a:lvl1pPr>
              <a:defRPr b="0" i="0">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0" name="Picture 9" descr="A picture containing water, outdoor, orange&#10;&#10;Description automatically generated">
            <a:extLst>
              <a:ext uri="{FF2B5EF4-FFF2-40B4-BE49-F238E27FC236}">
                <a16:creationId xmlns:a16="http://schemas.microsoft.com/office/drawing/2014/main" id="{9F86AAC6-2A55-DB4F-9131-8EA397A795F0}"/>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11734800" y="0"/>
            <a:ext cx="457200" cy="6858000"/>
          </a:xfrm>
          <a:prstGeom prst="rect">
            <a:avLst/>
          </a:prstGeom>
        </p:spPr>
      </p:pic>
      <p:sp>
        <p:nvSpPr>
          <p:cNvPr id="11" name="Footer Placeholder 3">
            <a:extLst>
              <a:ext uri="{FF2B5EF4-FFF2-40B4-BE49-F238E27FC236}">
                <a16:creationId xmlns:a16="http://schemas.microsoft.com/office/drawing/2014/main" id="{019A4476-E72F-7E44-8531-1452FD553BF6}"/>
              </a:ext>
            </a:extLst>
          </p:cNvPr>
          <p:cNvSpPr>
            <a:spLocks noGrp="1"/>
          </p:cNvSpPr>
          <p:nvPr>
            <p:ph type="ftr" sz="quarter" idx="3"/>
          </p:nvPr>
        </p:nvSpPr>
        <p:spPr>
          <a:xfrm>
            <a:off x="11734800" y="6400800"/>
            <a:ext cx="457200" cy="457200"/>
          </a:xfrm>
          <a:prstGeom prst="rect">
            <a:avLst/>
          </a:prstGeom>
        </p:spPr>
        <p:txBody>
          <a:bodyPr vert="horz" lIns="91440" tIns="45720" rIns="91440" bIns="45720" rtlCol="0" anchor="ctr"/>
          <a:lstStyle>
            <a:lvl1pPr algn="ctr">
              <a:defRPr sz="800">
                <a:solidFill>
                  <a:schemeClr val="bg1"/>
                </a:solidFill>
              </a:defRPr>
            </a:lvl1pPr>
          </a:lstStyle>
          <a:p>
            <a:fld id="{D494F35B-11C7-3B45-BFD2-B52BADCC6DAF}" type="slidenum">
              <a:rPr lang="en-US" smtClean="0"/>
              <a:pPr/>
              <a:t>‹#›</a:t>
            </a:fld>
            <a:endParaRPr lang="en-US" dirty="0"/>
          </a:p>
        </p:txBody>
      </p:sp>
    </p:spTree>
    <p:extLst>
      <p:ext uri="{BB962C8B-B14F-4D97-AF65-F5344CB8AC3E}">
        <p14:creationId xmlns:p14="http://schemas.microsoft.com/office/powerpoint/2010/main" val="3772744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Layout_Grey">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19">
            <a:extLst>
              <a:ext uri="{FF2B5EF4-FFF2-40B4-BE49-F238E27FC236}">
                <a16:creationId xmlns:a16="http://schemas.microsoft.com/office/drawing/2014/main" id="{99974FCF-97E3-7C4A-BE25-CF5888790B71}"/>
              </a:ext>
            </a:extLst>
          </p:cNvPr>
          <p:cNvSpPr txBox="1">
            <a:spLocks noChangeArrowheads="1"/>
          </p:cNvSpPr>
          <p:nvPr userDrawn="1"/>
        </p:nvSpPr>
        <p:spPr bwMode="auto">
          <a:xfrm>
            <a:off x="5695950" y="283368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 name="TextBox 20">
            <a:extLst>
              <a:ext uri="{FF2B5EF4-FFF2-40B4-BE49-F238E27FC236}">
                <a16:creationId xmlns:a16="http://schemas.microsoft.com/office/drawing/2014/main" id="{E5D5D409-4CAF-EC4C-8129-E320AA0D90DB}"/>
              </a:ext>
            </a:extLst>
          </p:cNvPr>
          <p:cNvSpPr txBox="1">
            <a:spLocks noChangeArrowheads="1"/>
          </p:cNvSpPr>
          <p:nvPr userDrawn="1"/>
        </p:nvSpPr>
        <p:spPr bwMode="auto">
          <a:xfrm>
            <a:off x="5026025" y="26781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 name="TextBox 21">
            <a:extLst>
              <a:ext uri="{FF2B5EF4-FFF2-40B4-BE49-F238E27FC236}">
                <a16:creationId xmlns:a16="http://schemas.microsoft.com/office/drawing/2014/main" id="{49A1AE13-F455-814C-8C89-773AB523CB05}"/>
              </a:ext>
            </a:extLst>
          </p:cNvPr>
          <p:cNvSpPr txBox="1">
            <a:spLocks noChangeArrowheads="1"/>
          </p:cNvSpPr>
          <p:nvPr userDrawn="1"/>
        </p:nvSpPr>
        <p:spPr bwMode="auto">
          <a:xfrm>
            <a:off x="6846888" y="483552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8" name="TextBox 23">
            <a:extLst>
              <a:ext uri="{FF2B5EF4-FFF2-40B4-BE49-F238E27FC236}">
                <a16:creationId xmlns:a16="http://schemas.microsoft.com/office/drawing/2014/main" id="{AD18AA74-EDF1-8E42-BCA1-DE2E78E2A2E2}"/>
              </a:ext>
            </a:extLst>
          </p:cNvPr>
          <p:cNvSpPr txBox="1">
            <a:spLocks noChangeArrowheads="1"/>
          </p:cNvSpPr>
          <p:nvPr userDrawn="1"/>
        </p:nvSpPr>
        <p:spPr bwMode="auto">
          <a:xfrm>
            <a:off x="5981700" y="547528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4" name="Text Placeholder 2"/>
          <p:cNvSpPr>
            <a:spLocks noGrp="1"/>
          </p:cNvSpPr>
          <p:nvPr>
            <p:ph type="body" sz="quarter" idx="10" hasCustomPrompt="1"/>
          </p:nvPr>
        </p:nvSpPr>
        <p:spPr>
          <a:xfrm>
            <a:off x="1802612" y="2139351"/>
            <a:ext cx="8631935" cy="2958307"/>
          </a:xfrm>
          <a:prstGeom prst="rect">
            <a:avLst/>
          </a:prstGeom>
        </p:spPr>
        <p:txBody>
          <a:bodyPr anchor="ctr"/>
          <a:lstStyle>
            <a:lvl1pPr marL="6350" indent="-6350" algn="ctr">
              <a:lnSpc>
                <a:spcPct val="100000"/>
              </a:lnSpc>
              <a:spcBef>
                <a:spcPts val="0"/>
              </a:spcBef>
              <a:buNone/>
              <a:tabLst/>
              <a:defRPr lang="en-CA" sz="3200" kern="1200" dirty="0" smtClean="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stStyle>
          <a:p>
            <a:pPr lvl="0"/>
            <a:r>
              <a:rPr lang="en-US" dirty="0"/>
              <a:t>Click to add quote.</a:t>
            </a:r>
          </a:p>
        </p:txBody>
      </p:sp>
      <p:sp>
        <p:nvSpPr>
          <p:cNvPr id="23" name="Text Placeholder 18"/>
          <p:cNvSpPr>
            <a:spLocks noGrp="1"/>
          </p:cNvSpPr>
          <p:nvPr>
            <p:ph type="body" sz="quarter" idx="11" hasCustomPrompt="1"/>
          </p:nvPr>
        </p:nvSpPr>
        <p:spPr>
          <a:xfrm>
            <a:off x="1791579" y="5184371"/>
            <a:ext cx="8642968" cy="726314"/>
          </a:xfrm>
          <a:prstGeom prst="rect">
            <a:avLst/>
          </a:prstGeom>
        </p:spPr>
        <p:txBody>
          <a:bodyPr/>
          <a:lstStyle>
            <a:lvl1pPr marL="6350" indent="0" algn="ctr">
              <a:lnSpc>
                <a:spcPct val="100000"/>
              </a:lnSpc>
              <a:spcBef>
                <a:spcPts val="0"/>
              </a:spcBef>
              <a:buNone/>
              <a:tabLst/>
              <a:defRPr lang="en-US" sz="1600" kern="1200" dirty="0">
                <a:solidFill>
                  <a:schemeClr val="tx1"/>
                </a:solidFill>
                <a:latin typeface="Lato" panose="020F0502020204030203" pitchFamily="34" charset="0"/>
                <a:ea typeface="ＭＳ Ｐゴシック" panose="020B0600070205080204" pitchFamily="34" charset="-128"/>
                <a:cs typeface="+mn-cs"/>
              </a:defRPr>
            </a:lvl1pPr>
          </a:lstStyle>
          <a:p>
            <a:pPr lvl="0"/>
            <a:r>
              <a:rPr lang="en-US" dirty="0"/>
              <a:t>CLICK TO ADD NAME</a:t>
            </a:r>
          </a:p>
        </p:txBody>
      </p:sp>
      <p:pic>
        <p:nvPicPr>
          <p:cNvPr id="10" name="Picture 15">
            <a:extLst>
              <a:ext uri="{FF2B5EF4-FFF2-40B4-BE49-F238E27FC236}">
                <a16:creationId xmlns:a16="http://schemas.microsoft.com/office/drawing/2014/main" id="{C2C10EA9-DD62-DB4F-BF76-82E887271D5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p:blipFill>
        <p:spPr bwMode="auto">
          <a:xfrm>
            <a:off x="5120077" y="530581"/>
            <a:ext cx="1885191" cy="1393753"/>
          </a:xfrm>
          <a:prstGeom prst="rect">
            <a:avLst/>
          </a:prstGeom>
          <a:noFill/>
          <a:ln>
            <a:noFill/>
          </a:ln>
        </p:spPr>
      </p:pic>
      <p:sp>
        <p:nvSpPr>
          <p:cNvPr id="3" name="Footer Placeholder 2">
            <a:extLst>
              <a:ext uri="{FF2B5EF4-FFF2-40B4-BE49-F238E27FC236}">
                <a16:creationId xmlns:a16="http://schemas.microsoft.com/office/drawing/2014/main" id="{B25DC6A4-3C55-704C-92E1-500DECFFEA86}"/>
              </a:ext>
            </a:extLst>
          </p:cNvPr>
          <p:cNvSpPr>
            <a:spLocks noGrp="1"/>
          </p:cNvSpPr>
          <p:nvPr>
            <p:ph type="ftr" sz="quarter" idx="12"/>
          </p:nvPr>
        </p:nvSpPr>
        <p:spPr/>
        <p:txBody>
          <a:bodyPr/>
          <a:lstStyle>
            <a:lvl1pPr>
              <a:defRPr>
                <a:solidFill>
                  <a:schemeClr val="tx1">
                    <a:lumMod val="50000"/>
                    <a:lumOff val="50000"/>
                  </a:schemeClr>
                </a:solidFill>
              </a:defRPr>
            </a:lvl1pPr>
          </a:lstStyle>
          <a:p>
            <a:fld id="{A376ECAE-C37F-DC47-9F07-7943702AAC1F}" type="slidenum">
              <a:rPr lang="en-US" smtClean="0"/>
              <a:pPr/>
              <a:t>‹#›</a:t>
            </a:fld>
            <a:endParaRPr lang="en-US" dirty="0"/>
          </a:p>
        </p:txBody>
      </p:sp>
    </p:spTree>
    <p:extLst>
      <p:ext uri="{BB962C8B-B14F-4D97-AF65-F5344CB8AC3E}">
        <p14:creationId xmlns:p14="http://schemas.microsoft.com/office/powerpoint/2010/main" val="596735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Layout_BurntOrange">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4" name="Text Placeholder 18"/>
          <p:cNvSpPr>
            <a:spLocks noGrp="1"/>
          </p:cNvSpPr>
          <p:nvPr>
            <p:ph type="body" sz="quarter" idx="11" hasCustomPrompt="1"/>
          </p:nvPr>
        </p:nvSpPr>
        <p:spPr>
          <a:xfrm>
            <a:off x="1955012" y="5351657"/>
            <a:ext cx="8642968" cy="602451"/>
          </a:xfrm>
          <a:prstGeom prst="rect">
            <a:avLst/>
          </a:prstGeom>
        </p:spPr>
        <p:txBody>
          <a:bodyPr/>
          <a:lstStyle>
            <a:lvl1pPr marL="6350" indent="0" algn="ctr">
              <a:lnSpc>
                <a:spcPct val="100000"/>
              </a:lnSpc>
              <a:spcBef>
                <a:spcPts val="0"/>
              </a:spcBef>
              <a:buNone/>
              <a:tabLst/>
              <a:defRPr lang="en-US" sz="1600" b="1" i="0" kern="1200" dirty="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ADD NAME</a:t>
            </a:r>
          </a:p>
        </p:txBody>
      </p:sp>
      <p:sp>
        <p:nvSpPr>
          <p:cNvPr id="5" name="Text Placeholder 2"/>
          <p:cNvSpPr>
            <a:spLocks noGrp="1"/>
          </p:cNvSpPr>
          <p:nvPr>
            <p:ph type="body" sz="quarter" idx="10" hasCustomPrompt="1"/>
          </p:nvPr>
        </p:nvSpPr>
        <p:spPr>
          <a:xfrm>
            <a:off x="1955012" y="2282221"/>
            <a:ext cx="8631935" cy="2967837"/>
          </a:xfrm>
          <a:prstGeom prst="rect">
            <a:avLst/>
          </a:prstGeom>
        </p:spPr>
        <p:txBody>
          <a:bodyPr anchor="ctr"/>
          <a:lstStyle>
            <a:lvl1pPr marL="6350" indent="-6350" algn="ctr">
              <a:lnSpc>
                <a:spcPct val="100000"/>
              </a:lnSpc>
              <a:spcBef>
                <a:spcPts val="0"/>
              </a:spcBef>
              <a:buNone/>
              <a:tabLst/>
              <a:defRPr lang="en-CA" sz="3200" kern="1200" baseline="0" dirty="0" smtClean="0">
                <a:solidFill>
                  <a:schemeClr val="bg1"/>
                </a:solidFill>
                <a:latin typeface="Lato Medium" panose="020F0502020204030203" pitchFamily="34" charset="0"/>
                <a:ea typeface="Lato Medium" panose="020F0502020204030203" pitchFamily="34" charset="0"/>
                <a:cs typeface="Lato Medium" panose="020F0502020204030203" pitchFamily="34" charset="0"/>
              </a:defRPr>
            </a:lvl1pPr>
          </a:lstStyle>
          <a:p>
            <a:pPr lvl="0"/>
            <a:r>
              <a:rPr lang="en-US" dirty="0"/>
              <a:t>Click to add quote.</a:t>
            </a:r>
          </a:p>
        </p:txBody>
      </p:sp>
      <p:pic>
        <p:nvPicPr>
          <p:cNvPr id="7" name="Picture 9" descr="Logo, icon&#10;&#10;Description automatically generated">
            <a:extLst>
              <a:ext uri="{FF2B5EF4-FFF2-40B4-BE49-F238E27FC236}">
                <a16:creationId xmlns:a16="http://schemas.microsoft.com/office/drawing/2014/main" id="{80475374-D19D-F644-85DB-360F4DFDC52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47174" y="537437"/>
            <a:ext cx="1819275"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78A3D48C-7594-D14C-835B-DE19DBD33D6F}"/>
              </a:ext>
            </a:extLst>
          </p:cNvPr>
          <p:cNvSpPr>
            <a:spLocks noGrp="1"/>
          </p:cNvSpPr>
          <p:nvPr>
            <p:ph type="ftr" sz="quarter" idx="12"/>
          </p:nvPr>
        </p:nvSpPr>
        <p:spPr/>
        <p:txBody>
          <a:bodyPr/>
          <a:lstStyle>
            <a:lvl1pPr>
              <a:defRPr>
                <a:solidFill>
                  <a:schemeClr val="bg1"/>
                </a:solidFill>
              </a:defRPr>
            </a:lvl1pPr>
          </a:lstStyle>
          <a:p>
            <a:fld id="{A6BCE47B-425C-734E-97A3-0297FE7DC39B}" type="slidenum">
              <a:rPr lang="en-US" smtClean="0"/>
              <a:pPr/>
              <a:t>‹#›</a:t>
            </a:fld>
            <a:endParaRPr lang="en-US" dirty="0"/>
          </a:p>
        </p:txBody>
      </p:sp>
    </p:spTree>
    <p:extLst>
      <p:ext uri="{BB962C8B-B14F-4D97-AF65-F5344CB8AC3E}">
        <p14:creationId xmlns:p14="http://schemas.microsoft.com/office/powerpoint/2010/main" val="1588569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0">
          <a:blip r:embed="rId2">
            <a:lum/>
          </a:blip>
          <a:srcRect/>
          <a:stretch>
            <a:fillRect t="-8000" b="-8000"/>
          </a:stretch>
        </a:blip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647699" y="2143760"/>
            <a:ext cx="10904539" cy="2970108"/>
          </a:xfrm>
        </p:spPr>
        <p:txBody>
          <a:bodyPr>
            <a:noAutofit/>
          </a:bodyPr>
          <a:lstStyle>
            <a:lvl1pPr indent="0" algn="l">
              <a:lnSpc>
                <a:spcPts val="5100"/>
              </a:lnSpc>
              <a:spcAft>
                <a:spcPts val="0"/>
              </a:spcAft>
              <a:defRPr sz="4800" b="1" cap="none" spc="0" baseline="0">
                <a:solidFill>
                  <a:schemeClr val="bg1"/>
                </a:solidFill>
              </a:defRPr>
            </a:lvl1pPr>
          </a:lstStyle>
          <a:p>
            <a:r>
              <a:rPr lang="en-US" dirty="0"/>
              <a:t>CLICK TO ADD </a:t>
            </a:r>
            <a:br>
              <a:rPr lang="en-US" dirty="0"/>
            </a:br>
            <a:r>
              <a:rPr lang="en-US" dirty="0"/>
              <a:t>CLOSING MESSAGE</a:t>
            </a:r>
            <a:endParaRPr lang="en-CA" dirty="0"/>
          </a:p>
        </p:txBody>
      </p:sp>
      <p:pic>
        <p:nvPicPr>
          <p:cNvPr id="7" name="Picture 6" descr="A picture containing text&#10;&#10;Description automatically generated">
            <a:extLst>
              <a:ext uri="{FF2B5EF4-FFF2-40B4-BE49-F238E27FC236}">
                <a16:creationId xmlns:a16="http://schemas.microsoft.com/office/drawing/2014/main" id="{3871B65D-7819-3F45-89C5-E91EF13EF0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5735" y="5969290"/>
            <a:ext cx="3144933" cy="481500"/>
          </a:xfrm>
          <a:prstGeom prst="rect">
            <a:avLst/>
          </a:prstGeom>
        </p:spPr>
      </p:pic>
    </p:spTree>
    <p:extLst>
      <p:ext uri="{BB962C8B-B14F-4D97-AF65-F5344CB8AC3E}">
        <p14:creationId xmlns:p14="http://schemas.microsoft.com/office/powerpoint/2010/main" val="2782263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bg1"/>
        </a:solidFill>
        <a:effectLst/>
      </p:bgPr>
    </p:bg>
    <p:spTree>
      <p:nvGrpSpPr>
        <p:cNvPr id="1" name=""/>
        <p:cNvGrpSpPr/>
        <p:nvPr/>
      </p:nvGrpSpPr>
      <p:grpSpPr>
        <a:xfrm>
          <a:off x="0" y="0"/>
          <a:ext cx="0" cy="0"/>
          <a:chOff x="0" y="0"/>
          <a:chExt cx="0" cy="0"/>
        </a:xfrm>
      </p:grpSpPr>
      <p:pic>
        <p:nvPicPr>
          <p:cNvPr id="2" name="Picture 20">
            <a:extLst>
              <a:ext uri="{FF2B5EF4-FFF2-40B4-BE49-F238E27FC236}">
                <a16:creationId xmlns:a16="http://schemas.microsoft.com/office/drawing/2014/main" id="{0D74409D-3EDA-B044-BE69-6D16A780E485}"/>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57199" y="454818"/>
            <a:ext cx="11277600" cy="5943600"/>
          </a:xfrm>
          <a:prstGeom prst="rect">
            <a:avLst/>
          </a:prstGeom>
          <a:blipFill>
            <a:blip r:embed="rId3" cstate="print">
              <a:extLst>
                <a:ext uri="{28A0092B-C50C-407E-A947-70E740481C1C}">
                  <a14:useLocalDpi xmlns:a14="http://schemas.microsoft.com/office/drawing/2010/main"/>
                </a:ext>
              </a:extLst>
            </a:blip>
            <a:stretch>
              <a:fillRect/>
            </a:stretch>
          </a:blipFill>
          <a:ln>
            <a:noFill/>
          </a:ln>
        </p:spPr>
      </p:pic>
    </p:spTree>
    <p:extLst>
      <p:ext uri="{BB962C8B-B14F-4D97-AF65-F5344CB8AC3E}">
        <p14:creationId xmlns:p14="http://schemas.microsoft.com/office/powerpoint/2010/main" val="2087926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Map">
    <p:bg>
      <p:bgPr>
        <a:blipFill dpi="0" rotWithShape="0">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98FF48-3618-D545-A329-B9DDBDCB60E8}"/>
              </a:ext>
            </a:extLst>
          </p:cNvPr>
          <p:cNvSpPr/>
          <p:nvPr/>
        </p:nvSpPr>
        <p:spPr>
          <a:xfrm>
            <a:off x="457200" y="449263"/>
            <a:ext cx="11277600" cy="595153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4" name="Picture 22">
            <a:extLst>
              <a:ext uri="{FF2B5EF4-FFF2-40B4-BE49-F238E27FC236}">
                <a16:creationId xmlns:a16="http://schemas.microsoft.com/office/drawing/2014/main" id="{EE491035-D336-524F-BE1A-24F4C46669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50" y="2822575"/>
            <a:ext cx="2633663" cy="322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AF8550A-52CA-4B4C-8982-F740BF4AC3E1}"/>
              </a:ext>
            </a:extLst>
          </p:cNvPr>
          <p:cNvSpPr/>
          <p:nvPr userDrawn="1"/>
        </p:nvSpPr>
        <p:spPr>
          <a:xfrm>
            <a:off x="457200" y="449263"/>
            <a:ext cx="11277600" cy="595153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3586035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y-the-Numbers">
    <p:bg>
      <p:bgPr>
        <a:solidFill>
          <a:schemeClr val="bg1"/>
        </a:solidFill>
        <a:effectLst/>
      </p:bgPr>
    </p:bg>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4BA7DFC5-7A3E-3446-B5BD-E073305960F4}"/>
              </a:ext>
            </a:extLst>
          </p:cNvPr>
          <p:cNvSpPr txBox="1"/>
          <p:nvPr/>
        </p:nvSpPr>
        <p:spPr bwMode="auto">
          <a:xfrm>
            <a:off x="7295322" y="703027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118" name="TextBox 117">
            <a:extLst>
              <a:ext uri="{FF2B5EF4-FFF2-40B4-BE49-F238E27FC236}">
                <a16:creationId xmlns:a16="http://schemas.microsoft.com/office/drawing/2014/main" id="{78ABA7F9-59F5-E044-968C-B43E48A3DA8E}"/>
              </a:ext>
            </a:extLst>
          </p:cNvPr>
          <p:cNvSpPr txBox="1"/>
          <p:nvPr/>
        </p:nvSpPr>
        <p:spPr bwMode="auto">
          <a:xfrm>
            <a:off x="14162314" y="5693229"/>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56" name="TextBox 55">
            <a:extLst>
              <a:ext uri="{FF2B5EF4-FFF2-40B4-BE49-F238E27FC236}">
                <a16:creationId xmlns:a16="http://schemas.microsoft.com/office/drawing/2014/main" id="{B63977ED-4983-D84D-997B-575AB73B4AE3}"/>
              </a:ext>
            </a:extLst>
          </p:cNvPr>
          <p:cNvSpPr txBox="1"/>
          <p:nvPr/>
        </p:nvSpPr>
        <p:spPr bwMode="auto">
          <a:xfrm>
            <a:off x="2767476" y="12057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7" name="TextBox 6">
            <a:extLst>
              <a:ext uri="{FF2B5EF4-FFF2-40B4-BE49-F238E27FC236}">
                <a16:creationId xmlns:a16="http://schemas.microsoft.com/office/drawing/2014/main" id="{84ADE1B8-4FD4-264E-8A69-CB0CE8B861B0}"/>
              </a:ext>
            </a:extLst>
          </p:cNvPr>
          <p:cNvSpPr txBox="1"/>
          <p:nvPr userDrawn="1"/>
        </p:nvSpPr>
        <p:spPr bwMode="auto">
          <a:xfrm>
            <a:off x="7295322" y="703027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8" name="TextBox 7">
            <a:extLst>
              <a:ext uri="{FF2B5EF4-FFF2-40B4-BE49-F238E27FC236}">
                <a16:creationId xmlns:a16="http://schemas.microsoft.com/office/drawing/2014/main" id="{76A6D233-9F96-C943-B054-FB08DB08DCD0}"/>
              </a:ext>
            </a:extLst>
          </p:cNvPr>
          <p:cNvSpPr txBox="1"/>
          <p:nvPr userDrawn="1"/>
        </p:nvSpPr>
        <p:spPr bwMode="auto">
          <a:xfrm>
            <a:off x="14162314" y="5693229"/>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9" name="TextBox 8">
            <a:extLst>
              <a:ext uri="{FF2B5EF4-FFF2-40B4-BE49-F238E27FC236}">
                <a16:creationId xmlns:a16="http://schemas.microsoft.com/office/drawing/2014/main" id="{3F4E0DF1-A0A3-8C49-9DAB-3FFCA68061FF}"/>
              </a:ext>
            </a:extLst>
          </p:cNvPr>
          <p:cNvSpPr txBox="1"/>
          <p:nvPr userDrawn="1"/>
        </p:nvSpPr>
        <p:spPr bwMode="auto">
          <a:xfrm>
            <a:off x="2767476" y="12057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2" name="Rectangle 1">
            <a:extLst>
              <a:ext uri="{FF2B5EF4-FFF2-40B4-BE49-F238E27FC236}">
                <a16:creationId xmlns:a16="http://schemas.microsoft.com/office/drawing/2014/main" id="{01385559-D3C3-E546-BBF3-84C179A75A85}"/>
              </a:ext>
            </a:extLst>
          </p:cNvPr>
          <p:cNvSpPr/>
          <p:nvPr userDrawn="1"/>
        </p:nvSpPr>
        <p:spPr>
          <a:xfrm>
            <a:off x="457200" y="454025"/>
            <a:ext cx="11277600" cy="5946775"/>
          </a:xfrm>
          <a:prstGeom prst="rect">
            <a:avLst/>
          </a:prstGeom>
          <a:solidFill>
            <a:srgbClr val="F7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24303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Grey_BG">
    <p:bg>
      <p:bgPr>
        <a:solidFill>
          <a:srgbClr val="F7F7F9"/>
        </a:solidFill>
        <a:effectLst/>
      </p:bgPr>
    </p:bg>
    <p:spTree>
      <p:nvGrpSpPr>
        <p:cNvPr id="1" name=""/>
        <p:cNvGrpSpPr/>
        <p:nvPr/>
      </p:nvGrpSpPr>
      <p:grpSpPr>
        <a:xfrm>
          <a:off x="0" y="0"/>
          <a:ext cx="0" cy="0"/>
          <a:chOff x="0" y="0"/>
          <a:chExt cx="0" cy="0"/>
        </a:xfrm>
      </p:grpSpPr>
      <p:sp>
        <p:nvSpPr>
          <p:cNvPr id="2" name="TextBox 20">
            <a:extLst>
              <a:ext uri="{FF2B5EF4-FFF2-40B4-BE49-F238E27FC236}">
                <a16:creationId xmlns:a16="http://schemas.microsoft.com/office/drawing/2014/main" id="{034BFA4F-495D-C842-BF65-7050B11A99E9}"/>
              </a:ext>
            </a:extLst>
          </p:cNvPr>
          <p:cNvSpPr txBox="1">
            <a:spLocks noChangeArrowheads="1"/>
          </p:cNvSpPr>
          <p:nvPr/>
        </p:nvSpPr>
        <p:spPr bwMode="auto">
          <a:xfrm>
            <a:off x="5695950" y="2833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3" name="TextBox 21">
            <a:extLst>
              <a:ext uri="{FF2B5EF4-FFF2-40B4-BE49-F238E27FC236}">
                <a16:creationId xmlns:a16="http://schemas.microsoft.com/office/drawing/2014/main" id="{B19FE226-7547-4F4A-88AA-153014785A13}"/>
              </a:ext>
            </a:extLst>
          </p:cNvPr>
          <p:cNvSpPr txBox="1">
            <a:spLocks noChangeArrowheads="1"/>
          </p:cNvSpPr>
          <p:nvPr/>
        </p:nvSpPr>
        <p:spPr bwMode="auto">
          <a:xfrm>
            <a:off x="5026025" y="267811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4" name="TextBox 22">
            <a:extLst>
              <a:ext uri="{FF2B5EF4-FFF2-40B4-BE49-F238E27FC236}">
                <a16:creationId xmlns:a16="http://schemas.microsoft.com/office/drawing/2014/main" id="{20A90E1B-22B2-284B-9811-B05AE9CC3D6C}"/>
              </a:ext>
            </a:extLst>
          </p:cNvPr>
          <p:cNvSpPr txBox="1">
            <a:spLocks noChangeArrowheads="1"/>
          </p:cNvSpPr>
          <p:nvPr/>
        </p:nvSpPr>
        <p:spPr bwMode="auto">
          <a:xfrm>
            <a:off x="6846888" y="483552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5" name="TextBox 23">
            <a:extLst>
              <a:ext uri="{FF2B5EF4-FFF2-40B4-BE49-F238E27FC236}">
                <a16:creationId xmlns:a16="http://schemas.microsoft.com/office/drawing/2014/main" id="{1E069A6E-9A9B-AE47-8A59-EE4BA4D3C54E}"/>
              </a:ext>
            </a:extLst>
          </p:cNvPr>
          <p:cNvSpPr txBox="1">
            <a:spLocks noChangeArrowheads="1"/>
          </p:cNvSpPr>
          <p:nvPr/>
        </p:nvSpPr>
        <p:spPr bwMode="auto">
          <a:xfrm>
            <a:off x="7834313" y="3341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6" name="TextBox 24">
            <a:extLst>
              <a:ext uri="{FF2B5EF4-FFF2-40B4-BE49-F238E27FC236}">
                <a16:creationId xmlns:a16="http://schemas.microsoft.com/office/drawing/2014/main" id="{CF93F577-FECC-194B-A7BD-92E5B5C38B60}"/>
              </a:ext>
            </a:extLst>
          </p:cNvPr>
          <p:cNvSpPr txBox="1">
            <a:spLocks noChangeArrowheads="1"/>
          </p:cNvSpPr>
          <p:nvPr/>
        </p:nvSpPr>
        <p:spPr bwMode="auto">
          <a:xfrm>
            <a:off x="5695950" y="2833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7" name="TextBox 25">
            <a:extLst>
              <a:ext uri="{FF2B5EF4-FFF2-40B4-BE49-F238E27FC236}">
                <a16:creationId xmlns:a16="http://schemas.microsoft.com/office/drawing/2014/main" id="{EC0C9F33-167B-7747-9DD2-A5FC3CDA4CA7}"/>
              </a:ext>
            </a:extLst>
          </p:cNvPr>
          <p:cNvSpPr txBox="1">
            <a:spLocks noChangeArrowheads="1"/>
          </p:cNvSpPr>
          <p:nvPr/>
        </p:nvSpPr>
        <p:spPr bwMode="auto">
          <a:xfrm>
            <a:off x="5026025" y="267811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8" name="TextBox 26">
            <a:extLst>
              <a:ext uri="{FF2B5EF4-FFF2-40B4-BE49-F238E27FC236}">
                <a16:creationId xmlns:a16="http://schemas.microsoft.com/office/drawing/2014/main" id="{4C0C2DC2-728D-A44A-95DD-249810F2BD09}"/>
              </a:ext>
            </a:extLst>
          </p:cNvPr>
          <p:cNvSpPr txBox="1">
            <a:spLocks noChangeArrowheads="1"/>
          </p:cNvSpPr>
          <p:nvPr/>
        </p:nvSpPr>
        <p:spPr bwMode="auto">
          <a:xfrm>
            <a:off x="6846888" y="483552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9" name="TextBox 27">
            <a:extLst>
              <a:ext uri="{FF2B5EF4-FFF2-40B4-BE49-F238E27FC236}">
                <a16:creationId xmlns:a16="http://schemas.microsoft.com/office/drawing/2014/main" id="{64B2E2F8-71D2-6947-9244-48087B1DD371}"/>
              </a:ext>
            </a:extLst>
          </p:cNvPr>
          <p:cNvSpPr txBox="1">
            <a:spLocks noChangeArrowheads="1"/>
          </p:cNvSpPr>
          <p:nvPr/>
        </p:nvSpPr>
        <p:spPr bwMode="auto">
          <a:xfrm>
            <a:off x="7834313" y="3341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 name="TextBox 28">
            <a:extLst>
              <a:ext uri="{FF2B5EF4-FFF2-40B4-BE49-F238E27FC236}">
                <a16:creationId xmlns:a16="http://schemas.microsoft.com/office/drawing/2014/main" id="{F40A101E-CBA4-8649-8297-53AC924E514C}"/>
              </a:ext>
            </a:extLst>
          </p:cNvPr>
          <p:cNvSpPr txBox="1">
            <a:spLocks noChangeArrowheads="1"/>
          </p:cNvSpPr>
          <p:nvPr userDrawn="1"/>
        </p:nvSpPr>
        <p:spPr bwMode="auto">
          <a:xfrm>
            <a:off x="5695950" y="2833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1" name="TextBox 29">
            <a:extLst>
              <a:ext uri="{FF2B5EF4-FFF2-40B4-BE49-F238E27FC236}">
                <a16:creationId xmlns:a16="http://schemas.microsoft.com/office/drawing/2014/main" id="{81471A09-6149-0244-8AD0-A5A002F86B96}"/>
              </a:ext>
            </a:extLst>
          </p:cNvPr>
          <p:cNvSpPr txBox="1">
            <a:spLocks noChangeArrowheads="1"/>
          </p:cNvSpPr>
          <p:nvPr userDrawn="1"/>
        </p:nvSpPr>
        <p:spPr bwMode="auto">
          <a:xfrm>
            <a:off x="5026025" y="267811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2" name="TextBox 30">
            <a:extLst>
              <a:ext uri="{FF2B5EF4-FFF2-40B4-BE49-F238E27FC236}">
                <a16:creationId xmlns:a16="http://schemas.microsoft.com/office/drawing/2014/main" id="{42D5B8C9-EB14-9544-90A7-8D04B542A745}"/>
              </a:ext>
            </a:extLst>
          </p:cNvPr>
          <p:cNvSpPr txBox="1">
            <a:spLocks noChangeArrowheads="1"/>
          </p:cNvSpPr>
          <p:nvPr userDrawn="1"/>
        </p:nvSpPr>
        <p:spPr bwMode="auto">
          <a:xfrm>
            <a:off x="6846888" y="483552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3" name="TextBox 31">
            <a:extLst>
              <a:ext uri="{FF2B5EF4-FFF2-40B4-BE49-F238E27FC236}">
                <a16:creationId xmlns:a16="http://schemas.microsoft.com/office/drawing/2014/main" id="{84DA3940-0DB0-F145-A122-CC7074CE019D}"/>
              </a:ext>
            </a:extLst>
          </p:cNvPr>
          <p:cNvSpPr txBox="1">
            <a:spLocks noChangeArrowheads="1"/>
          </p:cNvSpPr>
          <p:nvPr userDrawn="1"/>
        </p:nvSpPr>
        <p:spPr bwMode="auto">
          <a:xfrm>
            <a:off x="7834313" y="3341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Tree>
    <p:extLst>
      <p:ext uri="{BB962C8B-B14F-4D97-AF65-F5344CB8AC3E}">
        <p14:creationId xmlns:p14="http://schemas.microsoft.com/office/powerpoint/2010/main" val="13068850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llars Layout">
    <p:bg>
      <p:bgPr>
        <a:solidFill>
          <a:schemeClr val="bg1"/>
        </a:solidFill>
        <a:effectLst/>
      </p:bgPr>
    </p:bg>
    <p:spTree>
      <p:nvGrpSpPr>
        <p:cNvPr id="1" name=""/>
        <p:cNvGrpSpPr/>
        <p:nvPr/>
      </p:nvGrpSpPr>
      <p:grpSpPr>
        <a:xfrm>
          <a:off x="0" y="0"/>
          <a:ext cx="0" cy="0"/>
          <a:chOff x="0" y="0"/>
          <a:chExt cx="0" cy="0"/>
        </a:xfrm>
      </p:grpSpPr>
      <p:pic>
        <p:nvPicPr>
          <p:cNvPr id="2" name="Picture 20" descr="Shape&#10;&#10;Description automatically generated with low confidence">
            <a:extLst>
              <a:ext uri="{FF2B5EF4-FFF2-40B4-BE49-F238E27FC236}">
                <a16:creationId xmlns:a16="http://schemas.microsoft.com/office/drawing/2014/main" id="{D08921CE-FA3D-E84F-AA01-86E62B4CE7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2550" y="4968875"/>
            <a:ext cx="7112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1" descr="Icon&#10;&#10;Description automatically generated">
            <a:extLst>
              <a:ext uri="{FF2B5EF4-FFF2-40B4-BE49-F238E27FC236}">
                <a16:creationId xmlns:a16="http://schemas.microsoft.com/office/drawing/2014/main" id="{7FF60605-3EF3-DA4A-8D79-80550D8E19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214" r="51579"/>
          <a:stretch>
            <a:fillRect/>
          </a:stretch>
        </p:blipFill>
        <p:spPr bwMode="auto">
          <a:xfrm>
            <a:off x="11026775" y="3892550"/>
            <a:ext cx="67945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44F0F024-BA13-2F4D-8D51-0462A42E9329}"/>
              </a:ext>
            </a:extLst>
          </p:cNvPr>
          <p:cNvSpPr/>
          <p:nvPr/>
        </p:nvSpPr>
        <p:spPr>
          <a:xfrm>
            <a:off x="463550" y="496888"/>
            <a:ext cx="11271250" cy="54070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5" name="Picture 23" descr="Icon&#10;&#10;Description automatically generated">
            <a:extLst>
              <a:ext uri="{FF2B5EF4-FFF2-40B4-BE49-F238E27FC236}">
                <a16:creationId xmlns:a16="http://schemas.microsoft.com/office/drawing/2014/main" id="{12C25DDD-A350-5649-B3A9-9102DCBFAB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080"/>
          <a:stretch>
            <a:fillRect/>
          </a:stretch>
        </p:blipFill>
        <p:spPr bwMode="auto">
          <a:xfrm>
            <a:off x="457200" y="447675"/>
            <a:ext cx="2532063"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66">
            <a:extLst>
              <a:ext uri="{FF2B5EF4-FFF2-40B4-BE49-F238E27FC236}">
                <a16:creationId xmlns:a16="http://schemas.microsoft.com/office/drawing/2014/main" id="{9F3AE568-794C-6F4C-BFF7-17AEDE20CCEA}"/>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t="3425" b="6087"/>
          <a:stretch/>
        </p:blipFill>
        <p:spPr bwMode="auto">
          <a:xfrm>
            <a:off x="457200" y="173719"/>
            <a:ext cx="11277600" cy="133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4">
            <a:extLst>
              <a:ext uri="{FF2B5EF4-FFF2-40B4-BE49-F238E27FC236}">
                <a16:creationId xmlns:a16="http://schemas.microsoft.com/office/drawing/2014/main" id="{AA10250D-32C4-024C-9B47-372B49E6A173}"/>
              </a:ext>
            </a:extLst>
          </p:cNvPr>
          <p:cNvSpPr txBox="1">
            <a:spLocks noChangeArrowheads="1"/>
          </p:cNvSpPr>
          <p:nvPr/>
        </p:nvSpPr>
        <p:spPr bwMode="auto">
          <a:xfrm>
            <a:off x="7294563" y="703103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7" name="TextBox 25">
            <a:extLst>
              <a:ext uri="{FF2B5EF4-FFF2-40B4-BE49-F238E27FC236}">
                <a16:creationId xmlns:a16="http://schemas.microsoft.com/office/drawing/2014/main" id="{101121AA-A734-EE49-A9A9-20AE988E2B94}"/>
              </a:ext>
            </a:extLst>
          </p:cNvPr>
          <p:cNvSpPr txBox="1">
            <a:spLocks noChangeArrowheads="1"/>
          </p:cNvSpPr>
          <p:nvPr/>
        </p:nvSpPr>
        <p:spPr bwMode="auto">
          <a:xfrm>
            <a:off x="14162088" y="569277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53" name="Rectangle 52">
            <a:extLst>
              <a:ext uri="{FF2B5EF4-FFF2-40B4-BE49-F238E27FC236}">
                <a16:creationId xmlns:a16="http://schemas.microsoft.com/office/drawing/2014/main" id="{79CCB8BD-7AB2-DE48-92D0-2B843391BFEB}"/>
              </a:ext>
            </a:extLst>
          </p:cNvPr>
          <p:cNvSpPr/>
          <p:nvPr userDrawn="1"/>
        </p:nvSpPr>
        <p:spPr>
          <a:xfrm>
            <a:off x="457200" y="5904411"/>
            <a:ext cx="11277600" cy="49638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8" name="TextBox 26">
            <a:extLst>
              <a:ext uri="{FF2B5EF4-FFF2-40B4-BE49-F238E27FC236}">
                <a16:creationId xmlns:a16="http://schemas.microsoft.com/office/drawing/2014/main" id="{5842D5D9-C852-9241-8BDD-F0A44DBFE107}"/>
              </a:ext>
            </a:extLst>
          </p:cNvPr>
          <p:cNvSpPr txBox="1">
            <a:spLocks noChangeArrowheads="1"/>
          </p:cNvSpPr>
          <p:nvPr/>
        </p:nvSpPr>
        <p:spPr bwMode="auto">
          <a:xfrm>
            <a:off x="-2022475" y="55086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 name="TextBox 28">
            <a:extLst>
              <a:ext uri="{FF2B5EF4-FFF2-40B4-BE49-F238E27FC236}">
                <a16:creationId xmlns:a16="http://schemas.microsoft.com/office/drawing/2014/main" id="{20EEEC7F-9ACC-9A4D-AC74-B4FAA734330C}"/>
              </a:ext>
            </a:extLst>
          </p:cNvPr>
          <p:cNvSpPr txBox="1">
            <a:spLocks noChangeArrowheads="1"/>
          </p:cNvSpPr>
          <p:nvPr/>
        </p:nvSpPr>
        <p:spPr bwMode="auto">
          <a:xfrm>
            <a:off x="12596813" y="122872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41" name="TextBox 59">
            <a:extLst>
              <a:ext uri="{FF2B5EF4-FFF2-40B4-BE49-F238E27FC236}">
                <a16:creationId xmlns:a16="http://schemas.microsoft.com/office/drawing/2014/main" id="{C3A6189D-3FF8-CD41-9A19-0FA667198EAB}"/>
              </a:ext>
            </a:extLst>
          </p:cNvPr>
          <p:cNvSpPr txBox="1">
            <a:spLocks noChangeArrowheads="1"/>
          </p:cNvSpPr>
          <p:nvPr userDrawn="1"/>
        </p:nvSpPr>
        <p:spPr bwMode="auto">
          <a:xfrm>
            <a:off x="-2022475" y="55086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9" name="TextBox 37">
            <a:extLst>
              <a:ext uri="{FF2B5EF4-FFF2-40B4-BE49-F238E27FC236}">
                <a16:creationId xmlns:a16="http://schemas.microsoft.com/office/drawing/2014/main" id="{7B345FA1-1758-2A4B-AEF2-35FD2785817B}"/>
              </a:ext>
            </a:extLst>
          </p:cNvPr>
          <p:cNvSpPr txBox="1">
            <a:spLocks noChangeArrowheads="1"/>
          </p:cNvSpPr>
          <p:nvPr/>
        </p:nvSpPr>
        <p:spPr bwMode="auto">
          <a:xfrm>
            <a:off x="7294563" y="703103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20" name="TextBox 38">
            <a:extLst>
              <a:ext uri="{FF2B5EF4-FFF2-40B4-BE49-F238E27FC236}">
                <a16:creationId xmlns:a16="http://schemas.microsoft.com/office/drawing/2014/main" id="{9F1353C9-F076-BC45-A566-BEFF6A1871AC}"/>
              </a:ext>
            </a:extLst>
          </p:cNvPr>
          <p:cNvSpPr txBox="1">
            <a:spLocks noChangeArrowheads="1"/>
          </p:cNvSpPr>
          <p:nvPr/>
        </p:nvSpPr>
        <p:spPr bwMode="auto">
          <a:xfrm>
            <a:off x="14162088" y="569277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21" name="TextBox 39">
            <a:extLst>
              <a:ext uri="{FF2B5EF4-FFF2-40B4-BE49-F238E27FC236}">
                <a16:creationId xmlns:a16="http://schemas.microsoft.com/office/drawing/2014/main" id="{59E1E2CB-AF80-384F-A5FD-B936AC69C1D7}"/>
              </a:ext>
            </a:extLst>
          </p:cNvPr>
          <p:cNvSpPr txBox="1">
            <a:spLocks noChangeArrowheads="1"/>
          </p:cNvSpPr>
          <p:nvPr/>
        </p:nvSpPr>
        <p:spPr bwMode="auto">
          <a:xfrm>
            <a:off x="-2022475" y="55086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23" name="TextBox 41">
            <a:extLst>
              <a:ext uri="{FF2B5EF4-FFF2-40B4-BE49-F238E27FC236}">
                <a16:creationId xmlns:a16="http://schemas.microsoft.com/office/drawing/2014/main" id="{FF47D95D-9A7C-BF45-88D2-5699CC9CF5C9}"/>
              </a:ext>
            </a:extLst>
          </p:cNvPr>
          <p:cNvSpPr txBox="1">
            <a:spLocks noChangeArrowheads="1"/>
          </p:cNvSpPr>
          <p:nvPr/>
        </p:nvSpPr>
        <p:spPr bwMode="auto">
          <a:xfrm>
            <a:off x="12596813" y="122872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43" name="TextBox 61">
            <a:extLst>
              <a:ext uri="{FF2B5EF4-FFF2-40B4-BE49-F238E27FC236}">
                <a16:creationId xmlns:a16="http://schemas.microsoft.com/office/drawing/2014/main" id="{AC456478-76F8-C24F-AD8B-154D66D2DAE9}"/>
              </a:ext>
            </a:extLst>
          </p:cNvPr>
          <p:cNvSpPr txBox="1">
            <a:spLocks noChangeArrowheads="1"/>
          </p:cNvSpPr>
          <p:nvPr userDrawn="1"/>
        </p:nvSpPr>
        <p:spPr bwMode="auto">
          <a:xfrm>
            <a:off x="12596813" y="122872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pic>
        <p:nvPicPr>
          <p:cNvPr id="55" name="Picture 54" descr="Icon&#10;&#10;Description automatically generated">
            <a:extLst>
              <a:ext uri="{FF2B5EF4-FFF2-40B4-BE49-F238E27FC236}">
                <a16:creationId xmlns:a16="http://schemas.microsoft.com/office/drawing/2014/main" id="{6D78748B-6295-F042-A179-8B0FAAE2163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52549" y="3655424"/>
            <a:ext cx="1436914" cy="1436914"/>
          </a:xfrm>
          <a:prstGeom prst="rect">
            <a:avLst/>
          </a:prstGeom>
        </p:spPr>
      </p:pic>
      <p:pic>
        <p:nvPicPr>
          <p:cNvPr id="56" name="Picture 55" descr="Icon&#10;&#10;Description automatically generated">
            <a:extLst>
              <a:ext uri="{FF2B5EF4-FFF2-40B4-BE49-F238E27FC236}">
                <a16:creationId xmlns:a16="http://schemas.microsoft.com/office/drawing/2014/main" id="{0F0F338C-8513-0941-9A36-7C95B313955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66360" y="3111138"/>
            <a:ext cx="2061754" cy="2061754"/>
          </a:xfrm>
          <a:prstGeom prst="rect">
            <a:avLst/>
          </a:prstGeom>
        </p:spPr>
      </p:pic>
      <p:sp>
        <p:nvSpPr>
          <p:cNvPr id="39" name="TextBox 57">
            <a:extLst>
              <a:ext uri="{FF2B5EF4-FFF2-40B4-BE49-F238E27FC236}">
                <a16:creationId xmlns:a16="http://schemas.microsoft.com/office/drawing/2014/main" id="{E9D4970A-D6E1-1740-A4DD-FB9C2D12E3CA}"/>
              </a:ext>
            </a:extLst>
          </p:cNvPr>
          <p:cNvSpPr txBox="1">
            <a:spLocks noChangeArrowheads="1"/>
          </p:cNvSpPr>
          <p:nvPr userDrawn="1"/>
        </p:nvSpPr>
        <p:spPr bwMode="auto">
          <a:xfrm>
            <a:off x="7294563" y="703103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pic>
        <p:nvPicPr>
          <p:cNvPr id="57" name="Picture 56" descr="Icon&#10;&#10;Description automatically generated">
            <a:extLst>
              <a:ext uri="{FF2B5EF4-FFF2-40B4-BE49-F238E27FC236}">
                <a16:creationId xmlns:a16="http://schemas.microsoft.com/office/drawing/2014/main" id="{92AAF013-5DA9-C742-BEA4-26B1AD65302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93334" y="1714500"/>
            <a:ext cx="3428999" cy="3428999"/>
          </a:xfrm>
          <a:prstGeom prst="rect">
            <a:avLst/>
          </a:prstGeom>
        </p:spPr>
      </p:pic>
      <p:sp>
        <p:nvSpPr>
          <p:cNvPr id="40" name="TextBox 58">
            <a:extLst>
              <a:ext uri="{FF2B5EF4-FFF2-40B4-BE49-F238E27FC236}">
                <a16:creationId xmlns:a16="http://schemas.microsoft.com/office/drawing/2014/main" id="{F9AD2CF6-BA72-AD4C-9348-4BDDDD73977C}"/>
              </a:ext>
            </a:extLst>
          </p:cNvPr>
          <p:cNvSpPr txBox="1">
            <a:spLocks noChangeArrowheads="1"/>
          </p:cNvSpPr>
          <p:nvPr userDrawn="1"/>
        </p:nvSpPr>
        <p:spPr bwMode="auto">
          <a:xfrm>
            <a:off x="14162088" y="569277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pic>
        <p:nvPicPr>
          <p:cNvPr id="27" name="Picture 26" descr="A picture containing text&#10;&#10;Description automatically generated">
            <a:extLst>
              <a:ext uri="{FF2B5EF4-FFF2-40B4-BE49-F238E27FC236}">
                <a16:creationId xmlns:a16="http://schemas.microsoft.com/office/drawing/2014/main" id="{4D0BDFE7-E7A1-2640-A517-B6597D5554F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40648" y="5965047"/>
            <a:ext cx="2172159" cy="332565"/>
          </a:xfrm>
          <a:prstGeom prst="rect">
            <a:avLst/>
          </a:prstGeom>
        </p:spPr>
      </p:pic>
    </p:spTree>
    <p:extLst>
      <p:ext uri="{BB962C8B-B14F-4D97-AF65-F5344CB8AC3E}">
        <p14:creationId xmlns:p14="http://schemas.microsoft.com/office/powerpoint/2010/main" val="28352433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_Image 1 w/Sidebar">
    <p:bg>
      <p:bgPr>
        <a:solidFill>
          <a:schemeClr val="bg1"/>
        </a:solidFill>
        <a:effectLst/>
      </p:bgPr>
    </p:bg>
    <p:spTree>
      <p:nvGrpSpPr>
        <p:cNvPr id="1" name=""/>
        <p:cNvGrpSpPr/>
        <p:nvPr/>
      </p:nvGrpSpPr>
      <p:grpSpPr>
        <a:xfrm>
          <a:off x="0" y="0"/>
          <a:ext cx="0" cy="0"/>
          <a:chOff x="0" y="0"/>
          <a:chExt cx="0" cy="0"/>
        </a:xfrm>
      </p:grpSpPr>
      <p:sp>
        <p:nvSpPr>
          <p:cNvPr id="14" name="Picture Placeholder 5"/>
          <p:cNvSpPr>
            <a:spLocks noGrp="1"/>
          </p:cNvSpPr>
          <p:nvPr>
            <p:ph type="pic" sz="quarter" idx="11"/>
          </p:nvPr>
        </p:nvSpPr>
        <p:spPr>
          <a:xfrm>
            <a:off x="4659681" y="0"/>
            <a:ext cx="7075119" cy="6858001"/>
          </a:xfrm>
          <a:prstGeom prst="rect">
            <a:avLst/>
          </a:prstGeom>
          <a:solidFill>
            <a:schemeClr val="bg1">
              <a:lumMod val="85000"/>
            </a:schemeClr>
          </a:solidFill>
        </p:spPr>
        <p:txBody>
          <a:bodyPr anchor="ctr" anchorCtr="1"/>
          <a:lstStyle>
            <a:lvl1pPr marL="0" indent="0" algn="ctr">
              <a:buNone/>
              <a:defRPr sz="1600" baseline="0"/>
            </a:lvl1pPr>
          </a:lstStyle>
          <a:p>
            <a:pPr lvl="0"/>
            <a:r>
              <a:rPr lang="en-US" noProof="0"/>
              <a:t>Click icon to add picture</a:t>
            </a:r>
            <a:endParaRPr lang="en-US" noProof="0" dirty="0"/>
          </a:p>
        </p:txBody>
      </p:sp>
      <p:pic>
        <p:nvPicPr>
          <p:cNvPr id="7" name="Picture 6" descr="A picture containing water, outdoor, orange&#10;&#10;Description automatically generated">
            <a:extLst>
              <a:ext uri="{FF2B5EF4-FFF2-40B4-BE49-F238E27FC236}">
                <a16:creationId xmlns:a16="http://schemas.microsoft.com/office/drawing/2014/main" id="{6AD62855-7256-1A4A-BA73-230E66DACEF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1734800" y="0"/>
            <a:ext cx="457200" cy="6858000"/>
          </a:xfrm>
          <a:prstGeom prst="rect">
            <a:avLst/>
          </a:prstGeom>
        </p:spPr>
      </p:pic>
    </p:spTree>
    <p:extLst>
      <p:ext uri="{BB962C8B-B14F-4D97-AF65-F5344CB8AC3E}">
        <p14:creationId xmlns:p14="http://schemas.microsoft.com/office/powerpoint/2010/main" val="32398001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_Sidebar">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water, outdoor, orange&#10;&#10;Description automatically generated">
            <a:extLst>
              <a:ext uri="{FF2B5EF4-FFF2-40B4-BE49-F238E27FC236}">
                <a16:creationId xmlns:a16="http://schemas.microsoft.com/office/drawing/2014/main" id="{DBAD9C1C-5274-3942-B1D4-6CEE70D72CF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1734800" y="0"/>
            <a:ext cx="457200" cy="6858000"/>
          </a:xfrm>
          <a:prstGeom prst="rect">
            <a:avLst/>
          </a:prstGeom>
        </p:spPr>
      </p:pic>
    </p:spTree>
    <p:extLst>
      <p:ext uri="{BB962C8B-B14F-4D97-AF65-F5344CB8AC3E}">
        <p14:creationId xmlns:p14="http://schemas.microsoft.com/office/powerpoint/2010/main" val="1212540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6" name="Group 6">
            <a:extLst>
              <a:ext uri="{FF2B5EF4-FFF2-40B4-BE49-F238E27FC236}">
                <a16:creationId xmlns:a16="http://schemas.microsoft.com/office/drawing/2014/main" id="{BF2F2998-2C69-2A46-9109-28A8FC3199A8}"/>
              </a:ext>
            </a:extLst>
          </p:cNvPr>
          <p:cNvGrpSpPr>
            <a:grpSpLocks/>
          </p:cNvGrpSpPr>
          <p:nvPr userDrawn="1"/>
        </p:nvGrpSpPr>
        <p:grpSpPr bwMode="auto">
          <a:xfrm>
            <a:off x="639763" y="6199188"/>
            <a:ext cx="1863725" cy="266700"/>
            <a:chOff x="520699" y="6209874"/>
            <a:chExt cx="2200015" cy="314812"/>
          </a:xfrm>
        </p:grpSpPr>
        <p:pic>
          <p:nvPicPr>
            <p:cNvPr id="7" name="Picture 21" descr="A picture containing shape&#10;&#10;Description automatically generated">
              <a:extLst>
                <a:ext uri="{FF2B5EF4-FFF2-40B4-BE49-F238E27FC236}">
                  <a16:creationId xmlns:a16="http://schemas.microsoft.com/office/drawing/2014/main" id="{80C3DAE0-30C0-A841-BEAC-BF78C03298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4598" y="6209874"/>
              <a:ext cx="996116" cy="313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2" descr="A picture containing indoor, plant, flower&#10;&#10;Description automatically generated">
              <a:extLst>
                <a:ext uri="{FF2B5EF4-FFF2-40B4-BE49-F238E27FC236}">
                  <a16:creationId xmlns:a16="http://schemas.microsoft.com/office/drawing/2014/main" id="{334B7C0C-C595-114A-A596-0E30A77A6C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699" y="6239854"/>
              <a:ext cx="996116" cy="284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itle Placeholder 1"/>
          <p:cNvSpPr>
            <a:spLocks noGrp="1"/>
          </p:cNvSpPr>
          <p:nvPr>
            <p:ph type="title" hasCustomPrompt="1"/>
          </p:nvPr>
        </p:nvSpPr>
        <p:spPr bwMode="auto">
          <a:xfrm>
            <a:off x="639764" y="639763"/>
            <a:ext cx="10886440" cy="957262"/>
          </a:xfrm>
          <a:prstGeom prst="rect">
            <a:avLst/>
          </a:prstGeom>
          <a:noFill/>
          <a:ln>
            <a:noFill/>
          </a:ln>
        </p:spPr>
        <p:txBody>
          <a:bodyPr/>
          <a:lstStyle/>
          <a:p>
            <a:pPr lvl="0"/>
            <a:r>
              <a:rPr lang="en-US" altLang="en-US" dirty="0"/>
              <a:t>Click to add Title</a:t>
            </a:r>
            <a:endParaRPr lang="en-CA" altLang="en-US" dirty="0"/>
          </a:p>
        </p:txBody>
      </p:sp>
      <p:sp>
        <p:nvSpPr>
          <p:cNvPr id="12" name="Content Placeholder 11"/>
          <p:cNvSpPr>
            <a:spLocks noGrp="1"/>
          </p:cNvSpPr>
          <p:nvPr>
            <p:ph sz="quarter" idx="10"/>
          </p:nvPr>
        </p:nvSpPr>
        <p:spPr>
          <a:xfrm>
            <a:off x="639764" y="1793415"/>
            <a:ext cx="5295524" cy="3990975"/>
          </a:xfrm>
          <a:prstGeom prst="rect">
            <a:avLst/>
          </a:prstGeom>
        </p:spPr>
        <p:txBody>
          <a:bodyPr/>
          <a:lstStyle>
            <a:lvl1pPr>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p:txBody>
      </p:sp>
      <p:sp>
        <p:nvSpPr>
          <p:cNvPr id="14" name="Content Placeholder 13"/>
          <p:cNvSpPr>
            <a:spLocks noGrp="1"/>
          </p:cNvSpPr>
          <p:nvPr>
            <p:ph sz="quarter" idx="11"/>
          </p:nvPr>
        </p:nvSpPr>
        <p:spPr>
          <a:xfrm>
            <a:off x="6256714" y="1793415"/>
            <a:ext cx="5284411" cy="3990975"/>
          </a:xfrm>
          <a:prstGeom prst="rect">
            <a:avLst/>
          </a:prstGeom>
        </p:spPr>
        <p:txBody>
          <a:bodyPr/>
          <a:lstStyle>
            <a:lvl1pPr>
              <a:buFont typeface="Arial" panose="020B0604020202020204" pitchFamily="34" charset="0"/>
              <a:buChar char="•"/>
              <a:defRPr/>
            </a:lvl1pPr>
            <a:lvl4pPr marL="1384300" indent="-180975">
              <a:tabLst/>
              <a:defRPr/>
            </a:lvl4pPr>
            <a:lvl5pPr marL="1665288" indent="-214313">
              <a:tabLst/>
              <a:defRPr/>
            </a:lvl5pPr>
          </a:lstStyle>
          <a:p>
            <a:pPr lvl="0"/>
            <a:r>
              <a:rPr lang="en-US"/>
              <a:t>Click to edit Master text styles</a:t>
            </a:r>
          </a:p>
          <a:p>
            <a:pPr lvl="1"/>
            <a:r>
              <a:rPr lang="en-US"/>
              <a:t>Second level</a:t>
            </a:r>
          </a:p>
          <a:p>
            <a:pPr lvl="2"/>
            <a:r>
              <a:rPr lang="en-US"/>
              <a:t>Third level</a:t>
            </a:r>
          </a:p>
        </p:txBody>
      </p:sp>
      <p:pic>
        <p:nvPicPr>
          <p:cNvPr id="10" name="Picture 9" descr="A picture containing water, outdoor, orange&#10;&#10;Description automatically generated">
            <a:extLst>
              <a:ext uri="{FF2B5EF4-FFF2-40B4-BE49-F238E27FC236}">
                <a16:creationId xmlns:a16="http://schemas.microsoft.com/office/drawing/2014/main" id="{FA08FFD2-CEC5-7B4F-864E-459113458C41}"/>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11734800" y="0"/>
            <a:ext cx="457200" cy="6858000"/>
          </a:xfrm>
          <a:prstGeom prst="rect">
            <a:avLst/>
          </a:prstGeom>
        </p:spPr>
      </p:pic>
      <p:sp>
        <p:nvSpPr>
          <p:cNvPr id="3" name="Footer Placeholder 2">
            <a:extLst>
              <a:ext uri="{FF2B5EF4-FFF2-40B4-BE49-F238E27FC236}">
                <a16:creationId xmlns:a16="http://schemas.microsoft.com/office/drawing/2014/main" id="{CE5E1F4F-E687-9640-855F-02BAA1C77C36}"/>
              </a:ext>
            </a:extLst>
          </p:cNvPr>
          <p:cNvSpPr>
            <a:spLocks noGrp="1"/>
          </p:cNvSpPr>
          <p:nvPr>
            <p:ph type="ftr" sz="quarter" idx="12"/>
          </p:nvPr>
        </p:nvSpPr>
        <p:spPr/>
        <p:txBody>
          <a:bodyPr/>
          <a:lstStyle>
            <a:lvl1pPr>
              <a:defRPr>
                <a:solidFill>
                  <a:schemeClr val="bg1"/>
                </a:solidFill>
              </a:defRPr>
            </a:lvl1pPr>
          </a:lstStyle>
          <a:p>
            <a:fld id="{5986AB25-95E6-4B48-A5D4-62C843640EC9}" type="slidenum">
              <a:rPr lang="en-US" smtClean="0"/>
              <a:pPr/>
              <a:t>‹#›</a:t>
            </a:fld>
            <a:endParaRPr lang="en-US" dirty="0"/>
          </a:p>
        </p:txBody>
      </p:sp>
    </p:spTree>
    <p:extLst>
      <p:ext uri="{BB962C8B-B14F-4D97-AF65-F5344CB8AC3E}">
        <p14:creationId xmlns:p14="http://schemas.microsoft.com/office/powerpoint/2010/main" val="2730213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Image_Left_NoSidebar">
    <p:bg>
      <p:bgPr>
        <a:solidFill>
          <a:schemeClr val="bg1"/>
        </a:solidFill>
        <a:effectLst/>
      </p:bgPr>
    </p:bg>
    <p:spTree>
      <p:nvGrpSpPr>
        <p:cNvPr id="1" name=""/>
        <p:cNvGrpSpPr/>
        <p:nvPr/>
      </p:nvGrpSpPr>
      <p:grpSpPr>
        <a:xfrm>
          <a:off x="0" y="0"/>
          <a:ext cx="0" cy="0"/>
          <a:chOff x="0" y="0"/>
          <a:chExt cx="0" cy="0"/>
        </a:xfrm>
      </p:grpSpPr>
      <p:sp>
        <p:nvSpPr>
          <p:cNvPr id="12" name="Picture Placeholder 5"/>
          <p:cNvSpPr>
            <a:spLocks noGrp="1"/>
          </p:cNvSpPr>
          <p:nvPr>
            <p:ph type="pic" sz="quarter" idx="11"/>
          </p:nvPr>
        </p:nvSpPr>
        <p:spPr>
          <a:xfrm>
            <a:off x="457200" y="1"/>
            <a:ext cx="7305675" cy="6857999"/>
          </a:xfrm>
          <a:prstGeom prst="rect">
            <a:avLst/>
          </a:prstGeom>
          <a:solidFill>
            <a:schemeClr val="bg1">
              <a:lumMod val="85000"/>
            </a:schemeClr>
          </a:solidFill>
        </p:spPr>
        <p:txBody>
          <a:bodyPr anchor="ctr" anchorCtr="1"/>
          <a:lstStyle>
            <a:lvl1pPr marL="0" indent="0" algn="ctr">
              <a:buNone/>
              <a:defRPr sz="1600" baseline="0"/>
            </a:lvl1pPr>
          </a:lstStyle>
          <a:p>
            <a:pPr lvl="0"/>
            <a:r>
              <a:rPr lang="en-US" noProof="0"/>
              <a:t>Click icon to add picture</a:t>
            </a:r>
            <a:endParaRPr lang="en-US" noProof="0" dirty="0"/>
          </a:p>
        </p:txBody>
      </p:sp>
    </p:spTree>
    <p:extLst>
      <p:ext uri="{BB962C8B-B14F-4D97-AF65-F5344CB8AC3E}">
        <p14:creationId xmlns:p14="http://schemas.microsoft.com/office/powerpoint/2010/main" val="19780042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Image_Right_NoSidebar">
    <p:bg>
      <p:bgPr>
        <a:solidFill>
          <a:schemeClr val="bg1"/>
        </a:solidFill>
        <a:effectLst/>
      </p:bgPr>
    </p:bg>
    <p:spTree>
      <p:nvGrpSpPr>
        <p:cNvPr id="1" name=""/>
        <p:cNvGrpSpPr/>
        <p:nvPr/>
      </p:nvGrpSpPr>
      <p:grpSpPr>
        <a:xfrm>
          <a:off x="0" y="0"/>
          <a:ext cx="0" cy="0"/>
          <a:chOff x="0" y="0"/>
          <a:chExt cx="0" cy="0"/>
        </a:xfrm>
      </p:grpSpPr>
      <p:sp>
        <p:nvSpPr>
          <p:cNvPr id="12" name="Picture Placeholder 5"/>
          <p:cNvSpPr>
            <a:spLocks noGrp="1"/>
          </p:cNvSpPr>
          <p:nvPr>
            <p:ph type="pic" sz="quarter" idx="11"/>
          </p:nvPr>
        </p:nvSpPr>
        <p:spPr>
          <a:xfrm>
            <a:off x="4429125" y="1"/>
            <a:ext cx="7305675" cy="6857999"/>
          </a:xfrm>
          <a:prstGeom prst="rect">
            <a:avLst/>
          </a:prstGeom>
          <a:solidFill>
            <a:schemeClr val="bg1">
              <a:lumMod val="85000"/>
            </a:schemeClr>
          </a:solidFill>
        </p:spPr>
        <p:txBody>
          <a:bodyPr anchor="ctr" anchorCtr="1"/>
          <a:lstStyle>
            <a:lvl1pPr marL="0" indent="0" algn="ctr">
              <a:buNone/>
              <a:defRPr sz="1600" baseline="0"/>
            </a:lvl1pPr>
          </a:lstStyle>
          <a:p>
            <a:pPr lvl="0"/>
            <a:r>
              <a:rPr lang="en-US" noProof="0"/>
              <a:t>Click icon to add picture</a:t>
            </a:r>
            <a:endParaRPr lang="en-US" noProof="0" dirty="0"/>
          </a:p>
        </p:txBody>
      </p:sp>
    </p:spTree>
    <p:extLst>
      <p:ext uri="{BB962C8B-B14F-4D97-AF65-F5344CB8AC3E}">
        <p14:creationId xmlns:p14="http://schemas.microsoft.com/office/powerpoint/2010/main" val="1535511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potlight">
    <p:bg>
      <p:bgPr>
        <a:solidFill>
          <a:srgbClr val="F2F2F2"/>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1B93FAD-5285-264C-8C18-27DDBC87CD12}"/>
              </a:ext>
            </a:extLst>
          </p:cNvPr>
          <p:cNvCxnSpPr>
            <a:cxnSpLocks/>
          </p:cNvCxnSpPr>
          <p:nvPr/>
        </p:nvCxnSpPr>
        <p:spPr>
          <a:xfrm>
            <a:off x="461963" y="6400800"/>
            <a:ext cx="11277600" cy="0"/>
          </a:xfrm>
          <a:prstGeom prst="line">
            <a:avLst/>
          </a:prstGeom>
          <a:ln w="22225">
            <a:solidFill>
              <a:srgbClr val="91C6C6"/>
            </a:solidFill>
          </a:ln>
        </p:spPr>
        <p:style>
          <a:lnRef idx="1">
            <a:schemeClr val="accent6"/>
          </a:lnRef>
          <a:fillRef idx="0">
            <a:schemeClr val="accent6"/>
          </a:fillRef>
          <a:effectRef idx="0">
            <a:schemeClr val="accent6"/>
          </a:effectRef>
          <a:fontRef idx="minor">
            <a:schemeClr val="tx1"/>
          </a:fontRef>
        </p:style>
      </p:cxnSp>
      <p:cxnSp>
        <p:nvCxnSpPr>
          <p:cNvPr id="3" name="Straight Connector 2">
            <a:extLst>
              <a:ext uri="{FF2B5EF4-FFF2-40B4-BE49-F238E27FC236}">
                <a16:creationId xmlns:a16="http://schemas.microsoft.com/office/drawing/2014/main" id="{B5D969D9-00D4-424E-B7CF-5ED9C090A9B6}"/>
              </a:ext>
            </a:extLst>
          </p:cNvPr>
          <p:cNvCxnSpPr/>
          <p:nvPr/>
        </p:nvCxnSpPr>
        <p:spPr>
          <a:xfrm flipV="1">
            <a:off x="468313" y="457200"/>
            <a:ext cx="0" cy="5943600"/>
          </a:xfrm>
          <a:prstGeom prst="line">
            <a:avLst/>
          </a:prstGeom>
          <a:ln w="25400">
            <a:solidFill>
              <a:srgbClr val="91C6C6"/>
            </a:solidFill>
          </a:ln>
        </p:spPr>
        <p:style>
          <a:lnRef idx="1">
            <a:schemeClr val="accent6"/>
          </a:lnRef>
          <a:fillRef idx="0">
            <a:schemeClr val="accent6"/>
          </a:fillRef>
          <a:effectRef idx="0">
            <a:schemeClr val="accent6"/>
          </a:effectRef>
          <a:fontRef idx="minor">
            <a:schemeClr val="tx1"/>
          </a:fontRef>
        </p:style>
      </p:cxnSp>
      <p:cxnSp>
        <p:nvCxnSpPr>
          <p:cNvPr id="4" name="Straight Connector 3">
            <a:extLst>
              <a:ext uri="{FF2B5EF4-FFF2-40B4-BE49-F238E27FC236}">
                <a16:creationId xmlns:a16="http://schemas.microsoft.com/office/drawing/2014/main" id="{BA1D1902-D769-E045-ADD7-0C543BF043E0}"/>
              </a:ext>
            </a:extLst>
          </p:cNvPr>
          <p:cNvCxnSpPr>
            <a:cxnSpLocks/>
          </p:cNvCxnSpPr>
          <p:nvPr/>
        </p:nvCxnSpPr>
        <p:spPr>
          <a:xfrm>
            <a:off x="461963" y="469900"/>
            <a:ext cx="374650" cy="0"/>
          </a:xfrm>
          <a:prstGeom prst="line">
            <a:avLst/>
          </a:prstGeom>
          <a:ln w="22225">
            <a:solidFill>
              <a:srgbClr val="91C6C6"/>
            </a:solidFill>
          </a:ln>
        </p:spPr>
        <p:style>
          <a:lnRef idx="1">
            <a:schemeClr val="accent6"/>
          </a:lnRef>
          <a:fillRef idx="0">
            <a:schemeClr val="accent6"/>
          </a:fillRef>
          <a:effectRef idx="0">
            <a:schemeClr val="accent6"/>
          </a:effectRef>
          <a:fontRef idx="minor">
            <a:schemeClr val="tx1"/>
          </a:fontRef>
        </p:style>
      </p:cxnSp>
      <p:cxnSp>
        <p:nvCxnSpPr>
          <p:cNvPr id="5" name="Straight Connector 4">
            <a:extLst>
              <a:ext uri="{FF2B5EF4-FFF2-40B4-BE49-F238E27FC236}">
                <a16:creationId xmlns:a16="http://schemas.microsoft.com/office/drawing/2014/main" id="{C9DB8429-B2C2-D44E-9C46-5559C3CA1246}"/>
              </a:ext>
            </a:extLst>
          </p:cNvPr>
          <p:cNvCxnSpPr>
            <a:cxnSpLocks/>
            <a:stCxn id="8" idx="2"/>
          </p:cNvCxnSpPr>
          <p:nvPr/>
        </p:nvCxnSpPr>
        <p:spPr>
          <a:xfrm>
            <a:off x="2287588" y="469900"/>
            <a:ext cx="9458325" cy="0"/>
          </a:xfrm>
          <a:prstGeom prst="line">
            <a:avLst/>
          </a:prstGeom>
          <a:ln w="22225">
            <a:solidFill>
              <a:srgbClr val="91C6C6"/>
            </a:solidFill>
          </a:ln>
        </p:spPr>
        <p:style>
          <a:lnRef idx="1">
            <a:schemeClr val="accent6"/>
          </a:lnRef>
          <a:fillRef idx="0">
            <a:schemeClr val="accent6"/>
          </a:fillRef>
          <a:effectRef idx="0">
            <a:schemeClr val="accent6"/>
          </a:effectRef>
          <a:fontRef idx="minor">
            <a:schemeClr val="tx1"/>
          </a:fontRef>
        </p:style>
      </p:cxnSp>
      <p:sp>
        <p:nvSpPr>
          <p:cNvPr id="6" name="Connector 5">
            <a:extLst>
              <a:ext uri="{FF2B5EF4-FFF2-40B4-BE49-F238E27FC236}">
                <a16:creationId xmlns:a16="http://schemas.microsoft.com/office/drawing/2014/main" id="{9F5E1D1B-8035-B843-B2D0-520A2384EDFB}"/>
              </a:ext>
            </a:extLst>
          </p:cNvPr>
          <p:cNvSpPr/>
          <p:nvPr/>
        </p:nvSpPr>
        <p:spPr>
          <a:xfrm>
            <a:off x="2287588" y="396875"/>
            <a:ext cx="146050" cy="146050"/>
          </a:xfrm>
          <a:prstGeom prst="flowChartConnector">
            <a:avLst/>
          </a:prstGeom>
          <a:solidFill>
            <a:schemeClr val="bg1"/>
          </a:solidFill>
          <a:ln>
            <a:solidFill>
              <a:srgbClr val="91C6C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Box 6">
            <a:extLst>
              <a:ext uri="{FF2B5EF4-FFF2-40B4-BE49-F238E27FC236}">
                <a16:creationId xmlns:a16="http://schemas.microsoft.com/office/drawing/2014/main" id="{7B49D13A-75A5-EB4C-BE3D-8D85A54AD673}"/>
              </a:ext>
            </a:extLst>
          </p:cNvPr>
          <p:cNvSpPr txBox="1"/>
          <p:nvPr/>
        </p:nvSpPr>
        <p:spPr bwMode="auto">
          <a:xfrm>
            <a:off x="879475" y="328613"/>
            <a:ext cx="1365250" cy="282575"/>
          </a:xfrm>
          <a:prstGeom prst="rect">
            <a:avLst/>
          </a:prstGeom>
          <a:noFill/>
          <a:ln>
            <a:noFill/>
          </a:ln>
        </p:spPr>
        <p:txBody>
          <a:bodyPr/>
          <a:lstStyle/>
          <a:p>
            <a:pPr>
              <a:defRPr/>
            </a:pPr>
            <a:r>
              <a:rPr lang="en-US" sz="1200" b="1" spc="300" dirty="0">
                <a:solidFill>
                  <a:schemeClr val="accent1"/>
                </a:solidFill>
                <a:latin typeface="Lato" panose="020F0502020204030203" pitchFamily="34" charset="0"/>
                <a:ea typeface="Lato" panose="020F0502020204030203" pitchFamily="34" charset="0"/>
                <a:cs typeface="Lato" panose="020F0502020204030203" pitchFamily="34" charset="0"/>
              </a:rPr>
              <a:t>SPOTLIGHT</a:t>
            </a:r>
          </a:p>
        </p:txBody>
      </p:sp>
      <p:cxnSp>
        <p:nvCxnSpPr>
          <p:cNvPr id="8" name="Straight Connector 7">
            <a:extLst>
              <a:ext uri="{FF2B5EF4-FFF2-40B4-BE49-F238E27FC236}">
                <a16:creationId xmlns:a16="http://schemas.microsoft.com/office/drawing/2014/main" id="{99E0C0C6-F579-8D40-B20B-76DDCFDFA500}"/>
              </a:ext>
            </a:extLst>
          </p:cNvPr>
          <p:cNvCxnSpPr>
            <a:cxnSpLocks/>
          </p:cNvCxnSpPr>
          <p:nvPr/>
        </p:nvCxnSpPr>
        <p:spPr>
          <a:xfrm flipV="1">
            <a:off x="11734800" y="469900"/>
            <a:ext cx="0" cy="5943600"/>
          </a:xfrm>
          <a:prstGeom prst="line">
            <a:avLst/>
          </a:prstGeom>
          <a:ln w="25400">
            <a:solidFill>
              <a:srgbClr val="91C6C6"/>
            </a:solidFill>
          </a:ln>
        </p:spPr>
        <p:style>
          <a:lnRef idx="1">
            <a:schemeClr val="accent6"/>
          </a:lnRef>
          <a:fillRef idx="0">
            <a:schemeClr val="accent6"/>
          </a:fillRef>
          <a:effectRef idx="0">
            <a:schemeClr val="accent6"/>
          </a:effectRef>
          <a:fontRef idx="minor">
            <a:schemeClr val="tx1"/>
          </a:fontRef>
        </p:style>
      </p:cxnSp>
      <p:cxnSp>
        <p:nvCxnSpPr>
          <p:cNvPr id="9" name="Straight Connector 8">
            <a:extLst>
              <a:ext uri="{FF2B5EF4-FFF2-40B4-BE49-F238E27FC236}">
                <a16:creationId xmlns:a16="http://schemas.microsoft.com/office/drawing/2014/main" id="{B6D06680-51F2-5347-B7D1-5F69828D9988}"/>
              </a:ext>
            </a:extLst>
          </p:cNvPr>
          <p:cNvCxnSpPr>
            <a:cxnSpLocks/>
          </p:cNvCxnSpPr>
          <p:nvPr userDrawn="1"/>
        </p:nvCxnSpPr>
        <p:spPr>
          <a:xfrm>
            <a:off x="461963" y="6400800"/>
            <a:ext cx="11277600" cy="0"/>
          </a:xfrm>
          <a:prstGeom prst="line">
            <a:avLst/>
          </a:prstGeom>
          <a:ln w="22225">
            <a:solidFill>
              <a:srgbClr val="E4A358"/>
            </a:solidFill>
          </a:ln>
        </p:spPr>
        <p:style>
          <a:lnRef idx="1">
            <a:schemeClr val="accent6"/>
          </a:lnRef>
          <a:fillRef idx="0">
            <a:schemeClr val="accent6"/>
          </a:fillRef>
          <a:effectRef idx="0">
            <a:schemeClr val="accent6"/>
          </a:effectRef>
          <a:fontRef idx="minor">
            <a:schemeClr val="tx1"/>
          </a:fontRef>
        </p:style>
      </p:cxnSp>
      <p:cxnSp>
        <p:nvCxnSpPr>
          <p:cNvPr id="10" name="Straight Connector 9">
            <a:extLst>
              <a:ext uri="{FF2B5EF4-FFF2-40B4-BE49-F238E27FC236}">
                <a16:creationId xmlns:a16="http://schemas.microsoft.com/office/drawing/2014/main" id="{1AACDF3C-A016-B44A-B700-3CA8C03C5966}"/>
              </a:ext>
            </a:extLst>
          </p:cNvPr>
          <p:cNvCxnSpPr/>
          <p:nvPr userDrawn="1"/>
        </p:nvCxnSpPr>
        <p:spPr>
          <a:xfrm flipV="1">
            <a:off x="468313" y="457200"/>
            <a:ext cx="0" cy="5943600"/>
          </a:xfrm>
          <a:prstGeom prst="line">
            <a:avLst/>
          </a:prstGeom>
          <a:ln w="25400">
            <a:solidFill>
              <a:srgbClr val="E4A358"/>
            </a:solidFill>
          </a:ln>
        </p:spPr>
        <p:style>
          <a:lnRef idx="1">
            <a:schemeClr val="accent6"/>
          </a:lnRef>
          <a:fillRef idx="0">
            <a:schemeClr val="accent6"/>
          </a:fillRef>
          <a:effectRef idx="0">
            <a:schemeClr val="accent6"/>
          </a:effectRef>
          <a:fontRef idx="minor">
            <a:schemeClr val="tx1"/>
          </a:fontRef>
        </p:style>
      </p:cxnSp>
      <p:cxnSp>
        <p:nvCxnSpPr>
          <p:cNvPr id="11" name="Straight Connector 10">
            <a:extLst>
              <a:ext uri="{FF2B5EF4-FFF2-40B4-BE49-F238E27FC236}">
                <a16:creationId xmlns:a16="http://schemas.microsoft.com/office/drawing/2014/main" id="{0C31CDCE-4DAB-9E4E-AD6E-AD29F5C94D87}"/>
              </a:ext>
            </a:extLst>
          </p:cNvPr>
          <p:cNvCxnSpPr>
            <a:cxnSpLocks/>
          </p:cNvCxnSpPr>
          <p:nvPr userDrawn="1"/>
        </p:nvCxnSpPr>
        <p:spPr>
          <a:xfrm>
            <a:off x="461963" y="469900"/>
            <a:ext cx="374650" cy="0"/>
          </a:xfrm>
          <a:prstGeom prst="line">
            <a:avLst/>
          </a:prstGeom>
          <a:ln w="22225">
            <a:solidFill>
              <a:srgbClr val="E4A358"/>
            </a:solidFill>
          </a:ln>
        </p:spPr>
        <p:style>
          <a:lnRef idx="1">
            <a:schemeClr val="accent6"/>
          </a:lnRef>
          <a:fillRef idx="0">
            <a:schemeClr val="accent6"/>
          </a:fillRef>
          <a:effectRef idx="0">
            <a:schemeClr val="accent6"/>
          </a:effectRef>
          <a:fontRef idx="minor">
            <a:schemeClr val="tx1"/>
          </a:fontRef>
        </p:style>
      </p:cxnSp>
      <p:cxnSp>
        <p:nvCxnSpPr>
          <p:cNvPr id="12" name="Straight Connector 11">
            <a:extLst>
              <a:ext uri="{FF2B5EF4-FFF2-40B4-BE49-F238E27FC236}">
                <a16:creationId xmlns:a16="http://schemas.microsoft.com/office/drawing/2014/main" id="{5E964FE1-4458-A645-96B7-7DA7142AF806}"/>
              </a:ext>
            </a:extLst>
          </p:cNvPr>
          <p:cNvCxnSpPr>
            <a:cxnSpLocks/>
            <a:stCxn id="8" idx="2"/>
          </p:cNvCxnSpPr>
          <p:nvPr userDrawn="1"/>
        </p:nvCxnSpPr>
        <p:spPr>
          <a:xfrm>
            <a:off x="2287588" y="469900"/>
            <a:ext cx="9458325" cy="0"/>
          </a:xfrm>
          <a:prstGeom prst="line">
            <a:avLst/>
          </a:prstGeom>
          <a:ln w="22225">
            <a:solidFill>
              <a:srgbClr val="E4A358"/>
            </a:solidFill>
          </a:ln>
        </p:spPr>
        <p:style>
          <a:lnRef idx="1">
            <a:schemeClr val="accent6"/>
          </a:lnRef>
          <a:fillRef idx="0">
            <a:schemeClr val="accent6"/>
          </a:fillRef>
          <a:effectRef idx="0">
            <a:schemeClr val="accent6"/>
          </a:effectRef>
          <a:fontRef idx="minor">
            <a:schemeClr val="tx1"/>
          </a:fontRef>
        </p:style>
      </p:cxnSp>
      <p:sp>
        <p:nvSpPr>
          <p:cNvPr id="13" name="Connector 12">
            <a:extLst>
              <a:ext uri="{FF2B5EF4-FFF2-40B4-BE49-F238E27FC236}">
                <a16:creationId xmlns:a16="http://schemas.microsoft.com/office/drawing/2014/main" id="{A1FB0667-5311-5C44-8496-7E3C6BEF63B7}"/>
              </a:ext>
            </a:extLst>
          </p:cNvPr>
          <p:cNvSpPr/>
          <p:nvPr userDrawn="1"/>
        </p:nvSpPr>
        <p:spPr>
          <a:xfrm>
            <a:off x="2287588" y="396875"/>
            <a:ext cx="146050" cy="146050"/>
          </a:xfrm>
          <a:prstGeom prst="flowChartConnector">
            <a:avLst/>
          </a:prstGeom>
          <a:solidFill>
            <a:schemeClr val="bg1"/>
          </a:solidFill>
          <a:ln>
            <a:solidFill>
              <a:srgbClr val="E4A35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13">
            <a:extLst>
              <a:ext uri="{FF2B5EF4-FFF2-40B4-BE49-F238E27FC236}">
                <a16:creationId xmlns:a16="http://schemas.microsoft.com/office/drawing/2014/main" id="{4DA9E6DC-F6EA-5D42-B4A6-13BE702971BE}"/>
              </a:ext>
            </a:extLst>
          </p:cNvPr>
          <p:cNvSpPr txBox="1"/>
          <p:nvPr userDrawn="1"/>
        </p:nvSpPr>
        <p:spPr bwMode="auto">
          <a:xfrm>
            <a:off x="879475" y="328613"/>
            <a:ext cx="1365250" cy="282575"/>
          </a:xfrm>
          <a:prstGeom prst="rect">
            <a:avLst/>
          </a:prstGeom>
          <a:noFill/>
          <a:ln>
            <a:noFill/>
          </a:ln>
        </p:spPr>
        <p:txBody>
          <a:bodyPr/>
          <a:lstStyle/>
          <a:p>
            <a:pPr>
              <a:defRPr/>
            </a:pPr>
            <a:r>
              <a:rPr lang="en-US" sz="1200" b="1" spc="300" dirty="0">
                <a:solidFill>
                  <a:schemeClr val="tx2"/>
                </a:solidFill>
                <a:latin typeface="Lato" panose="020F0502020204030203" pitchFamily="34" charset="0"/>
                <a:ea typeface="Lato" panose="020F0502020204030203" pitchFamily="34" charset="0"/>
                <a:cs typeface="Lato" panose="020F0502020204030203" pitchFamily="34" charset="0"/>
              </a:rPr>
              <a:t>SPOTLIGHT</a:t>
            </a:r>
          </a:p>
        </p:txBody>
      </p:sp>
      <p:cxnSp>
        <p:nvCxnSpPr>
          <p:cNvPr id="15" name="Straight Connector 14">
            <a:extLst>
              <a:ext uri="{FF2B5EF4-FFF2-40B4-BE49-F238E27FC236}">
                <a16:creationId xmlns:a16="http://schemas.microsoft.com/office/drawing/2014/main" id="{37B7CD16-DD06-8A47-B0E6-D9131B96E0B8}"/>
              </a:ext>
            </a:extLst>
          </p:cNvPr>
          <p:cNvCxnSpPr>
            <a:cxnSpLocks/>
          </p:cNvCxnSpPr>
          <p:nvPr userDrawn="1"/>
        </p:nvCxnSpPr>
        <p:spPr>
          <a:xfrm flipV="1">
            <a:off x="11734800" y="469900"/>
            <a:ext cx="0" cy="5943600"/>
          </a:xfrm>
          <a:prstGeom prst="line">
            <a:avLst/>
          </a:prstGeom>
          <a:ln w="25400">
            <a:solidFill>
              <a:srgbClr val="E4A358"/>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2236928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all-Out">
    <p:bg>
      <p:bgPr>
        <a:solidFill>
          <a:srgbClr val="F7F7F9"/>
        </a:solidFill>
        <a:effectLst/>
      </p:bgPr>
    </p:bg>
    <p:spTree>
      <p:nvGrpSpPr>
        <p:cNvPr id="1" name=""/>
        <p:cNvGrpSpPr/>
        <p:nvPr/>
      </p:nvGrpSpPr>
      <p:grpSpPr>
        <a:xfrm>
          <a:off x="0" y="0"/>
          <a:ext cx="0" cy="0"/>
          <a:chOff x="0" y="0"/>
          <a:chExt cx="0" cy="0"/>
        </a:xfrm>
      </p:grpSpPr>
      <p:pic>
        <p:nvPicPr>
          <p:cNvPr id="8" name="Picture 7" descr="Shape, circle&#10;&#10;Description automatically generated">
            <a:extLst>
              <a:ext uri="{FF2B5EF4-FFF2-40B4-BE49-F238E27FC236}">
                <a16:creationId xmlns:a16="http://schemas.microsoft.com/office/drawing/2014/main" id="{9994F570-FF0E-C740-A527-D37CB5374A70}"/>
              </a:ext>
            </a:extLst>
          </p:cNvPr>
          <p:cNvPicPr>
            <a:picLocks noChangeAspect="1"/>
          </p:cNvPicPr>
          <p:nvPr userDrawn="1"/>
        </p:nvPicPr>
        <p:blipFill rotWithShape="1">
          <a:blip r:embed="rId2">
            <a:alphaModFix/>
            <a:lum bright="70000" contrast="-70000"/>
            <a:extLst>
              <a:ext uri="{BEBA8EAE-BF5A-486C-A8C5-ECC9F3942E4B}">
                <a14:imgProps xmlns:a14="http://schemas.microsoft.com/office/drawing/2010/main">
                  <a14:imgLayer r:embed="rId3">
                    <a14:imgEffect>
                      <a14:colorTemperature colorTemp="6325"/>
                    </a14:imgEffect>
                    <a14:imgEffect>
                      <a14:saturation sat="83000"/>
                    </a14:imgEffect>
                    <a14:imgEffect>
                      <a14:brightnessContrast bright="-11000" contrast="18000"/>
                    </a14:imgEffect>
                  </a14:imgLayer>
                </a14:imgProps>
              </a:ext>
              <a:ext uri="{28A0092B-C50C-407E-A947-70E740481C1C}">
                <a14:useLocalDpi xmlns:a14="http://schemas.microsoft.com/office/drawing/2010/main" val="0"/>
              </a:ext>
            </a:extLst>
          </a:blip>
          <a:srcRect l="-2047" t="8319" r="-1088" b="7922"/>
          <a:stretch/>
        </p:blipFill>
        <p:spPr>
          <a:xfrm>
            <a:off x="1949170" y="0"/>
            <a:ext cx="8444510" cy="6858000"/>
          </a:xfrm>
          <a:prstGeom prst="rect">
            <a:avLst/>
          </a:prstGeom>
        </p:spPr>
      </p:pic>
    </p:spTree>
    <p:extLst>
      <p:ext uri="{BB962C8B-B14F-4D97-AF65-F5344CB8AC3E}">
        <p14:creationId xmlns:p14="http://schemas.microsoft.com/office/powerpoint/2010/main" val="13018182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Image 1">
    <p:spTree>
      <p:nvGrpSpPr>
        <p:cNvPr id="1" name=""/>
        <p:cNvGrpSpPr/>
        <p:nvPr/>
      </p:nvGrpSpPr>
      <p:grpSpPr>
        <a:xfrm>
          <a:off x="0" y="0"/>
          <a:ext cx="0" cy="0"/>
          <a:chOff x="0" y="0"/>
          <a:chExt cx="0" cy="0"/>
        </a:xfrm>
      </p:grpSpPr>
      <p:sp>
        <p:nvSpPr>
          <p:cNvPr id="5" name="Picture Placeholder 5"/>
          <p:cNvSpPr>
            <a:spLocks noGrp="1"/>
          </p:cNvSpPr>
          <p:nvPr>
            <p:ph type="pic" sz="quarter" idx="11"/>
          </p:nvPr>
        </p:nvSpPr>
        <p:spPr>
          <a:xfrm>
            <a:off x="0" y="1"/>
            <a:ext cx="12192000" cy="6858000"/>
          </a:xfrm>
          <a:prstGeom prst="rect">
            <a:avLst/>
          </a:prstGeom>
          <a:solidFill>
            <a:schemeClr val="bg1">
              <a:lumMod val="85000"/>
            </a:schemeClr>
          </a:solidFill>
        </p:spPr>
        <p:txBody>
          <a:bodyPr anchor="ctr" anchorCtr="1"/>
          <a:lstStyle>
            <a:lvl1pPr marL="0" indent="0" algn="ctr">
              <a:buNone/>
              <a:defRPr sz="1600" baseline="0"/>
            </a:lvl1pPr>
          </a:lstStyle>
          <a:p>
            <a:pPr lvl="0"/>
            <a:r>
              <a:rPr lang="en-US" noProof="0"/>
              <a:t>Click icon to add picture</a:t>
            </a:r>
            <a:endParaRPr lang="en-US" noProof="0" dirty="0"/>
          </a:p>
        </p:txBody>
      </p:sp>
    </p:spTree>
    <p:extLst>
      <p:ext uri="{BB962C8B-B14F-4D97-AF65-F5344CB8AC3E}">
        <p14:creationId xmlns:p14="http://schemas.microsoft.com/office/powerpoint/2010/main" val="34803434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urnt Orange Patterm_BG">
    <p:bg>
      <p:bgPr>
        <a:blipFill dpi="0" rotWithShape="0">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extBox 20">
            <a:extLst>
              <a:ext uri="{FF2B5EF4-FFF2-40B4-BE49-F238E27FC236}">
                <a16:creationId xmlns:a16="http://schemas.microsoft.com/office/drawing/2014/main" id="{FFF0515C-06BF-D941-BFAB-28786200EC3A}"/>
              </a:ext>
            </a:extLst>
          </p:cNvPr>
          <p:cNvSpPr txBox="1">
            <a:spLocks noChangeArrowheads="1"/>
          </p:cNvSpPr>
          <p:nvPr/>
        </p:nvSpPr>
        <p:spPr bwMode="auto">
          <a:xfrm>
            <a:off x="5695950" y="2833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3" name="TextBox 21">
            <a:extLst>
              <a:ext uri="{FF2B5EF4-FFF2-40B4-BE49-F238E27FC236}">
                <a16:creationId xmlns:a16="http://schemas.microsoft.com/office/drawing/2014/main" id="{E81114CD-A486-1149-919A-3707828F5C0C}"/>
              </a:ext>
            </a:extLst>
          </p:cNvPr>
          <p:cNvSpPr txBox="1">
            <a:spLocks noChangeArrowheads="1"/>
          </p:cNvSpPr>
          <p:nvPr/>
        </p:nvSpPr>
        <p:spPr bwMode="auto">
          <a:xfrm>
            <a:off x="5026025" y="267811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4" name="TextBox 22">
            <a:extLst>
              <a:ext uri="{FF2B5EF4-FFF2-40B4-BE49-F238E27FC236}">
                <a16:creationId xmlns:a16="http://schemas.microsoft.com/office/drawing/2014/main" id="{FF205F16-929C-594E-AE3A-B0DA18526586}"/>
              </a:ext>
            </a:extLst>
          </p:cNvPr>
          <p:cNvSpPr txBox="1">
            <a:spLocks noChangeArrowheads="1"/>
          </p:cNvSpPr>
          <p:nvPr/>
        </p:nvSpPr>
        <p:spPr bwMode="auto">
          <a:xfrm>
            <a:off x="6846888" y="483552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5" name="TextBox 23">
            <a:extLst>
              <a:ext uri="{FF2B5EF4-FFF2-40B4-BE49-F238E27FC236}">
                <a16:creationId xmlns:a16="http://schemas.microsoft.com/office/drawing/2014/main" id="{07905E46-4785-D64B-B049-AE59422DF6AB}"/>
              </a:ext>
            </a:extLst>
          </p:cNvPr>
          <p:cNvSpPr txBox="1">
            <a:spLocks noChangeArrowheads="1"/>
          </p:cNvSpPr>
          <p:nvPr/>
        </p:nvSpPr>
        <p:spPr bwMode="auto">
          <a:xfrm>
            <a:off x="7834313" y="3341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6" name="Text Placeholder 18">
            <a:extLst>
              <a:ext uri="{FF2B5EF4-FFF2-40B4-BE49-F238E27FC236}">
                <a16:creationId xmlns:a16="http://schemas.microsoft.com/office/drawing/2014/main" id="{6142B1AB-24FB-9C49-B0A3-D1E053DAC73C}"/>
              </a:ext>
            </a:extLst>
          </p:cNvPr>
          <p:cNvSpPr txBox="1">
            <a:spLocks/>
          </p:cNvSpPr>
          <p:nvPr/>
        </p:nvSpPr>
        <p:spPr>
          <a:xfrm>
            <a:off x="4152900" y="4813300"/>
            <a:ext cx="3886200" cy="727075"/>
          </a:xfrm>
          <a:prstGeom prst="rect">
            <a:avLst/>
          </a:prstGeom>
        </p:spPr>
        <p:txBody>
          <a:bodyPr/>
          <a:lstStyle>
            <a:lvl1pPr marL="6350" indent="0" algn="ctr" rtl="0" eaLnBrk="1" fontAlgn="base" hangingPunct="1">
              <a:lnSpc>
                <a:spcPct val="100000"/>
              </a:lnSpc>
              <a:spcBef>
                <a:spcPts val="0"/>
              </a:spcBef>
              <a:spcAft>
                <a:spcPct val="0"/>
              </a:spcAft>
              <a:buClr>
                <a:schemeClr val="tx1"/>
              </a:buClr>
              <a:buFont typeface="Arial" panose="020B0604020202020204" pitchFamily="34" charset="0"/>
              <a:buNone/>
              <a:tabLst/>
              <a:defRPr sz="1400" kern="1200" cap="all" baseline="0">
                <a:solidFill>
                  <a:srgbClr val="00BDF3"/>
                </a:solidFill>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endParaRPr lang="en-US" b="1" dirty="0">
              <a:solidFill>
                <a:srgbClr val="86CCFF"/>
              </a:solidFill>
              <a:latin typeface="Lato" panose="020F0502020204030203" pitchFamily="34" charset="0"/>
              <a:ea typeface="Lato" panose="020F0502020204030203" pitchFamily="34" charset="0"/>
              <a:cs typeface="Lato" panose="020F0502020204030203" pitchFamily="34" charset="0"/>
            </a:endParaRPr>
          </a:p>
        </p:txBody>
      </p:sp>
      <p:sp>
        <p:nvSpPr>
          <p:cNvPr id="7" name="TextBox 25">
            <a:extLst>
              <a:ext uri="{FF2B5EF4-FFF2-40B4-BE49-F238E27FC236}">
                <a16:creationId xmlns:a16="http://schemas.microsoft.com/office/drawing/2014/main" id="{D8F4E8D7-341D-5948-988D-96617DC258C6}"/>
              </a:ext>
            </a:extLst>
          </p:cNvPr>
          <p:cNvSpPr txBox="1">
            <a:spLocks noChangeArrowheads="1"/>
          </p:cNvSpPr>
          <p:nvPr/>
        </p:nvSpPr>
        <p:spPr bwMode="auto">
          <a:xfrm>
            <a:off x="5695950" y="2833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8" name="TextBox 26">
            <a:extLst>
              <a:ext uri="{FF2B5EF4-FFF2-40B4-BE49-F238E27FC236}">
                <a16:creationId xmlns:a16="http://schemas.microsoft.com/office/drawing/2014/main" id="{C3B82EF9-C00A-504D-99B0-E2393FD4CCEC}"/>
              </a:ext>
            </a:extLst>
          </p:cNvPr>
          <p:cNvSpPr txBox="1">
            <a:spLocks noChangeArrowheads="1"/>
          </p:cNvSpPr>
          <p:nvPr/>
        </p:nvSpPr>
        <p:spPr bwMode="auto">
          <a:xfrm>
            <a:off x="5026025" y="267811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9" name="TextBox 27">
            <a:extLst>
              <a:ext uri="{FF2B5EF4-FFF2-40B4-BE49-F238E27FC236}">
                <a16:creationId xmlns:a16="http://schemas.microsoft.com/office/drawing/2014/main" id="{34F6DC30-5C5E-AC45-B62F-8A3FD3E11064}"/>
              </a:ext>
            </a:extLst>
          </p:cNvPr>
          <p:cNvSpPr txBox="1">
            <a:spLocks noChangeArrowheads="1"/>
          </p:cNvSpPr>
          <p:nvPr/>
        </p:nvSpPr>
        <p:spPr bwMode="auto">
          <a:xfrm>
            <a:off x="6846888" y="483552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 name="TextBox 28">
            <a:extLst>
              <a:ext uri="{FF2B5EF4-FFF2-40B4-BE49-F238E27FC236}">
                <a16:creationId xmlns:a16="http://schemas.microsoft.com/office/drawing/2014/main" id="{926DA3D7-DA25-AF43-93C6-16E7A8F05F7F}"/>
              </a:ext>
            </a:extLst>
          </p:cNvPr>
          <p:cNvSpPr txBox="1">
            <a:spLocks noChangeArrowheads="1"/>
          </p:cNvSpPr>
          <p:nvPr/>
        </p:nvSpPr>
        <p:spPr bwMode="auto">
          <a:xfrm>
            <a:off x="7834313" y="3341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1" name="Text Placeholder 18">
            <a:extLst>
              <a:ext uri="{FF2B5EF4-FFF2-40B4-BE49-F238E27FC236}">
                <a16:creationId xmlns:a16="http://schemas.microsoft.com/office/drawing/2014/main" id="{5F796548-1344-DE44-9000-E3037673F031}"/>
              </a:ext>
            </a:extLst>
          </p:cNvPr>
          <p:cNvSpPr txBox="1">
            <a:spLocks/>
          </p:cNvSpPr>
          <p:nvPr/>
        </p:nvSpPr>
        <p:spPr>
          <a:xfrm>
            <a:off x="4152900" y="4813300"/>
            <a:ext cx="3886200" cy="727075"/>
          </a:xfrm>
          <a:prstGeom prst="rect">
            <a:avLst/>
          </a:prstGeom>
        </p:spPr>
        <p:txBody>
          <a:bodyPr/>
          <a:lstStyle>
            <a:lvl1pPr marL="6350" indent="0" algn="ctr" rtl="0" eaLnBrk="1" fontAlgn="base" hangingPunct="1">
              <a:lnSpc>
                <a:spcPct val="100000"/>
              </a:lnSpc>
              <a:spcBef>
                <a:spcPts val="0"/>
              </a:spcBef>
              <a:spcAft>
                <a:spcPct val="0"/>
              </a:spcAft>
              <a:buClr>
                <a:schemeClr val="tx1"/>
              </a:buClr>
              <a:buFont typeface="Arial" panose="020B0604020202020204" pitchFamily="34" charset="0"/>
              <a:buNone/>
              <a:tabLst/>
              <a:defRPr sz="1400" kern="1200" cap="all" baseline="0">
                <a:solidFill>
                  <a:srgbClr val="00BDF3"/>
                </a:solidFill>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endParaRPr lang="en-US" b="1" dirty="0">
              <a:solidFill>
                <a:srgbClr val="86CCFF"/>
              </a:solidFill>
              <a:latin typeface="Lato" panose="020F0502020204030203" pitchFamily="34" charset="0"/>
              <a:ea typeface="Lato" panose="020F0502020204030203" pitchFamily="34" charset="0"/>
              <a:cs typeface="Lato" panose="020F0502020204030203" pitchFamily="34" charset="0"/>
            </a:endParaRPr>
          </a:p>
        </p:txBody>
      </p:sp>
      <p:sp>
        <p:nvSpPr>
          <p:cNvPr id="12" name="TextBox 30">
            <a:extLst>
              <a:ext uri="{FF2B5EF4-FFF2-40B4-BE49-F238E27FC236}">
                <a16:creationId xmlns:a16="http://schemas.microsoft.com/office/drawing/2014/main" id="{923B1744-95BB-2244-9479-9E894790279A}"/>
              </a:ext>
            </a:extLst>
          </p:cNvPr>
          <p:cNvSpPr txBox="1">
            <a:spLocks noChangeArrowheads="1"/>
          </p:cNvSpPr>
          <p:nvPr userDrawn="1"/>
        </p:nvSpPr>
        <p:spPr bwMode="auto">
          <a:xfrm>
            <a:off x="5695950" y="2833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3" name="TextBox 31">
            <a:extLst>
              <a:ext uri="{FF2B5EF4-FFF2-40B4-BE49-F238E27FC236}">
                <a16:creationId xmlns:a16="http://schemas.microsoft.com/office/drawing/2014/main" id="{C3A07325-13C3-7A40-B612-3EE79B417094}"/>
              </a:ext>
            </a:extLst>
          </p:cNvPr>
          <p:cNvSpPr txBox="1">
            <a:spLocks noChangeArrowheads="1"/>
          </p:cNvSpPr>
          <p:nvPr userDrawn="1"/>
        </p:nvSpPr>
        <p:spPr bwMode="auto">
          <a:xfrm>
            <a:off x="5026025" y="267811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4" name="TextBox 32">
            <a:extLst>
              <a:ext uri="{FF2B5EF4-FFF2-40B4-BE49-F238E27FC236}">
                <a16:creationId xmlns:a16="http://schemas.microsoft.com/office/drawing/2014/main" id="{835C075E-5AD7-3846-80DF-62E43A8F5A15}"/>
              </a:ext>
            </a:extLst>
          </p:cNvPr>
          <p:cNvSpPr txBox="1">
            <a:spLocks noChangeArrowheads="1"/>
          </p:cNvSpPr>
          <p:nvPr userDrawn="1"/>
        </p:nvSpPr>
        <p:spPr bwMode="auto">
          <a:xfrm>
            <a:off x="6846888" y="483552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5" name="TextBox 33">
            <a:extLst>
              <a:ext uri="{FF2B5EF4-FFF2-40B4-BE49-F238E27FC236}">
                <a16:creationId xmlns:a16="http://schemas.microsoft.com/office/drawing/2014/main" id="{769AB4A3-3F37-3340-ACAD-CA38AC1B66D2}"/>
              </a:ext>
            </a:extLst>
          </p:cNvPr>
          <p:cNvSpPr txBox="1">
            <a:spLocks noChangeArrowheads="1"/>
          </p:cNvSpPr>
          <p:nvPr userDrawn="1"/>
        </p:nvSpPr>
        <p:spPr bwMode="auto">
          <a:xfrm>
            <a:off x="7834313" y="3341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6" name="Text Placeholder 18">
            <a:extLst>
              <a:ext uri="{FF2B5EF4-FFF2-40B4-BE49-F238E27FC236}">
                <a16:creationId xmlns:a16="http://schemas.microsoft.com/office/drawing/2014/main" id="{5E24D48C-CB04-0F41-975D-87C562CB6C84}"/>
              </a:ext>
            </a:extLst>
          </p:cNvPr>
          <p:cNvSpPr txBox="1">
            <a:spLocks/>
          </p:cNvSpPr>
          <p:nvPr userDrawn="1"/>
        </p:nvSpPr>
        <p:spPr>
          <a:xfrm>
            <a:off x="4152900" y="4813300"/>
            <a:ext cx="3886200" cy="727075"/>
          </a:xfrm>
          <a:prstGeom prst="rect">
            <a:avLst/>
          </a:prstGeom>
        </p:spPr>
        <p:txBody>
          <a:bodyPr/>
          <a:lstStyle>
            <a:lvl1pPr marL="6350" indent="0" algn="ctr" rtl="0" eaLnBrk="1" fontAlgn="base" hangingPunct="1">
              <a:lnSpc>
                <a:spcPct val="100000"/>
              </a:lnSpc>
              <a:spcBef>
                <a:spcPts val="0"/>
              </a:spcBef>
              <a:spcAft>
                <a:spcPct val="0"/>
              </a:spcAft>
              <a:buClr>
                <a:schemeClr val="tx1"/>
              </a:buClr>
              <a:buFont typeface="Arial" panose="020B0604020202020204" pitchFamily="34" charset="0"/>
              <a:buNone/>
              <a:tabLst/>
              <a:defRPr sz="1400" kern="1200" cap="all" baseline="0">
                <a:solidFill>
                  <a:srgbClr val="00BDF3"/>
                </a:solidFill>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endParaRPr lang="en-US" b="1" dirty="0">
              <a:solidFill>
                <a:srgbClr val="86CCFF"/>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614916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Yellow Pattern_BG">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6578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eyscale Pattern_BG">
    <p:bg>
      <p:bgPr>
        <a:blipFill dpi="0" rotWithShape="1">
          <a:blip r:embed="rId2">
            <a:extLst>
              <a:ext uri="{BEBA8EAE-BF5A-486C-A8C5-ECC9F3942E4B}">
                <a14:imgProps xmlns:a14="http://schemas.microsoft.com/office/drawing/2010/main">
                  <a14:imgLayer r:embed="rId3">
                    <a14:imgEffect>
                      <a14:brightnessContrast bright="-300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8444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3088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eparator">
    <p:bg>
      <p:bgPr>
        <a:blipFill dpi="0" rotWithShape="0">
          <a:blip r:embed="rId2">
            <a:lum/>
          </a:blip>
          <a:srcRect/>
          <a:stretch>
            <a:fillRect t="-8000" b="-8000"/>
          </a:stretch>
        </a:blip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630855" y="2014996"/>
            <a:ext cx="10896600" cy="1979612"/>
          </a:xfrm>
        </p:spPr>
        <p:txBody>
          <a:bodyPr>
            <a:noAutofit/>
          </a:bodyPr>
          <a:lstStyle>
            <a:lvl1pPr indent="0">
              <a:lnSpc>
                <a:spcPts val="6000"/>
              </a:lnSpc>
              <a:defRPr sz="5400" cap="all" baseline="0">
                <a:solidFill>
                  <a:schemeClr val="bg1"/>
                </a:solidFill>
              </a:defRPr>
            </a:lvl1pPr>
          </a:lstStyle>
          <a:p>
            <a:r>
              <a:rPr lang="en-US" dirty="0"/>
              <a:t>Click TO ADD SECTION STARTER</a:t>
            </a:r>
            <a:endParaRPr lang="en-CA" dirty="0"/>
          </a:p>
        </p:txBody>
      </p:sp>
      <p:sp>
        <p:nvSpPr>
          <p:cNvPr id="2" name="Footer Placeholder 1">
            <a:extLst>
              <a:ext uri="{FF2B5EF4-FFF2-40B4-BE49-F238E27FC236}">
                <a16:creationId xmlns:a16="http://schemas.microsoft.com/office/drawing/2014/main" id="{3EF8DD6E-FDA7-3040-92FA-53650C2909E2}"/>
              </a:ext>
            </a:extLst>
          </p:cNvPr>
          <p:cNvSpPr>
            <a:spLocks noGrp="1"/>
          </p:cNvSpPr>
          <p:nvPr>
            <p:ph type="ftr" sz="quarter" idx="10"/>
          </p:nvPr>
        </p:nvSpPr>
        <p:spPr/>
        <p:txBody>
          <a:bodyPr/>
          <a:lstStyle>
            <a:lvl1pPr>
              <a:defRPr>
                <a:solidFill>
                  <a:schemeClr val="bg1"/>
                </a:solidFill>
              </a:defRPr>
            </a:lvl1pPr>
          </a:lstStyle>
          <a:p>
            <a:fld id="{0DBAD59A-2AF2-4944-9114-771EC3482AA0}" type="slidenum">
              <a:rPr lang="en-US" smtClean="0"/>
              <a:pPr/>
              <a:t>‹#›</a:t>
            </a:fld>
            <a:endParaRPr lang="en-US" dirty="0">
              <a:solidFill>
                <a:schemeClr val="bg1"/>
              </a:solidFill>
            </a:endParaRPr>
          </a:p>
        </p:txBody>
      </p:sp>
      <p:pic>
        <p:nvPicPr>
          <p:cNvPr id="10" name="Picture 9" descr="A picture containing text&#10;&#10;Description automatically generated">
            <a:extLst>
              <a:ext uri="{FF2B5EF4-FFF2-40B4-BE49-F238E27FC236}">
                <a16:creationId xmlns:a16="http://schemas.microsoft.com/office/drawing/2014/main" id="{9893329A-48A3-2844-B696-A8FB5CFD95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5735" y="5969290"/>
            <a:ext cx="3144933" cy="481500"/>
          </a:xfrm>
          <a:prstGeom prst="rect">
            <a:avLst/>
          </a:prstGeom>
        </p:spPr>
      </p:pic>
    </p:spTree>
    <p:extLst>
      <p:ext uri="{BB962C8B-B14F-4D97-AF65-F5344CB8AC3E}">
        <p14:creationId xmlns:p14="http://schemas.microsoft.com/office/powerpoint/2010/main" val="1737485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mage">
    <p:spTree>
      <p:nvGrpSpPr>
        <p:cNvPr id="1" name=""/>
        <p:cNvGrpSpPr/>
        <p:nvPr/>
      </p:nvGrpSpPr>
      <p:grpSpPr>
        <a:xfrm>
          <a:off x="0" y="0"/>
          <a:ext cx="0" cy="0"/>
          <a:chOff x="0" y="0"/>
          <a:chExt cx="0" cy="0"/>
        </a:xfrm>
      </p:grpSpPr>
      <p:grpSp>
        <p:nvGrpSpPr>
          <p:cNvPr id="8" name="Group 20">
            <a:extLst>
              <a:ext uri="{FF2B5EF4-FFF2-40B4-BE49-F238E27FC236}">
                <a16:creationId xmlns:a16="http://schemas.microsoft.com/office/drawing/2014/main" id="{8C7CE9DE-5051-784B-8088-8AB824AEFC7F}"/>
              </a:ext>
            </a:extLst>
          </p:cNvPr>
          <p:cNvGrpSpPr>
            <a:grpSpLocks/>
          </p:cNvGrpSpPr>
          <p:nvPr userDrawn="1"/>
        </p:nvGrpSpPr>
        <p:grpSpPr bwMode="auto">
          <a:xfrm>
            <a:off x="639763" y="6199188"/>
            <a:ext cx="1863725" cy="266700"/>
            <a:chOff x="520699" y="6209874"/>
            <a:chExt cx="2200015" cy="314812"/>
          </a:xfrm>
        </p:grpSpPr>
        <p:pic>
          <p:nvPicPr>
            <p:cNvPr id="9" name="Picture 21" descr="A picture containing shape&#10;&#10;Description automatically generated">
              <a:extLst>
                <a:ext uri="{FF2B5EF4-FFF2-40B4-BE49-F238E27FC236}">
                  <a16:creationId xmlns:a16="http://schemas.microsoft.com/office/drawing/2014/main" id="{4EE5EEA3-057E-B345-BB4F-CF1C3290B7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4598" y="6209874"/>
              <a:ext cx="996116" cy="313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2" descr="A picture containing indoor, plant, flower&#10;&#10;Description automatically generated">
              <a:extLst>
                <a:ext uri="{FF2B5EF4-FFF2-40B4-BE49-F238E27FC236}">
                  <a16:creationId xmlns:a16="http://schemas.microsoft.com/office/drawing/2014/main" id="{086C6F77-567E-554C-9FCD-BAAF88FD9B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699" y="6239854"/>
              <a:ext cx="996116" cy="284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 Placeholder 2"/>
          <p:cNvSpPr>
            <a:spLocks noGrp="1"/>
          </p:cNvSpPr>
          <p:nvPr>
            <p:ph idx="1"/>
          </p:nvPr>
        </p:nvSpPr>
        <p:spPr bwMode="auto">
          <a:xfrm>
            <a:off x="639762" y="1691933"/>
            <a:ext cx="4628923" cy="4356786"/>
          </a:xfrm>
          <a:prstGeom prst="rect">
            <a:avLst/>
          </a:prstGeom>
          <a:noFill/>
          <a:ln>
            <a:noFill/>
          </a:ln>
        </p:spPr>
        <p:txBody>
          <a:bodyPr lIns="0" tIns="46800"/>
          <a:lstStyle/>
          <a:p>
            <a:pPr lvl="0"/>
            <a:r>
              <a:rPr lang="en-US" noProof="0"/>
              <a:t>Click to edit Master text styles</a:t>
            </a:r>
          </a:p>
          <a:p>
            <a:pPr lvl="1"/>
            <a:r>
              <a:rPr lang="en-US" noProof="0"/>
              <a:t>Second level</a:t>
            </a:r>
          </a:p>
          <a:p>
            <a:pPr lvl="2"/>
            <a:r>
              <a:rPr lang="en-US" noProof="0"/>
              <a:t>Third level</a:t>
            </a:r>
          </a:p>
        </p:txBody>
      </p:sp>
      <p:sp>
        <p:nvSpPr>
          <p:cNvPr id="5" name="Title 1"/>
          <p:cNvSpPr>
            <a:spLocks noGrp="1"/>
          </p:cNvSpPr>
          <p:nvPr>
            <p:ph type="title" hasCustomPrompt="1"/>
          </p:nvPr>
        </p:nvSpPr>
        <p:spPr>
          <a:xfrm>
            <a:off x="647700" y="639762"/>
            <a:ext cx="4620986" cy="927099"/>
          </a:xfrm>
          <a:prstGeom prst="rect">
            <a:avLst/>
          </a:prstGeom>
        </p:spPr>
        <p:txBody>
          <a:bodyPr/>
          <a:lstStyle/>
          <a:p>
            <a:r>
              <a:rPr lang="en-US" altLang="en-US" dirty="0"/>
              <a:t>CLICK To ADD title</a:t>
            </a:r>
            <a:endParaRPr lang="en-US" dirty="0"/>
          </a:p>
        </p:txBody>
      </p:sp>
      <p:sp>
        <p:nvSpPr>
          <p:cNvPr id="6" name="Picture Placeholder 5"/>
          <p:cNvSpPr>
            <a:spLocks noGrp="1"/>
          </p:cNvSpPr>
          <p:nvPr>
            <p:ph type="pic" sz="quarter" idx="19"/>
          </p:nvPr>
        </p:nvSpPr>
        <p:spPr>
          <a:xfrm>
            <a:off x="5475642" y="0"/>
            <a:ext cx="6259158" cy="6858000"/>
          </a:xfrm>
          <a:prstGeom prst="rect">
            <a:avLst/>
          </a:prstGeom>
          <a:solidFill>
            <a:schemeClr val="bg1">
              <a:lumMod val="85000"/>
            </a:schemeClr>
          </a:solidFill>
        </p:spPr>
        <p:txBody>
          <a:bodyPr rtlCol="0" anchor="ctr" anchorCtr="1">
            <a:normAutofit/>
          </a:bodyPr>
          <a:lstStyle>
            <a:lvl1pPr marL="0" indent="0" algn="ctr">
              <a:buNone/>
              <a:defRPr sz="1500" baseline="0"/>
            </a:lvl1pPr>
          </a:lstStyle>
          <a:p>
            <a:pPr lvl="0"/>
            <a:r>
              <a:rPr lang="en-US" noProof="0"/>
              <a:t>Click icon to add picture</a:t>
            </a:r>
            <a:endParaRPr lang="en-US" noProof="0" dirty="0"/>
          </a:p>
        </p:txBody>
      </p:sp>
      <p:pic>
        <p:nvPicPr>
          <p:cNvPr id="11" name="Picture 10" descr="A picture containing water, outdoor, orange&#10;&#10;Description automatically generated">
            <a:extLst>
              <a:ext uri="{FF2B5EF4-FFF2-40B4-BE49-F238E27FC236}">
                <a16:creationId xmlns:a16="http://schemas.microsoft.com/office/drawing/2014/main" id="{6229994A-260B-3846-9F69-2FA739A93140}"/>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11734800" y="0"/>
            <a:ext cx="457200" cy="6858000"/>
          </a:xfrm>
          <a:prstGeom prst="rect">
            <a:avLst/>
          </a:prstGeom>
        </p:spPr>
      </p:pic>
      <p:sp>
        <p:nvSpPr>
          <p:cNvPr id="3" name="Footer Placeholder 2">
            <a:extLst>
              <a:ext uri="{FF2B5EF4-FFF2-40B4-BE49-F238E27FC236}">
                <a16:creationId xmlns:a16="http://schemas.microsoft.com/office/drawing/2014/main" id="{E87F895D-51B7-1B4E-8629-9455BC343BA6}"/>
              </a:ext>
            </a:extLst>
          </p:cNvPr>
          <p:cNvSpPr>
            <a:spLocks noGrp="1"/>
          </p:cNvSpPr>
          <p:nvPr>
            <p:ph type="ftr" sz="quarter" idx="20"/>
          </p:nvPr>
        </p:nvSpPr>
        <p:spPr/>
        <p:txBody>
          <a:bodyPr/>
          <a:lstStyle>
            <a:lvl1pPr>
              <a:defRPr>
                <a:solidFill>
                  <a:schemeClr val="bg1"/>
                </a:solidFill>
              </a:defRPr>
            </a:lvl1pPr>
          </a:lstStyle>
          <a:p>
            <a:fld id="{CC653949-7FE2-8A44-87AD-E6DBC67F73A2}" type="slidenum">
              <a:rPr lang="en-US" smtClean="0"/>
              <a:pPr/>
              <a:t>‹#›</a:t>
            </a:fld>
            <a:endParaRPr lang="en-US" dirty="0"/>
          </a:p>
        </p:txBody>
      </p:sp>
    </p:spTree>
    <p:extLst>
      <p:ext uri="{BB962C8B-B14F-4D97-AF65-F5344CB8AC3E}">
        <p14:creationId xmlns:p14="http://schemas.microsoft.com/office/powerpoint/2010/main" val="3130881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 3 images">
    <p:spTree>
      <p:nvGrpSpPr>
        <p:cNvPr id="1" name=""/>
        <p:cNvGrpSpPr/>
        <p:nvPr/>
      </p:nvGrpSpPr>
      <p:grpSpPr>
        <a:xfrm>
          <a:off x="0" y="0"/>
          <a:ext cx="0" cy="0"/>
          <a:chOff x="0" y="0"/>
          <a:chExt cx="0" cy="0"/>
        </a:xfrm>
      </p:grpSpPr>
      <p:grpSp>
        <p:nvGrpSpPr>
          <p:cNvPr id="11" name="Group 6">
            <a:extLst>
              <a:ext uri="{FF2B5EF4-FFF2-40B4-BE49-F238E27FC236}">
                <a16:creationId xmlns:a16="http://schemas.microsoft.com/office/drawing/2014/main" id="{5634A431-CC1E-134E-98D6-790364F7095C}"/>
              </a:ext>
            </a:extLst>
          </p:cNvPr>
          <p:cNvGrpSpPr>
            <a:grpSpLocks/>
          </p:cNvGrpSpPr>
          <p:nvPr userDrawn="1"/>
        </p:nvGrpSpPr>
        <p:grpSpPr bwMode="auto">
          <a:xfrm>
            <a:off x="639763" y="6199188"/>
            <a:ext cx="1863725" cy="266700"/>
            <a:chOff x="520699" y="6209874"/>
            <a:chExt cx="2200015" cy="314812"/>
          </a:xfrm>
        </p:grpSpPr>
        <p:pic>
          <p:nvPicPr>
            <p:cNvPr id="12" name="Picture 21" descr="A picture containing shape&#10;&#10;Description automatically generated">
              <a:extLst>
                <a:ext uri="{FF2B5EF4-FFF2-40B4-BE49-F238E27FC236}">
                  <a16:creationId xmlns:a16="http://schemas.microsoft.com/office/drawing/2014/main" id="{2216D9BD-A53A-994C-AD5F-80547951CC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4598" y="6209874"/>
              <a:ext cx="996116" cy="313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2" descr="A picture containing indoor, plant, flower&#10;&#10;Description automatically generated">
              <a:extLst>
                <a:ext uri="{FF2B5EF4-FFF2-40B4-BE49-F238E27FC236}">
                  <a16:creationId xmlns:a16="http://schemas.microsoft.com/office/drawing/2014/main" id="{5337C082-F8FD-DF43-AE7C-0D92843207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699" y="6239854"/>
              <a:ext cx="996116" cy="284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Title 1"/>
          <p:cNvSpPr>
            <a:spLocks noGrp="1"/>
          </p:cNvSpPr>
          <p:nvPr>
            <p:ph type="title" hasCustomPrompt="1"/>
          </p:nvPr>
        </p:nvSpPr>
        <p:spPr>
          <a:xfrm>
            <a:off x="639763" y="639763"/>
            <a:ext cx="7308850" cy="957261"/>
          </a:xfrm>
          <a:prstGeom prst="rect">
            <a:avLst/>
          </a:prstGeom>
        </p:spPr>
        <p:txBody>
          <a:bodyPr/>
          <a:lstStyle/>
          <a:p>
            <a:r>
              <a:rPr lang="en-US" altLang="en-US" dirty="0"/>
              <a:t>CLICK TO ADD TITLE</a:t>
            </a:r>
            <a:endParaRPr lang="en-US" dirty="0"/>
          </a:p>
        </p:txBody>
      </p:sp>
      <p:sp>
        <p:nvSpPr>
          <p:cNvPr id="6" name="Text Placeholder 2"/>
          <p:cNvSpPr>
            <a:spLocks noGrp="1"/>
          </p:cNvSpPr>
          <p:nvPr>
            <p:ph idx="1"/>
          </p:nvPr>
        </p:nvSpPr>
        <p:spPr bwMode="auto">
          <a:xfrm>
            <a:off x="639762" y="1753824"/>
            <a:ext cx="4360335" cy="4269606"/>
          </a:xfrm>
          <a:prstGeom prst="rect">
            <a:avLst/>
          </a:prstGeom>
          <a:noFill/>
          <a:ln>
            <a:noFill/>
          </a:ln>
        </p:spPr>
        <p:txBody>
          <a:bodyPr lIns="0" tIns="46800"/>
          <a:lstStyle/>
          <a:p>
            <a:pPr lvl="0"/>
            <a:r>
              <a:rPr lang="en-US" noProof="0" dirty="0"/>
              <a:t>Click to edit Master text styles</a:t>
            </a:r>
          </a:p>
          <a:p>
            <a:pPr lvl="1"/>
            <a:r>
              <a:rPr lang="en-US" noProof="0" dirty="0"/>
              <a:t>Second level</a:t>
            </a:r>
          </a:p>
          <a:p>
            <a:pPr lvl="2"/>
            <a:r>
              <a:rPr lang="en-US" noProof="0" dirty="0"/>
              <a:t>Third level</a:t>
            </a:r>
          </a:p>
        </p:txBody>
      </p:sp>
      <p:sp>
        <p:nvSpPr>
          <p:cNvPr id="7" name="Picture Placeholder 5"/>
          <p:cNvSpPr>
            <a:spLocks noGrp="1"/>
          </p:cNvSpPr>
          <p:nvPr>
            <p:ph type="pic" sz="quarter" idx="18"/>
          </p:nvPr>
        </p:nvSpPr>
        <p:spPr>
          <a:xfrm>
            <a:off x="8142288" y="457200"/>
            <a:ext cx="3398837" cy="2402727"/>
          </a:xfrm>
          <a:prstGeom prst="rect">
            <a:avLst/>
          </a:prstGeom>
          <a:solidFill>
            <a:schemeClr val="bg1">
              <a:lumMod val="85000"/>
            </a:schemeClr>
          </a:solidFill>
        </p:spPr>
        <p:txBody>
          <a:bodyPr rtlCol="0" anchor="ctr" anchorCtr="1">
            <a:normAutofit/>
          </a:bodyPr>
          <a:lstStyle>
            <a:lvl1pPr marL="0" indent="0" algn="ctr">
              <a:buNone/>
              <a:defRPr sz="1500" baseline="0"/>
            </a:lvl1pPr>
          </a:lstStyle>
          <a:p>
            <a:pPr lvl="0"/>
            <a:r>
              <a:rPr lang="en-US" noProof="0"/>
              <a:t>Click icon to add picture</a:t>
            </a:r>
            <a:endParaRPr lang="en-US" noProof="0" dirty="0"/>
          </a:p>
        </p:txBody>
      </p:sp>
      <p:sp>
        <p:nvSpPr>
          <p:cNvPr id="8" name="Picture Placeholder 5"/>
          <p:cNvSpPr>
            <a:spLocks noGrp="1"/>
          </p:cNvSpPr>
          <p:nvPr>
            <p:ph type="pic" sz="quarter" idx="19"/>
          </p:nvPr>
        </p:nvSpPr>
        <p:spPr>
          <a:xfrm>
            <a:off x="8416344" y="2987899"/>
            <a:ext cx="2917064" cy="3870101"/>
          </a:xfrm>
          <a:prstGeom prst="rect">
            <a:avLst/>
          </a:prstGeom>
          <a:solidFill>
            <a:schemeClr val="bg1">
              <a:lumMod val="85000"/>
            </a:schemeClr>
          </a:solidFill>
        </p:spPr>
        <p:txBody>
          <a:bodyPr rtlCol="0" anchor="ctr" anchorCtr="1">
            <a:normAutofit/>
          </a:bodyPr>
          <a:lstStyle>
            <a:lvl1pPr marL="0" indent="0" algn="ctr">
              <a:buNone/>
              <a:defRPr sz="1500" baseline="0"/>
            </a:lvl1pPr>
          </a:lstStyle>
          <a:p>
            <a:pPr lvl="0"/>
            <a:r>
              <a:rPr lang="en-US" noProof="0"/>
              <a:t>Click icon to add picture</a:t>
            </a:r>
            <a:endParaRPr lang="en-US" noProof="0" dirty="0"/>
          </a:p>
        </p:txBody>
      </p:sp>
      <p:sp>
        <p:nvSpPr>
          <p:cNvPr id="9" name="Picture Placeholder 5"/>
          <p:cNvSpPr>
            <a:spLocks noGrp="1"/>
          </p:cNvSpPr>
          <p:nvPr>
            <p:ph type="pic" sz="quarter" idx="20"/>
          </p:nvPr>
        </p:nvSpPr>
        <p:spPr>
          <a:xfrm>
            <a:off x="5166860" y="1749953"/>
            <a:ext cx="2808666" cy="3540461"/>
          </a:xfrm>
          <a:prstGeom prst="rect">
            <a:avLst/>
          </a:prstGeom>
          <a:solidFill>
            <a:schemeClr val="bg1">
              <a:lumMod val="85000"/>
            </a:schemeClr>
          </a:solidFill>
        </p:spPr>
        <p:txBody>
          <a:bodyPr rtlCol="0" anchor="ctr" anchorCtr="1">
            <a:normAutofit/>
          </a:bodyPr>
          <a:lstStyle>
            <a:lvl1pPr marL="0" indent="0" algn="ctr">
              <a:buNone/>
              <a:defRPr sz="1500" baseline="0"/>
            </a:lvl1pPr>
          </a:lstStyle>
          <a:p>
            <a:pPr lvl="0"/>
            <a:r>
              <a:rPr lang="en-US" noProof="0"/>
              <a:t>Click icon to add picture</a:t>
            </a:r>
            <a:endParaRPr lang="en-US" noProof="0" dirty="0"/>
          </a:p>
        </p:txBody>
      </p:sp>
      <p:pic>
        <p:nvPicPr>
          <p:cNvPr id="14" name="Picture 13" descr="A picture containing water, outdoor, orange&#10;&#10;Description automatically generated">
            <a:extLst>
              <a:ext uri="{FF2B5EF4-FFF2-40B4-BE49-F238E27FC236}">
                <a16:creationId xmlns:a16="http://schemas.microsoft.com/office/drawing/2014/main" id="{7D82D7DC-732D-404B-8225-45C9670CC96E}"/>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11734800" y="0"/>
            <a:ext cx="457200" cy="6858000"/>
          </a:xfrm>
          <a:prstGeom prst="rect">
            <a:avLst/>
          </a:prstGeom>
        </p:spPr>
      </p:pic>
      <p:sp>
        <p:nvSpPr>
          <p:cNvPr id="3" name="Footer Placeholder 2">
            <a:extLst>
              <a:ext uri="{FF2B5EF4-FFF2-40B4-BE49-F238E27FC236}">
                <a16:creationId xmlns:a16="http://schemas.microsoft.com/office/drawing/2014/main" id="{36A5E0B5-FCCE-CC41-A51D-AD4B4441C3B7}"/>
              </a:ext>
            </a:extLst>
          </p:cNvPr>
          <p:cNvSpPr>
            <a:spLocks noGrp="1"/>
          </p:cNvSpPr>
          <p:nvPr>
            <p:ph type="ftr" sz="quarter" idx="21"/>
          </p:nvPr>
        </p:nvSpPr>
        <p:spPr/>
        <p:txBody>
          <a:bodyPr/>
          <a:lstStyle>
            <a:lvl1pPr>
              <a:defRPr>
                <a:solidFill>
                  <a:schemeClr val="bg1"/>
                </a:solidFill>
              </a:defRPr>
            </a:lvl1pPr>
          </a:lstStyle>
          <a:p>
            <a:fld id="{02CE0525-7FE3-2048-AB52-A963A673C4E7}" type="slidenum">
              <a:rPr lang="en-US" smtClean="0"/>
              <a:pPr/>
              <a:t>‹#›</a:t>
            </a:fld>
            <a:endParaRPr lang="en-US" dirty="0"/>
          </a:p>
        </p:txBody>
      </p:sp>
    </p:spTree>
    <p:extLst>
      <p:ext uri="{BB962C8B-B14F-4D97-AF65-F5344CB8AC3E}">
        <p14:creationId xmlns:p14="http://schemas.microsoft.com/office/powerpoint/2010/main" val="735139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8" name="Group 6">
            <a:extLst>
              <a:ext uri="{FF2B5EF4-FFF2-40B4-BE49-F238E27FC236}">
                <a16:creationId xmlns:a16="http://schemas.microsoft.com/office/drawing/2014/main" id="{4345D42C-883C-DF47-945C-E1677CA39734}"/>
              </a:ext>
            </a:extLst>
          </p:cNvPr>
          <p:cNvGrpSpPr>
            <a:grpSpLocks/>
          </p:cNvGrpSpPr>
          <p:nvPr userDrawn="1"/>
        </p:nvGrpSpPr>
        <p:grpSpPr bwMode="auto">
          <a:xfrm>
            <a:off x="639763" y="6199188"/>
            <a:ext cx="1863725" cy="266700"/>
            <a:chOff x="520699" y="6209874"/>
            <a:chExt cx="2200015" cy="314812"/>
          </a:xfrm>
        </p:grpSpPr>
        <p:pic>
          <p:nvPicPr>
            <p:cNvPr id="9" name="Picture 21" descr="A picture containing shape&#10;&#10;Description automatically generated">
              <a:extLst>
                <a:ext uri="{FF2B5EF4-FFF2-40B4-BE49-F238E27FC236}">
                  <a16:creationId xmlns:a16="http://schemas.microsoft.com/office/drawing/2014/main" id="{28425F54-608F-3F4F-8DB5-7B2A55F6BF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4598" y="6209874"/>
              <a:ext cx="996116" cy="313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2" descr="A picture containing indoor, plant, flower&#10;&#10;Description automatically generated">
              <a:extLst>
                <a:ext uri="{FF2B5EF4-FFF2-40B4-BE49-F238E27FC236}">
                  <a16:creationId xmlns:a16="http://schemas.microsoft.com/office/drawing/2014/main" id="{98F406C8-088D-C047-BE2A-E35CB91A5C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699" y="6239854"/>
              <a:ext cx="996116" cy="284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Content Placeholder 3"/>
          <p:cNvSpPr>
            <a:spLocks noGrp="1"/>
          </p:cNvSpPr>
          <p:nvPr>
            <p:ph sz="half" idx="2"/>
          </p:nvPr>
        </p:nvSpPr>
        <p:spPr>
          <a:xfrm>
            <a:off x="648892" y="2281710"/>
            <a:ext cx="5304816" cy="3684588"/>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096000" y="2281710"/>
            <a:ext cx="5447108" cy="3684588"/>
          </a:xfrm>
          <a:prstGeom prst="rect">
            <a:avLst/>
          </a:prstGeom>
        </p:spPr>
        <p:txBody>
          <a:bodyPr/>
          <a:lstStyle>
            <a:lvl4pPr marL="1830388" indent="-792163">
              <a:buNone/>
              <a:tabLst/>
              <a:defRPr/>
            </a:lvl4pPr>
            <a:lvl5pPr marL="1830388" indent="-792163">
              <a:tabLst/>
              <a:defRPr/>
            </a:lvl5pPr>
          </a:lstStyle>
          <a:p>
            <a:pPr lvl="0"/>
            <a:r>
              <a:rPr lang="en-US"/>
              <a:t>Click to edit Master text styles</a:t>
            </a:r>
          </a:p>
          <a:p>
            <a:pPr lvl="1"/>
            <a:r>
              <a:rPr lang="en-US"/>
              <a:t>Second level</a:t>
            </a:r>
          </a:p>
          <a:p>
            <a:pPr lvl="2"/>
            <a:r>
              <a:rPr lang="en-US"/>
              <a:t>Third level</a:t>
            </a:r>
          </a:p>
        </p:txBody>
      </p:sp>
      <p:sp>
        <p:nvSpPr>
          <p:cNvPr id="10" name="Title Placeholder 1"/>
          <p:cNvSpPr>
            <a:spLocks noGrp="1"/>
          </p:cNvSpPr>
          <p:nvPr>
            <p:ph type="title" hasCustomPrompt="1"/>
          </p:nvPr>
        </p:nvSpPr>
        <p:spPr bwMode="auto">
          <a:xfrm>
            <a:off x="645160" y="639762"/>
            <a:ext cx="10886440" cy="927100"/>
          </a:xfrm>
          <a:prstGeom prst="rect">
            <a:avLst/>
          </a:prstGeom>
          <a:noFill/>
          <a:ln>
            <a:noFill/>
          </a:ln>
        </p:spPr>
        <p:txBody>
          <a:bodyPr/>
          <a:lstStyle>
            <a:lvl1pPr>
              <a:defRPr/>
            </a:lvl1pPr>
          </a:lstStyle>
          <a:p>
            <a:pPr lvl="0"/>
            <a:r>
              <a:rPr lang="en-US" altLang="en-US" dirty="0"/>
              <a:t>CLICK TO ADD title</a:t>
            </a:r>
            <a:endParaRPr lang="en-CA" altLang="en-US" dirty="0"/>
          </a:p>
        </p:txBody>
      </p:sp>
      <p:sp>
        <p:nvSpPr>
          <p:cNvPr id="11" name="Text Placeholder 2"/>
          <p:cNvSpPr>
            <a:spLocks noGrp="1"/>
          </p:cNvSpPr>
          <p:nvPr>
            <p:ph type="body" idx="1" hasCustomPrompt="1"/>
          </p:nvPr>
        </p:nvSpPr>
        <p:spPr>
          <a:xfrm>
            <a:off x="639763" y="1654935"/>
            <a:ext cx="5304816" cy="520255"/>
          </a:xfrm>
          <a:prstGeom prst="rect">
            <a:avLst/>
          </a:prstGeom>
        </p:spPr>
        <p:txBody>
          <a:bodyPr lIns="0" anchor="b"/>
          <a:lstStyle>
            <a:lvl1pPr marL="0" indent="0">
              <a:buNone/>
              <a:defRPr sz="1500" b="1" i="0">
                <a:solidFill>
                  <a:schemeClr val="accent5"/>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12" name="Text Placeholder 2"/>
          <p:cNvSpPr>
            <a:spLocks noGrp="1"/>
          </p:cNvSpPr>
          <p:nvPr>
            <p:ph type="body" idx="13" hasCustomPrompt="1"/>
          </p:nvPr>
        </p:nvSpPr>
        <p:spPr>
          <a:xfrm>
            <a:off x="6096001" y="1654935"/>
            <a:ext cx="5447108" cy="520255"/>
          </a:xfrm>
          <a:prstGeom prst="rect">
            <a:avLst/>
          </a:prstGeom>
        </p:spPr>
        <p:txBody>
          <a:bodyPr lIns="0" anchor="b"/>
          <a:lstStyle>
            <a:lvl1pPr marL="0" indent="0">
              <a:buNone/>
              <a:defRPr sz="1500" b="1" i="0">
                <a:solidFill>
                  <a:schemeClr val="accent5"/>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pic>
        <p:nvPicPr>
          <p:cNvPr id="14" name="Picture 13" descr="A picture containing water, outdoor, orange&#10;&#10;Description automatically generated">
            <a:extLst>
              <a:ext uri="{FF2B5EF4-FFF2-40B4-BE49-F238E27FC236}">
                <a16:creationId xmlns:a16="http://schemas.microsoft.com/office/drawing/2014/main" id="{40C19750-3956-D84B-9486-7E273894FB16}"/>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11734800" y="0"/>
            <a:ext cx="457200" cy="6858000"/>
          </a:xfrm>
          <a:prstGeom prst="rect">
            <a:avLst/>
          </a:prstGeom>
        </p:spPr>
      </p:pic>
      <p:sp>
        <p:nvSpPr>
          <p:cNvPr id="3" name="Footer Placeholder 2">
            <a:extLst>
              <a:ext uri="{FF2B5EF4-FFF2-40B4-BE49-F238E27FC236}">
                <a16:creationId xmlns:a16="http://schemas.microsoft.com/office/drawing/2014/main" id="{B3ED284D-184B-0849-BA8F-0C69AFA43388}"/>
              </a:ext>
            </a:extLst>
          </p:cNvPr>
          <p:cNvSpPr>
            <a:spLocks noGrp="1"/>
          </p:cNvSpPr>
          <p:nvPr>
            <p:ph type="ftr" sz="quarter" idx="14"/>
          </p:nvPr>
        </p:nvSpPr>
        <p:spPr/>
        <p:txBody>
          <a:bodyPr/>
          <a:lstStyle>
            <a:lvl1pPr>
              <a:defRPr>
                <a:solidFill>
                  <a:schemeClr val="bg1"/>
                </a:solidFill>
              </a:defRPr>
            </a:lvl1pPr>
          </a:lstStyle>
          <a:p>
            <a:fld id="{15B4A5FC-2B62-E34B-A7C9-21CB72149FA5}" type="slidenum">
              <a:rPr lang="en-US" smtClean="0"/>
              <a:pPr/>
              <a:t>‹#›</a:t>
            </a:fld>
            <a:endParaRPr lang="en-US" dirty="0"/>
          </a:p>
        </p:txBody>
      </p:sp>
    </p:spTree>
    <p:extLst>
      <p:ext uri="{BB962C8B-B14F-4D97-AF65-F5344CB8AC3E}">
        <p14:creationId xmlns:p14="http://schemas.microsoft.com/office/powerpoint/2010/main" val="3591251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w/Chart">
    <p:spTree>
      <p:nvGrpSpPr>
        <p:cNvPr id="1" name=""/>
        <p:cNvGrpSpPr/>
        <p:nvPr/>
      </p:nvGrpSpPr>
      <p:grpSpPr>
        <a:xfrm>
          <a:off x="0" y="0"/>
          <a:ext cx="0" cy="0"/>
          <a:chOff x="0" y="0"/>
          <a:chExt cx="0" cy="0"/>
        </a:xfrm>
      </p:grpSpPr>
      <p:grpSp>
        <p:nvGrpSpPr>
          <p:cNvPr id="9" name="Group 6">
            <a:extLst>
              <a:ext uri="{FF2B5EF4-FFF2-40B4-BE49-F238E27FC236}">
                <a16:creationId xmlns:a16="http://schemas.microsoft.com/office/drawing/2014/main" id="{355C4DF7-E2C3-BE48-A037-F98FE235FC7B}"/>
              </a:ext>
            </a:extLst>
          </p:cNvPr>
          <p:cNvGrpSpPr>
            <a:grpSpLocks/>
          </p:cNvGrpSpPr>
          <p:nvPr userDrawn="1"/>
        </p:nvGrpSpPr>
        <p:grpSpPr bwMode="auto">
          <a:xfrm>
            <a:off x="639763" y="6199188"/>
            <a:ext cx="1863725" cy="266700"/>
            <a:chOff x="520699" y="6209874"/>
            <a:chExt cx="2200015" cy="314812"/>
          </a:xfrm>
        </p:grpSpPr>
        <p:pic>
          <p:nvPicPr>
            <p:cNvPr id="10" name="Picture 21" descr="A picture containing shape&#10;&#10;Description automatically generated">
              <a:extLst>
                <a:ext uri="{FF2B5EF4-FFF2-40B4-BE49-F238E27FC236}">
                  <a16:creationId xmlns:a16="http://schemas.microsoft.com/office/drawing/2014/main" id="{341BBA02-8228-794C-84F6-ED93AC1A18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4598" y="6209874"/>
              <a:ext cx="996116" cy="313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2" descr="A picture containing indoor, plant, flower&#10;&#10;Description automatically generated">
              <a:extLst>
                <a:ext uri="{FF2B5EF4-FFF2-40B4-BE49-F238E27FC236}">
                  <a16:creationId xmlns:a16="http://schemas.microsoft.com/office/drawing/2014/main" id="{1E5F4163-6166-8E4A-9F53-C007D58E1B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699" y="6239854"/>
              <a:ext cx="996116" cy="284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hasCustomPrompt="1"/>
          </p:nvPr>
        </p:nvSpPr>
        <p:spPr/>
        <p:txBody>
          <a:bodyPr tIns="0"/>
          <a:lstStyle/>
          <a:p>
            <a:r>
              <a:rPr lang="en-US" dirty="0"/>
              <a:t>CLICK TO ADD TITLE</a:t>
            </a:r>
          </a:p>
        </p:txBody>
      </p:sp>
      <p:sp>
        <p:nvSpPr>
          <p:cNvPr id="5" name="Text Placeholder 2"/>
          <p:cNvSpPr>
            <a:spLocks noGrp="1"/>
          </p:cNvSpPr>
          <p:nvPr>
            <p:ph type="body" idx="1" hasCustomPrompt="1"/>
          </p:nvPr>
        </p:nvSpPr>
        <p:spPr>
          <a:xfrm>
            <a:off x="639763" y="1587803"/>
            <a:ext cx="5451846" cy="587387"/>
          </a:xfrm>
          <a:prstGeom prst="rect">
            <a:avLst/>
          </a:prstGeom>
        </p:spPr>
        <p:txBody>
          <a:bodyPr lIns="0" anchor="b"/>
          <a:lstStyle>
            <a:lvl1pPr marL="6350" indent="0">
              <a:buNone/>
              <a:tabLst/>
              <a:defRPr sz="1500" b="1" i="0">
                <a:solidFill>
                  <a:schemeClr val="accent5"/>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7" name="Text Placeholder 6"/>
          <p:cNvSpPr>
            <a:spLocks noGrp="1"/>
          </p:cNvSpPr>
          <p:nvPr>
            <p:ph type="body" sz="quarter" idx="10"/>
          </p:nvPr>
        </p:nvSpPr>
        <p:spPr>
          <a:xfrm>
            <a:off x="636534" y="2249772"/>
            <a:ext cx="5451846" cy="3425389"/>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8" name="Chart Placeholder 2"/>
          <p:cNvSpPr>
            <a:spLocks noGrp="1"/>
          </p:cNvSpPr>
          <p:nvPr>
            <p:ph type="chart" sz="quarter" idx="20"/>
          </p:nvPr>
        </p:nvSpPr>
        <p:spPr>
          <a:xfrm>
            <a:off x="6212602" y="2249772"/>
            <a:ext cx="5318998" cy="3425389"/>
          </a:xfrm>
          <a:prstGeom prst="rect">
            <a:avLst/>
          </a:prstGeom>
        </p:spPr>
        <p:txBody>
          <a:bodyPr rtlCol="0">
            <a:normAutofit/>
          </a:bodyPr>
          <a:lstStyle>
            <a:lvl1pPr>
              <a:defRPr>
                <a:latin typeface="Arial" panose="020B0604020202020204" pitchFamily="34" charset="0"/>
                <a:cs typeface="Arial" panose="020B0604020202020204" pitchFamily="34" charset="0"/>
              </a:defRPr>
            </a:lvl1pPr>
          </a:lstStyle>
          <a:p>
            <a:pPr lvl="0"/>
            <a:r>
              <a:rPr lang="en-US" noProof="0"/>
              <a:t>Click icon to add chart</a:t>
            </a:r>
            <a:endParaRPr lang="en-GB" noProof="0"/>
          </a:p>
        </p:txBody>
      </p:sp>
      <p:pic>
        <p:nvPicPr>
          <p:cNvPr id="12" name="Picture 11" descr="A picture containing water, outdoor, orange&#10;&#10;Description automatically generated">
            <a:extLst>
              <a:ext uri="{FF2B5EF4-FFF2-40B4-BE49-F238E27FC236}">
                <a16:creationId xmlns:a16="http://schemas.microsoft.com/office/drawing/2014/main" id="{1EB70EBE-640D-414B-BEF0-C9676DE6BD60}"/>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11734800" y="0"/>
            <a:ext cx="457200" cy="6858000"/>
          </a:xfrm>
          <a:prstGeom prst="rect">
            <a:avLst/>
          </a:prstGeom>
        </p:spPr>
      </p:pic>
      <p:sp>
        <p:nvSpPr>
          <p:cNvPr id="4" name="Footer Placeholder 3">
            <a:extLst>
              <a:ext uri="{FF2B5EF4-FFF2-40B4-BE49-F238E27FC236}">
                <a16:creationId xmlns:a16="http://schemas.microsoft.com/office/drawing/2014/main" id="{519BFF9E-3658-9F4F-AE9A-1916DE60FA26}"/>
              </a:ext>
            </a:extLst>
          </p:cNvPr>
          <p:cNvSpPr>
            <a:spLocks noGrp="1"/>
          </p:cNvSpPr>
          <p:nvPr>
            <p:ph type="ftr" sz="quarter" idx="21"/>
          </p:nvPr>
        </p:nvSpPr>
        <p:spPr/>
        <p:txBody>
          <a:bodyPr/>
          <a:lstStyle>
            <a:lvl1pPr>
              <a:defRPr>
                <a:solidFill>
                  <a:schemeClr val="bg1"/>
                </a:solidFill>
              </a:defRPr>
            </a:lvl1pPr>
          </a:lstStyle>
          <a:p>
            <a:fld id="{FB3E153C-47F5-BA42-8C72-D84CDF9E50E6}" type="slidenum">
              <a:rPr lang="en-US" smtClean="0"/>
              <a:pPr/>
              <a:t>‹#›</a:t>
            </a:fld>
            <a:endParaRPr lang="en-US" dirty="0"/>
          </a:p>
        </p:txBody>
      </p:sp>
    </p:spTree>
    <p:extLst>
      <p:ext uri="{BB962C8B-B14F-4D97-AF65-F5344CB8AC3E}">
        <p14:creationId xmlns:p14="http://schemas.microsoft.com/office/powerpoint/2010/main" val="1955906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47F7A17-9425-6548-A288-F0DCCB184715}"/>
              </a:ext>
            </a:extLst>
          </p:cNvPr>
          <p:cNvSpPr>
            <a:spLocks noGrp="1"/>
          </p:cNvSpPr>
          <p:nvPr>
            <p:ph type="ftr" sz="quarter" idx="10"/>
          </p:nvPr>
        </p:nvSpPr>
        <p:spPr/>
        <p:txBody>
          <a:bodyPr/>
          <a:lstStyle>
            <a:lvl1pPr>
              <a:defRPr>
                <a:solidFill>
                  <a:schemeClr val="bg1">
                    <a:lumMod val="50000"/>
                  </a:schemeClr>
                </a:solidFill>
              </a:defRPr>
            </a:lvl1pPr>
          </a:lstStyle>
          <a:p>
            <a:fld id="{0DBAD59A-2AF2-4944-9114-771EC3482AA0}" type="slidenum">
              <a:rPr lang="en-US" smtClean="0"/>
              <a:pPr/>
              <a:t>‹#›</a:t>
            </a:fld>
            <a:endParaRPr lang="en-US" dirty="0">
              <a:solidFill>
                <a:schemeClr val="bg1">
                  <a:lumMod val="50000"/>
                </a:schemeClr>
              </a:solidFill>
            </a:endParaRPr>
          </a:p>
        </p:txBody>
      </p:sp>
    </p:spTree>
    <p:extLst>
      <p:ext uri="{BB962C8B-B14F-4D97-AF65-F5344CB8AC3E}">
        <p14:creationId xmlns:p14="http://schemas.microsoft.com/office/powerpoint/2010/main" val="2381041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Layout_Yellow">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4" name="TextBox 19">
            <a:extLst>
              <a:ext uri="{FF2B5EF4-FFF2-40B4-BE49-F238E27FC236}">
                <a16:creationId xmlns:a16="http://schemas.microsoft.com/office/drawing/2014/main" id="{99974FCF-97E3-7C4A-BE25-CF5888790B71}"/>
              </a:ext>
            </a:extLst>
          </p:cNvPr>
          <p:cNvSpPr txBox="1">
            <a:spLocks noChangeArrowheads="1"/>
          </p:cNvSpPr>
          <p:nvPr userDrawn="1"/>
        </p:nvSpPr>
        <p:spPr bwMode="auto">
          <a:xfrm>
            <a:off x="5695950" y="283368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 name="TextBox 20">
            <a:extLst>
              <a:ext uri="{FF2B5EF4-FFF2-40B4-BE49-F238E27FC236}">
                <a16:creationId xmlns:a16="http://schemas.microsoft.com/office/drawing/2014/main" id="{E5D5D409-4CAF-EC4C-8129-E320AA0D90DB}"/>
              </a:ext>
            </a:extLst>
          </p:cNvPr>
          <p:cNvSpPr txBox="1">
            <a:spLocks noChangeArrowheads="1"/>
          </p:cNvSpPr>
          <p:nvPr userDrawn="1"/>
        </p:nvSpPr>
        <p:spPr bwMode="auto">
          <a:xfrm>
            <a:off x="5026025" y="26781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 name="TextBox 21">
            <a:extLst>
              <a:ext uri="{FF2B5EF4-FFF2-40B4-BE49-F238E27FC236}">
                <a16:creationId xmlns:a16="http://schemas.microsoft.com/office/drawing/2014/main" id="{49A1AE13-F455-814C-8C89-773AB523CB05}"/>
              </a:ext>
            </a:extLst>
          </p:cNvPr>
          <p:cNvSpPr txBox="1">
            <a:spLocks noChangeArrowheads="1"/>
          </p:cNvSpPr>
          <p:nvPr userDrawn="1"/>
        </p:nvSpPr>
        <p:spPr bwMode="auto">
          <a:xfrm>
            <a:off x="6846888" y="483552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8" name="TextBox 23">
            <a:extLst>
              <a:ext uri="{FF2B5EF4-FFF2-40B4-BE49-F238E27FC236}">
                <a16:creationId xmlns:a16="http://schemas.microsoft.com/office/drawing/2014/main" id="{AD18AA74-EDF1-8E42-BCA1-DE2E78E2A2E2}"/>
              </a:ext>
            </a:extLst>
          </p:cNvPr>
          <p:cNvSpPr txBox="1">
            <a:spLocks noChangeArrowheads="1"/>
          </p:cNvSpPr>
          <p:nvPr userDrawn="1"/>
        </p:nvSpPr>
        <p:spPr bwMode="auto">
          <a:xfrm>
            <a:off x="5981700" y="547528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4" name="Text Placeholder 2"/>
          <p:cNvSpPr>
            <a:spLocks noGrp="1"/>
          </p:cNvSpPr>
          <p:nvPr>
            <p:ph type="body" sz="quarter" idx="10" hasCustomPrompt="1"/>
          </p:nvPr>
        </p:nvSpPr>
        <p:spPr>
          <a:xfrm>
            <a:off x="1802612" y="2139351"/>
            <a:ext cx="8631935" cy="2958307"/>
          </a:xfrm>
          <a:prstGeom prst="rect">
            <a:avLst/>
          </a:prstGeom>
        </p:spPr>
        <p:txBody>
          <a:bodyPr anchor="ctr"/>
          <a:lstStyle>
            <a:lvl1pPr marL="6350" indent="-6350" algn="ctr">
              <a:lnSpc>
                <a:spcPct val="100000"/>
              </a:lnSpc>
              <a:spcBef>
                <a:spcPts val="0"/>
              </a:spcBef>
              <a:buNone/>
              <a:tabLst/>
              <a:defRPr lang="en-CA" sz="3200" kern="1200" dirty="0" smtClean="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stStyle>
          <a:p>
            <a:pPr lvl="0"/>
            <a:r>
              <a:rPr lang="en-US" dirty="0"/>
              <a:t>Click to add quote.</a:t>
            </a:r>
          </a:p>
        </p:txBody>
      </p:sp>
      <p:sp>
        <p:nvSpPr>
          <p:cNvPr id="23" name="Text Placeholder 18"/>
          <p:cNvSpPr>
            <a:spLocks noGrp="1"/>
          </p:cNvSpPr>
          <p:nvPr>
            <p:ph type="body" sz="quarter" idx="11" hasCustomPrompt="1"/>
          </p:nvPr>
        </p:nvSpPr>
        <p:spPr>
          <a:xfrm>
            <a:off x="1791579" y="5184371"/>
            <a:ext cx="8642968" cy="726314"/>
          </a:xfrm>
          <a:prstGeom prst="rect">
            <a:avLst/>
          </a:prstGeom>
        </p:spPr>
        <p:txBody>
          <a:bodyPr/>
          <a:lstStyle>
            <a:lvl1pPr marL="6350" indent="0" algn="ctr">
              <a:lnSpc>
                <a:spcPct val="100000"/>
              </a:lnSpc>
              <a:spcBef>
                <a:spcPts val="0"/>
              </a:spcBef>
              <a:buNone/>
              <a:tabLst/>
              <a:defRPr lang="en-US" sz="1600" kern="1200" dirty="0">
                <a:solidFill>
                  <a:schemeClr val="tx1"/>
                </a:solidFill>
                <a:latin typeface="Lato" panose="020F0502020204030203" pitchFamily="34" charset="0"/>
                <a:ea typeface="ＭＳ Ｐゴシック" panose="020B0600070205080204" pitchFamily="34" charset="-128"/>
                <a:cs typeface="+mn-cs"/>
              </a:defRPr>
            </a:lvl1pPr>
          </a:lstStyle>
          <a:p>
            <a:pPr lvl="0"/>
            <a:r>
              <a:rPr lang="en-US" dirty="0"/>
              <a:t>CLICK TO ADD NAME</a:t>
            </a:r>
          </a:p>
        </p:txBody>
      </p:sp>
      <p:pic>
        <p:nvPicPr>
          <p:cNvPr id="9" name="Picture 9" descr="Logo, icon&#10;&#10;Description automatically generated">
            <a:extLst>
              <a:ext uri="{FF2B5EF4-FFF2-40B4-BE49-F238E27FC236}">
                <a16:creationId xmlns:a16="http://schemas.microsoft.com/office/drawing/2014/main" id="{ACE63DC8-0279-3540-B8B4-018FDA194EC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47174" y="537437"/>
            <a:ext cx="1819275"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a:extLst>
              <a:ext uri="{FF2B5EF4-FFF2-40B4-BE49-F238E27FC236}">
                <a16:creationId xmlns:a16="http://schemas.microsoft.com/office/drawing/2014/main" id="{61E5E6EA-6F11-7342-95CD-362CA979485A}"/>
              </a:ext>
            </a:extLst>
          </p:cNvPr>
          <p:cNvSpPr>
            <a:spLocks noGrp="1"/>
          </p:cNvSpPr>
          <p:nvPr>
            <p:ph type="ftr" sz="quarter" idx="12"/>
          </p:nvPr>
        </p:nvSpPr>
        <p:spPr/>
        <p:txBody>
          <a:bodyPr/>
          <a:lstStyle>
            <a:lvl1pPr>
              <a:defRPr>
                <a:solidFill>
                  <a:schemeClr val="bg1"/>
                </a:solidFill>
              </a:defRPr>
            </a:lvl1pPr>
          </a:lstStyle>
          <a:p>
            <a:fld id="{F6C02D02-B343-1844-BA43-A7D98B803E57}" type="slidenum">
              <a:rPr lang="en-US" smtClean="0"/>
              <a:pPr/>
              <a:t>‹#›</a:t>
            </a:fld>
            <a:endParaRPr lang="en-US" dirty="0"/>
          </a:p>
        </p:txBody>
      </p:sp>
    </p:spTree>
    <p:extLst>
      <p:ext uri="{BB962C8B-B14F-4D97-AF65-F5344CB8AC3E}">
        <p14:creationId xmlns:p14="http://schemas.microsoft.com/office/powerpoint/2010/main" val="3848046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7" name="Title Placeholder 1">
            <a:extLst>
              <a:ext uri="{FF2B5EF4-FFF2-40B4-BE49-F238E27FC236}">
                <a16:creationId xmlns:a16="http://schemas.microsoft.com/office/drawing/2014/main" id="{5EBA5799-A066-2247-BBA3-A8456A182E0F}"/>
              </a:ext>
            </a:extLst>
          </p:cNvPr>
          <p:cNvSpPr>
            <a:spLocks noGrp="1"/>
          </p:cNvSpPr>
          <p:nvPr>
            <p:ph type="title"/>
          </p:nvPr>
        </p:nvSpPr>
        <p:spPr bwMode="auto">
          <a:xfrm>
            <a:off x="630238" y="630237"/>
            <a:ext cx="10914062" cy="941387"/>
          </a:xfrm>
          <a:prstGeom prst="rect">
            <a:avLst/>
          </a:prstGeom>
          <a:noFill/>
          <a:ln>
            <a:noFill/>
          </a:ln>
        </p:spPr>
        <p:txBody>
          <a:bodyPr vert="horz" wrap="square" lIns="0" tIns="91440" rIns="91440" bIns="45720" numCol="1" anchor="t" anchorCtr="0" compatLnSpc="1">
            <a:prstTxWarp prst="textNoShape">
              <a:avLst/>
            </a:prstTxWarp>
          </a:bodyPr>
          <a:lstStyle/>
          <a:p>
            <a:pPr lvl="0"/>
            <a:r>
              <a:rPr lang="en-US" altLang="en-US" dirty="0"/>
              <a:t>Click to add title</a:t>
            </a:r>
            <a:endParaRPr lang="en-CA" altLang="en-US" dirty="0"/>
          </a:p>
        </p:txBody>
      </p:sp>
      <p:sp>
        <p:nvSpPr>
          <p:cNvPr id="1029" name="TextBox 1">
            <a:extLst>
              <a:ext uri="{FF2B5EF4-FFF2-40B4-BE49-F238E27FC236}">
                <a16:creationId xmlns:a16="http://schemas.microsoft.com/office/drawing/2014/main" id="{B7EB5D90-7FE4-5345-A2AE-AAD9C9B4BEB5}"/>
              </a:ext>
            </a:extLst>
          </p:cNvPr>
          <p:cNvSpPr txBox="1">
            <a:spLocks noChangeArrowheads="1"/>
          </p:cNvSpPr>
          <p:nvPr/>
        </p:nvSpPr>
        <p:spPr bwMode="auto">
          <a:xfrm>
            <a:off x="1303338" y="313213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30" name="TextBox 2">
            <a:extLst>
              <a:ext uri="{FF2B5EF4-FFF2-40B4-BE49-F238E27FC236}">
                <a16:creationId xmlns:a16="http://schemas.microsoft.com/office/drawing/2014/main" id="{5E0093CC-72B3-514F-ABF4-6B248EA1AB54}"/>
              </a:ext>
            </a:extLst>
          </p:cNvPr>
          <p:cNvSpPr txBox="1">
            <a:spLocks noChangeArrowheads="1"/>
          </p:cNvSpPr>
          <p:nvPr/>
        </p:nvSpPr>
        <p:spPr bwMode="auto">
          <a:xfrm>
            <a:off x="3814763" y="82867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31" name="TextBox 3">
            <a:extLst>
              <a:ext uri="{FF2B5EF4-FFF2-40B4-BE49-F238E27FC236}">
                <a16:creationId xmlns:a16="http://schemas.microsoft.com/office/drawing/2014/main" id="{9A364143-4E63-764C-948E-CF48DA5275D2}"/>
              </a:ext>
            </a:extLst>
          </p:cNvPr>
          <p:cNvSpPr txBox="1">
            <a:spLocks noChangeArrowheads="1"/>
          </p:cNvSpPr>
          <p:nvPr/>
        </p:nvSpPr>
        <p:spPr bwMode="auto">
          <a:xfrm>
            <a:off x="3657600" y="88106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32" name="TextBox 4">
            <a:extLst>
              <a:ext uri="{FF2B5EF4-FFF2-40B4-BE49-F238E27FC236}">
                <a16:creationId xmlns:a16="http://schemas.microsoft.com/office/drawing/2014/main" id="{A8B44C44-BD7C-8543-8810-0EA62EF482A7}"/>
              </a:ext>
            </a:extLst>
          </p:cNvPr>
          <p:cNvSpPr txBox="1">
            <a:spLocks noChangeArrowheads="1"/>
          </p:cNvSpPr>
          <p:nvPr/>
        </p:nvSpPr>
        <p:spPr bwMode="auto">
          <a:xfrm>
            <a:off x="2405063" y="3003550"/>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33" name="TextBox 5">
            <a:extLst>
              <a:ext uri="{FF2B5EF4-FFF2-40B4-BE49-F238E27FC236}">
                <a16:creationId xmlns:a16="http://schemas.microsoft.com/office/drawing/2014/main" id="{C3ADAFD1-72BA-3D4F-B587-2C378BEF18D0}"/>
              </a:ext>
            </a:extLst>
          </p:cNvPr>
          <p:cNvSpPr txBox="1">
            <a:spLocks noChangeArrowheads="1"/>
          </p:cNvSpPr>
          <p:nvPr/>
        </p:nvSpPr>
        <p:spPr bwMode="auto">
          <a:xfrm>
            <a:off x="12131675" y="2676525"/>
            <a:ext cx="441325" cy="411163"/>
          </a:xfrm>
          <a:prstGeom prst="rect">
            <a:avLst/>
          </a:prstGeom>
          <a:noFill/>
          <a:ln>
            <a:noFill/>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34" name="TextBox 10">
            <a:extLst>
              <a:ext uri="{FF2B5EF4-FFF2-40B4-BE49-F238E27FC236}">
                <a16:creationId xmlns:a16="http://schemas.microsoft.com/office/drawing/2014/main" id="{EC073396-19A2-5E40-9C5B-7BA5A45785C4}"/>
              </a:ext>
            </a:extLst>
          </p:cNvPr>
          <p:cNvSpPr txBox="1">
            <a:spLocks noChangeArrowheads="1"/>
          </p:cNvSpPr>
          <p:nvPr/>
        </p:nvSpPr>
        <p:spPr bwMode="auto">
          <a:xfrm>
            <a:off x="1303338" y="313213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35" name="TextBox 11">
            <a:extLst>
              <a:ext uri="{FF2B5EF4-FFF2-40B4-BE49-F238E27FC236}">
                <a16:creationId xmlns:a16="http://schemas.microsoft.com/office/drawing/2014/main" id="{B31F00A1-9048-9F42-8762-508FFD665C7C}"/>
              </a:ext>
            </a:extLst>
          </p:cNvPr>
          <p:cNvSpPr txBox="1">
            <a:spLocks noChangeArrowheads="1"/>
          </p:cNvSpPr>
          <p:nvPr/>
        </p:nvSpPr>
        <p:spPr bwMode="auto">
          <a:xfrm>
            <a:off x="3814763" y="82867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36" name="TextBox 12">
            <a:extLst>
              <a:ext uri="{FF2B5EF4-FFF2-40B4-BE49-F238E27FC236}">
                <a16:creationId xmlns:a16="http://schemas.microsoft.com/office/drawing/2014/main" id="{2286CF5A-B638-4F43-8820-EFB770D9DED0}"/>
              </a:ext>
            </a:extLst>
          </p:cNvPr>
          <p:cNvSpPr txBox="1">
            <a:spLocks noChangeArrowheads="1"/>
          </p:cNvSpPr>
          <p:nvPr/>
        </p:nvSpPr>
        <p:spPr bwMode="auto">
          <a:xfrm>
            <a:off x="3657600" y="88106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37" name="TextBox 13">
            <a:extLst>
              <a:ext uri="{FF2B5EF4-FFF2-40B4-BE49-F238E27FC236}">
                <a16:creationId xmlns:a16="http://schemas.microsoft.com/office/drawing/2014/main" id="{4C903D8C-9D89-8844-A820-A36D8D6E2763}"/>
              </a:ext>
            </a:extLst>
          </p:cNvPr>
          <p:cNvSpPr txBox="1">
            <a:spLocks noChangeArrowheads="1"/>
          </p:cNvSpPr>
          <p:nvPr/>
        </p:nvSpPr>
        <p:spPr bwMode="auto">
          <a:xfrm>
            <a:off x="2405063" y="3003550"/>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38" name="TextBox 14">
            <a:extLst>
              <a:ext uri="{FF2B5EF4-FFF2-40B4-BE49-F238E27FC236}">
                <a16:creationId xmlns:a16="http://schemas.microsoft.com/office/drawing/2014/main" id="{44A664F8-11AA-414B-9A0D-FDC37F239709}"/>
              </a:ext>
            </a:extLst>
          </p:cNvPr>
          <p:cNvSpPr txBox="1">
            <a:spLocks noChangeArrowheads="1"/>
          </p:cNvSpPr>
          <p:nvPr/>
        </p:nvSpPr>
        <p:spPr bwMode="auto">
          <a:xfrm>
            <a:off x="12131675" y="2676525"/>
            <a:ext cx="441325" cy="411163"/>
          </a:xfrm>
          <a:prstGeom prst="rect">
            <a:avLst/>
          </a:prstGeom>
          <a:noFill/>
          <a:ln>
            <a:noFill/>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39" name="TextBox 15">
            <a:extLst>
              <a:ext uri="{FF2B5EF4-FFF2-40B4-BE49-F238E27FC236}">
                <a16:creationId xmlns:a16="http://schemas.microsoft.com/office/drawing/2014/main" id="{3DBB289E-564B-C74E-82DB-671C152046E6}"/>
              </a:ext>
            </a:extLst>
          </p:cNvPr>
          <p:cNvSpPr txBox="1">
            <a:spLocks noChangeArrowheads="1"/>
          </p:cNvSpPr>
          <p:nvPr userDrawn="1"/>
        </p:nvSpPr>
        <p:spPr bwMode="auto">
          <a:xfrm>
            <a:off x="1303338" y="313213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40" name="TextBox 16">
            <a:extLst>
              <a:ext uri="{FF2B5EF4-FFF2-40B4-BE49-F238E27FC236}">
                <a16:creationId xmlns:a16="http://schemas.microsoft.com/office/drawing/2014/main" id="{186E2239-745A-7A43-9178-052DA685FDC0}"/>
              </a:ext>
            </a:extLst>
          </p:cNvPr>
          <p:cNvSpPr txBox="1">
            <a:spLocks noChangeArrowheads="1"/>
          </p:cNvSpPr>
          <p:nvPr userDrawn="1"/>
        </p:nvSpPr>
        <p:spPr bwMode="auto">
          <a:xfrm>
            <a:off x="3814763" y="82867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41" name="TextBox 17">
            <a:extLst>
              <a:ext uri="{FF2B5EF4-FFF2-40B4-BE49-F238E27FC236}">
                <a16:creationId xmlns:a16="http://schemas.microsoft.com/office/drawing/2014/main" id="{5B38EB84-CE04-1443-AF21-3C5D34211432}"/>
              </a:ext>
            </a:extLst>
          </p:cNvPr>
          <p:cNvSpPr txBox="1">
            <a:spLocks noChangeArrowheads="1"/>
          </p:cNvSpPr>
          <p:nvPr userDrawn="1"/>
        </p:nvSpPr>
        <p:spPr bwMode="auto">
          <a:xfrm>
            <a:off x="3657600" y="88106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42" name="TextBox 18">
            <a:extLst>
              <a:ext uri="{FF2B5EF4-FFF2-40B4-BE49-F238E27FC236}">
                <a16:creationId xmlns:a16="http://schemas.microsoft.com/office/drawing/2014/main" id="{9F18ADFA-49AC-F443-B0E5-6B19BA54E255}"/>
              </a:ext>
            </a:extLst>
          </p:cNvPr>
          <p:cNvSpPr txBox="1">
            <a:spLocks noChangeArrowheads="1"/>
          </p:cNvSpPr>
          <p:nvPr userDrawn="1"/>
        </p:nvSpPr>
        <p:spPr bwMode="auto">
          <a:xfrm>
            <a:off x="2405063" y="3003550"/>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43" name="TextBox 19">
            <a:extLst>
              <a:ext uri="{FF2B5EF4-FFF2-40B4-BE49-F238E27FC236}">
                <a16:creationId xmlns:a16="http://schemas.microsoft.com/office/drawing/2014/main" id="{ACE5230D-F47A-4641-84FC-E016B0D8902B}"/>
              </a:ext>
            </a:extLst>
          </p:cNvPr>
          <p:cNvSpPr txBox="1">
            <a:spLocks noChangeArrowheads="1"/>
          </p:cNvSpPr>
          <p:nvPr userDrawn="1"/>
        </p:nvSpPr>
        <p:spPr bwMode="auto">
          <a:xfrm>
            <a:off x="12131675" y="2676525"/>
            <a:ext cx="441325" cy="411163"/>
          </a:xfrm>
          <a:prstGeom prst="rect">
            <a:avLst/>
          </a:prstGeom>
          <a:noFill/>
          <a:ln>
            <a:noFill/>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3" name="Text Placeholder 2">
            <a:extLst>
              <a:ext uri="{FF2B5EF4-FFF2-40B4-BE49-F238E27FC236}">
                <a16:creationId xmlns:a16="http://schemas.microsoft.com/office/drawing/2014/main" id="{886954D7-8CC7-F54D-BD01-8292C206EDCA}"/>
              </a:ext>
            </a:extLst>
          </p:cNvPr>
          <p:cNvSpPr>
            <a:spLocks noGrp="1"/>
          </p:cNvSpPr>
          <p:nvPr>
            <p:ph type="body" idx="1"/>
          </p:nvPr>
        </p:nvSpPr>
        <p:spPr>
          <a:xfrm>
            <a:off x="630238" y="1805305"/>
            <a:ext cx="109220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Footer Placeholder 3">
            <a:extLst>
              <a:ext uri="{FF2B5EF4-FFF2-40B4-BE49-F238E27FC236}">
                <a16:creationId xmlns:a16="http://schemas.microsoft.com/office/drawing/2014/main" id="{2892331D-E5AF-F844-BBFA-95E6CC7147D8}"/>
              </a:ext>
            </a:extLst>
          </p:cNvPr>
          <p:cNvSpPr>
            <a:spLocks noGrp="1"/>
          </p:cNvSpPr>
          <p:nvPr>
            <p:ph type="ftr" sz="quarter" idx="3"/>
          </p:nvPr>
        </p:nvSpPr>
        <p:spPr>
          <a:xfrm>
            <a:off x="11734800" y="6400800"/>
            <a:ext cx="457200" cy="457200"/>
          </a:xfrm>
          <a:prstGeom prst="rect">
            <a:avLst/>
          </a:prstGeom>
        </p:spPr>
        <p:txBody>
          <a:bodyPr vert="horz" lIns="91440" tIns="45720" rIns="91440" bIns="45720" rtlCol="0" anchor="ctr"/>
          <a:lstStyle>
            <a:lvl1pPr algn="ctr">
              <a:defRPr sz="800">
                <a:solidFill>
                  <a:schemeClr val="tx1">
                    <a:tint val="75000"/>
                  </a:schemeClr>
                </a:solidFill>
              </a:defRPr>
            </a:lvl1pPr>
          </a:lstStyle>
          <a:p>
            <a:fld id="{557AD48E-914F-B249-9DA3-9C10C45524F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591" r:id="rId1"/>
    <p:sldLayoutId id="2147484592" r:id="rId2"/>
    <p:sldLayoutId id="2147484602" r:id="rId3"/>
    <p:sldLayoutId id="2147484593" r:id="rId4"/>
    <p:sldLayoutId id="2147484594" r:id="rId5"/>
    <p:sldLayoutId id="2147484595" r:id="rId6"/>
    <p:sldLayoutId id="2147484596" r:id="rId7"/>
    <p:sldLayoutId id="2147484601" r:id="rId8"/>
    <p:sldLayoutId id="2147484597" r:id="rId9"/>
    <p:sldLayoutId id="2147484600" r:id="rId10"/>
    <p:sldLayoutId id="2147484598" r:id="rId11"/>
    <p:sldLayoutId id="2147484599" r:id="rId12"/>
    <p:sldLayoutId id="2147484567" r:id="rId13"/>
    <p:sldLayoutId id="2147484568" r:id="rId14"/>
    <p:sldLayoutId id="2147484587" r:id="rId15"/>
    <p:sldLayoutId id="2147484570" r:id="rId16"/>
    <p:sldLayoutId id="2147484577" r:id="rId17"/>
    <p:sldLayoutId id="2147484572" r:id="rId18"/>
    <p:sldLayoutId id="2147484573" r:id="rId19"/>
    <p:sldLayoutId id="2147484574" r:id="rId20"/>
    <p:sldLayoutId id="2147484583" r:id="rId21"/>
    <p:sldLayoutId id="2147484571" r:id="rId22"/>
    <p:sldLayoutId id="2147484579" r:id="rId23"/>
    <p:sldLayoutId id="2147484580" r:id="rId24"/>
    <p:sldLayoutId id="2147484581" r:id="rId25"/>
    <p:sldLayoutId id="2147484589" r:id="rId26"/>
    <p:sldLayoutId id="2147484590" r:id="rId27"/>
    <p:sldLayoutId id="2147484578" r:id="rId28"/>
  </p:sldLayoutIdLst>
  <p:hf hdr="0" dt="0"/>
  <p:txStyles>
    <p:titleStyle>
      <a:lvl1pPr algn="l" rtl="0" eaLnBrk="0" fontAlgn="base" hangingPunct="0">
        <a:lnSpc>
          <a:spcPct val="98000"/>
        </a:lnSpc>
        <a:spcBef>
          <a:spcPct val="0"/>
        </a:spcBef>
        <a:spcAft>
          <a:spcPct val="0"/>
        </a:spcAft>
        <a:defRPr sz="2800" b="1" i="0" kern="1200" cap="all">
          <a:solidFill>
            <a:schemeClr val="tx2"/>
          </a:solidFill>
          <a:latin typeface="Lato" panose="020F0502020204030203" pitchFamily="34" charset="0"/>
          <a:ea typeface="Lato" panose="020F0502020204030203" pitchFamily="34" charset="0"/>
          <a:cs typeface="Lato" panose="020F0502020204030203" pitchFamily="34" charset="0"/>
        </a:defRPr>
      </a:lvl1pPr>
      <a:lvl2pPr algn="l" rtl="0" eaLnBrk="0" fontAlgn="base" hangingPunct="0">
        <a:lnSpc>
          <a:spcPct val="98000"/>
        </a:lnSpc>
        <a:spcBef>
          <a:spcPct val="0"/>
        </a:spcBef>
        <a:spcAft>
          <a:spcPct val="0"/>
        </a:spcAft>
        <a:defRPr sz="3200" b="1">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algn="l" rtl="0" eaLnBrk="0" fontAlgn="base" hangingPunct="0">
        <a:lnSpc>
          <a:spcPct val="98000"/>
        </a:lnSpc>
        <a:spcBef>
          <a:spcPct val="0"/>
        </a:spcBef>
        <a:spcAft>
          <a:spcPct val="0"/>
        </a:spcAft>
        <a:defRPr sz="3200" b="1">
          <a:solidFill>
            <a:srgbClr val="002E6E"/>
          </a:solidFill>
          <a:latin typeface="Lato Medium" panose="020F0502020204030203" pitchFamily="34" charset="0"/>
          <a:ea typeface="Lato Medium" panose="020F0502020204030203" pitchFamily="34" charset="0"/>
          <a:cs typeface="Lato Medium" panose="020F0502020204030203" pitchFamily="34" charset="0"/>
        </a:defRPr>
      </a:lvl3pPr>
      <a:lvl4pPr algn="l" rtl="0" eaLnBrk="0" fontAlgn="base" hangingPunct="0">
        <a:lnSpc>
          <a:spcPct val="98000"/>
        </a:lnSpc>
        <a:spcBef>
          <a:spcPct val="0"/>
        </a:spcBef>
        <a:spcAft>
          <a:spcPct val="0"/>
        </a:spcAft>
        <a:defRPr sz="3200" b="1">
          <a:solidFill>
            <a:srgbClr val="002E6E"/>
          </a:solidFill>
          <a:latin typeface="Lato Medium" panose="020F0502020204030203" pitchFamily="34" charset="0"/>
          <a:ea typeface="Lato Medium" panose="020F0502020204030203" pitchFamily="34" charset="0"/>
          <a:cs typeface="Lato Medium" panose="020F0502020204030203" pitchFamily="34" charset="0"/>
        </a:defRPr>
      </a:lvl4pPr>
      <a:lvl5pPr algn="l" rtl="0" eaLnBrk="0" fontAlgn="base" hangingPunct="0">
        <a:lnSpc>
          <a:spcPct val="98000"/>
        </a:lnSpc>
        <a:spcBef>
          <a:spcPct val="0"/>
        </a:spcBef>
        <a:spcAft>
          <a:spcPct val="0"/>
        </a:spcAft>
        <a:defRPr sz="3200" b="1">
          <a:solidFill>
            <a:srgbClr val="002E6E"/>
          </a:solidFill>
          <a:latin typeface="Lato Medium" panose="020F0502020204030203" pitchFamily="34" charset="0"/>
          <a:ea typeface="Lato Medium" panose="020F0502020204030203" pitchFamily="34" charset="0"/>
          <a:cs typeface="Lato Medium" panose="020F0502020204030203" pitchFamily="34"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p:titleStyle>
    <p:bodyStyle>
      <a:lvl1pPr marL="173038" marR="0" indent="-173038" algn="l" defTabSz="914400" rtl="0" eaLnBrk="1" fontAlgn="base" latinLnBrk="0" hangingPunct="1">
        <a:lnSpc>
          <a:spcPts val="3000"/>
        </a:lnSpc>
        <a:spcBef>
          <a:spcPts val="600"/>
        </a:spcBef>
        <a:spcAft>
          <a:spcPct val="0"/>
        </a:spcAft>
        <a:buClr>
          <a:srgbClr val="000000"/>
        </a:buClr>
        <a:buSzTx/>
        <a:buFont typeface="Arial" panose="020B0604020202020204" pitchFamily="34" charset="0"/>
        <a:buChar char="•"/>
        <a:tabLst/>
        <a:defRPr sz="240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404813" marR="0" indent="-169863" algn="l" defTabSz="914400" rtl="0" eaLnBrk="1" fontAlgn="base" latinLnBrk="0" hangingPunct="1">
        <a:lnSpc>
          <a:spcPts val="2525"/>
        </a:lnSpc>
        <a:spcBef>
          <a:spcPts val="500"/>
        </a:spcBef>
        <a:spcAft>
          <a:spcPct val="0"/>
        </a:spcAft>
        <a:buClr>
          <a:srgbClr val="000000"/>
        </a:buClr>
        <a:buSzTx/>
        <a:buFont typeface="Arial" panose="020B0604020202020204" pitchFamily="34" charset="0"/>
        <a:buChar char="•"/>
        <a:tabLst>
          <a:tab pos="452438" algn="l"/>
        </a:tabLst>
        <a:defRPr sz="2100" kern="1200">
          <a:solidFill>
            <a:schemeClr val="accent5"/>
          </a:solidFill>
          <a:latin typeface="Lato Medium" panose="020F0502020204030203" pitchFamily="34" charset="0"/>
          <a:ea typeface="Lato Medium" panose="020F0502020204030203" pitchFamily="34" charset="0"/>
          <a:cs typeface="Lato Medium" panose="020F0502020204030203" pitchFamily="34" charset="0"/>
        </a:defRPr>
      </a:lvl2pPr>
      <a:lvl3pPr marL="685800" marR="0" indent="-228600" algn="l" defTabSz="914400" rtl="0" eaLnBrk="1" fontAlgn="base" latinLnBrk="0" hangingPunct="1">
        <a:lnSpc>
          <a:spcPts val="2038"/>
        </a:lnSpc>
        <a:spcBef>
          <a:spcPts val="500"/>
        </a:spcBef>
        <a:spcAft>
          <a:spcPct val="0"/>
        </a:spcAft>
        <a:buClr>
          <a:srgbClr val="000000"/>
        </a:buClr>
        <a:buSzTx/>
        <a:buFont typeface="Arial" panose="020B0604020202020204" pitchFamily="34" charset="0"/>
        <a:buChar char="•"/>
        <a:tabLst/>
        <a:defRPr sz="1700" kern="12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971550" marR="0" indent="-174625" algn="l" defTabSz="914400" rtl="0" eaLnBrk="1" fontAlgn="base" latinLnBrk="0" hangingPunct="1">
        <a:lnSpc>
          <a:spcPct val="100000"/>
        </a:lnSpc>
        <a:spcBef>
          <a:spcPts val="475"/>
        </a:spcBef>
        <a:spcAft>
          <a:spcPct val="0"/>
        </a:spcAft>
        <a:buClr>
          <a:srgbClr val="000000"/>
        </a:buClr>
        <a:buSzTx/>
        <a:buFont typeface="Arial" panose="020B0604020202020204" pitchFamily="34" charset="0"/>
        <a:buChar char="•"/>
        <a:tabLst/>
        <a:defRPr sz="150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208088" indent="-182563" algn="l" rtl="0" eaLnBrk="0" fontAlgn="base" hangingPunct="0">
        <a:lnSpc>
          <a:spcPts val="2100"/>
        </a:lnSpc>
        <a:spcBef>
          <a:spcPct val="0"/>
        </a:spcBef>
        <a:spcAft>
          <a:spcPct val="0"/>
        </a:spcAft>
        <a:buClr>
          <a:srgbClr val="3CA9E0"/>
        </a:buClr>
        <a:buFont typeface="Arial" panose="020B0604020202020204" pitchFamily="34" charset="0"/>
        <a:buChar char="•"/>
        <a:tabLst/>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88" userDrawn="1">
          <p15:clr>
            <a:srgbClr val="F26B43"/>
          </p15:clr>
        </p15:guide>
        <p15:guide id="4" orient="horz" pos="286" userDrawn="1">
          <p15:clr>
            <a:srgbClr val="F26B43"/>
          </p15:clr>
        </p15:guide>
        <p15:guide id="5" orient="horz" pos="4032" userDrawn="1">
          <p15:clr>
            <a:srgbClr val="F26B43"/>
          </p15:clr>
        </p15:guide>
        <p15:guide id="6" pos="7392" userDrawn="1">
          <p15:clr>
            <a:srgbClr val="F26B43"/>
          </p15:clr>
        </p15:guide>
        <p15:guide id="7" pos="397" userDrawn="1">
          <p15:clr>
            <a:srgbClr val="F26B43"/>
          </p15:clr>
        </p15:guide>
        <p15:guide id="8" orient="horz" pos="397" userDrawn="1">
          <p15:clr>
            <a:srgbClr val="F26B43"/>
          </p15:clr>
        </p15:guide>
        <p15:guide id="9" pos="7277" userDrawn="1">
          <p15:clr>
            <a:srgbClr val="F26B43"/>
          </p15:clr>
        </p15:guide>
        <p15:guide id="10" orient="horz" pos="39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9.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2.xml"/><Relationship Id="rId5" Type="http://schemas.openxmlformats.org/officeDocument/2006/relationships/image" Target="../media/image53.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56.png"/><Relationship Id="rId4" Type="http://schemas.openxmlformats.org/officeDocument/2006/relationships/image" Target="../media/image55.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56.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62.png"/><Relationship Id="rId5" Type="http://schemas.microsoft.com/office/2007/relationships/hdphoto" Target="../media/hdphoto6.wdp"/><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3.xm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18.xml"/><Relationship Id="rId5" Type="http://schemas.openxmlformats.org/officeDocument/2006/relationships/image" Target="../media/image60.png"/><Relationship Id="rId4" Type="http://schemas.openxmlformats.org/officeDocument/2006/relationships/image" Target="../media/image65.jpe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0.xml"/><Relationship Id="rId5" Type="http://schemas.openxmlformats.org/officeDocument/2006/relationships/image" Target="../media/image20.png"/><Relationship Id="rId4" Type="http://schemas.openxmlformats.org/officeDocument/2006/relationships/image" Target="../media/image22.jpg"/></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66.png"/><Relationship Id="rId7" Type="http://schemas.microsoft.com/office/2007/relationships/hdphoto" Target="../media/hdphoto8.wdp"/><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68.png"/><Relationship Id="rId5" Type="http://schemas.openxmlformats.org/officeDocument/2006/relationships/image" Target="../media/image60.png"/><Relationship Id="rId10" Type="http://schemas.openxmlformats.org/officeDocument/2006/relationships/image" Target="../media/image69.png"/><Relationship Id="rId4" Type="http://schemas.openxmlformats.org/officeDocument/2006/relationships/image" Target="../media/image67.png"/><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1.jp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69.png"/><Relationship Id="rId1" Type="http://schemas.openxmlformats.org/officeDocument/2006/relationships/slideLayout" Target="../slideLayouts/slideLayout28.xml"/><Relationship Id="rId4" Type="http://schemas.openxmlformats.org/officeDocument/2006/relationships/image" Target="../media/image73.jpg"/></Relationships>
</file>

<file path=ppt/slides/_rels/slide2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74.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25.xml"/><Relationship Id="rId5" Type="http://schemas.openxmlformats.org/officeDocument/2006/relationships/image" Target="../media/image5.png"/><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png"/><Relationship Id="rId21" Type="http://schemas.openxmlformats.org/officeDocument/2006/relationships/image" Target="../media/image42.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4.xml"/><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slideLayout" Target="../slideLayouts/slideLayout28.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23" Type="http://schemas.openxmlformats.org/officeDocument/2006/relationships/image" Target="../media/image44.jpe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8.png"/><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D513AD-742A-C54B-B70F-33CD31449232}"/>
              </a:ext>
            </a:extLst>
          </p:cNvPr>
          <p:cNvSpPr/>
          <p:nvPr/>
        </p:nvSpPr>
        <p:spPr>
          <a:xfrm>
            <a:off x="0" y="3069770"/>
            <a:ext cx="12192000" cy="7674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anchor="ctr"/>
          <a:lstStyle/>
          <a:p>
            <a:pPr algn="ctr"/>
            <a:r>
              <a:rPr lang="en-CA" sz="2400" dirty="0">
                <a:solidFill>
                  <a:srgbClr val="FFFFFF"/>
                </a:solidFill>
                <a:latin typeface="Lato" panose="020F0502020204030203" pitchFamily="34" charset="0"/>
              </a:rPr>
              <a:t>Life Sciences Flourish in Ontario, Canada </a:t>
            </a:r>
          </a:p>
        </p:txBody>
      </p:sp>
      <p:pic>
        <p:nvPicPr>
          <p:cNvPr id="6" name="Picture 5">
            <a:extLst>
              <a:ext uri="{FF2B5EF4-FFF2-40B4-BE49-F238E27FC236}">
                <a16:creationId xmlns:a16="http://schemas.microsoft.com/office/drawing/2014/main" id="{CCA2126A-1D35-4347-875A-6727FF89A5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295" y="5650819"/>
            <a:ext cx="3903119" cy="59758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C4710-AA98-F24A-ADC3-DA6F7FF5A41F}"/>
              </a:ext>
            </a:extLst>
          </p:cNvPr>
          <p:cNvSpPr txBox="1">
            <a:spLocks/>
          </p:cNvSpPr>
          <p:nvPr/>
        </p:nvSpPr>
        <p:spPr bwMode="auto">
          <a:xfrm>
            <a:off x="3143068" y="1298950"/>
            <a:ext cx="5905863" cy="9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0000" bIns="45720" numCol="1" anchor="t" anchorCtr="0" compatLnSpc="1">
            <a:prstTxWarp prst="textNoShape">
              <a:avLst/>
            </a:prstTxWarp>
            <a:noAutofit/>
          </a:bodyPr>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144000" algn="ctr">
              <a:lnSpc>
                <a:spcPct val="100000"/>
              </a:lnSpc>
            </a:pPr>
            <a:r>
              <a:rPr lang="en-US" sz="3600" b="1" i="0" dirty="0">
                <a:solidFill>
                  <a:srgbClr val="002E6E"/>
                </a:solidFill>
                <a:latin typeface="Lato Heavy" panose="020F0502020204030203" pitchFamily="34" charset="0"/>
                <a:ea typeface="Lato Heavy" panose="020F0502020204030203" pitchFamily="34" charset="0"/>
                <a:cs typeface="Lato Heavy" panose="020F0502020204030203" pitchFamily="34" charset="0"/>
              </a:rPr>
              <a:t>PHARMA</a:t>
            </a:r>
            <a:br>
              <a:rPr lang="en-US" b="1" i="0" dirty="0">
                <a:solidFill>
                  <a:srgbClr val="071D49"/>
                </a:solidFill>
                <a:latin typeface="Lato Heavy" panose="020F0502020204030203" pitchFamily="34" charset="0"/>
                <a:ea typeface="Lato Heavy" panose="020F0502020204030203" pitchFamily="34" charset="0"/>
                <a:cs typeface="Lato Heavy" panose="020F0502020204030203" pitchFamily="34" charset="0"/>
              </a:rPr>
            </a:br>
            <a:r>
              <a:rPr lang="en-CA" sz="2800" b="0" spc="300" dirty="0">
                <a:solidFill>
                  <a:schemeClr val="tx1"/>
                </a:solidFill>
                <a:latin typeface="Lato Medium" panose="020F0502020204030203" pitchFamily="34" charset="0"/>
              </a:rPr>
              <a:t>BY THE NUMBERS</a:t>
            </a:r>
          </a:p>
        </p:txBody>
      </p:sp>
      <p:grpSp>
        <p:nvGrpSpPr>
          <p:cNvPr id="39" name="Group 38">
            <a:extLst>
              <a:ext uri="{FF2B5EF4-FFF2-40B4-BE49-F238E27FC236}">
                <a16:creationId xmlns:a16="http://schemas.microsoft.com/office/drawing/2014/main" id="{596A6B7D-2413-5C4C-AF03-8558A853444E}"/>
              </a:ext>
            </a:extLst>
          </p:cNvPr>
          <p:cNvGrpSpPr/>
          <p:nvPr/>
        </p:nvGrpSpPr>
        <p:grpSpPr>
          <a:xfrm>
            <a:off x="824368" y="2817101"/>
            <a:ext cx="10803298" cy="1428345"/>
            <a:chOff x="808184" y="2264258"/>
            <a:chExt cx="10803298" cy="1428345"/>
          </a:xfrm>
        </p:grpSpPr>
        <p:grpSp>
          <p:nvGrpSpPr>
            <p:cNvPr id="12" name="Group 11">
              <a:extLst>
                <a:ext uri="{FF2B5EF4-FFF2-40B4-BE49-F238E27FC236}">
                  <a16:creationId xmlns:a16="http://schemas.microsoft.com/office/drawing/2014/main" id="{5488F24D-7048-A744-909E-D3BDC305EAFE}"/>
                </a:ext>
              </a:extLst>
            </p:cNvPr>
            <p:cNvGrpSpPr/>
            <p:nvPr/>
          </p:nvGrpSpPr>
          <p:grpSpPr>
            <a:xfrm>
              <a:off x="808184" y="2332123"/>
              <a:ext cx="2515038" cy="1261233"/>
              <a:chOff x="70555" y="2274650"/>
              <a:chExt cx="2819821" cy="1110195"/>
            </a:xfrm>
          </p:grpSpPr>
          <p:sp>
            <p:nvSpPr>
              <p:cNvPr id="21" name="Text Placeholder 7">
                <a:extLst>
                  <a:ext uri="{FF2B5EF4-FFF2-40B4-BE49-F238E27FC236}">
                    <a16:creationId xmlns:a16="http://schemas.microsoft.com/office/drawing/2014/main" id="{B73B8911-9994-C54F-A12A-FFD296404DC0}"/>
                  </a:ext>
                </a:extLst>
              </p:cNvPr>
              <p:cNvSpPr txBox="1">
                <a:spLocks/>
              </p:cNvSpPr>
              <p:nvPr/>
            </p:nvSpPr>
            <p:spPr>
              <a:xfrm>
                <a:off x="70555" y="2818389"/>
                <a:ext cx="2819821" cy="56645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0000"/>
                  </a:lnSpc>
                </a:pPr>
                <a:r>
                  <a:rPr lang="en-CA" dirty="0">
                    <a:latin typeface="Lato Light" panose="020F0502020204030203" pitchFamily="34" charset="0"/>
                    <a:ea typeface="Lato Light" panose="020F0502020204030203" pitchFamily="34" charset="0"/>
                    <a:cs typeface="Lato Light" panose="020F0502020204030203" pitchFamily="34" charset="0"/>
                  </a:rPr>
                  <a:t>PHARMACEUTICAL </a:t>
                </a:r>
                <a:r>
                  <a:rPr lang="en-CA" b="1" dirty="0">
                    <a:latin typeface="Lato" panose="020F0502020204030203" pitchFamily="34" charset="0"/>
                    <a:ea typeface="Lato" panose="020F0502020204030203" pitchFamily="34" charset="0"/>
                    <a:cs typeface="Lato" panose="020F0502020204030203" pitchFamily="34" charset="0"/>
                  </a:rPr>
                  <a:t>FIRMS</a:t>
                </a:r>
                <a:r>
                  <a:rPr lang="en-CA" dirty="0">
                    <a:latin typeface="Lato Light" panose="020F0502020204030203" pitchFamily="34" charset="0"/>
                    <a:ea typeface="Lato Light" panose="020F0502020204030203" pitchFamily="34" charset="0"/>
                    <a:cs typeface="Lato Light" panose="020F0502020204030203" pitchFamily="34" charset="0"/>
                  </a:rPr>
                  <a:t> </a:t>
                </a:r>
                <a:br>
                  <a:rPr lang="en-CA" dirty="0">
                    <a:latin typeface="Lato Light" panose="020F0502020204030203" pitchFamily="34" charset="0"/>
                    <a:ea typeface="Lato Light" panose="020F0502020204030203" pitchFamily="34" charset="0"/>
                    <a:cs typeface="Lato Light" panose="020F0502020204030203" pitchFamily="34" charset="0"/>
                  </a:rPr>
                </a:br>
                <a:r>
                  <a:rPr lang="en-CA" dirty="0">
                    <a:latin typeface="Lato Light" panose="020F0502020204030203" pitchFamily="34" charset="0"/>
                    <a:ea typeface="Lato Light" panose="020F0502020204030203" pitchFamily="34" charset="0"/>
                    <a:cs typeface="Lato Light" panose="020F0502020204030203" pitchFamily="34" charset="0"/>
                  </a:rPr>
                  <a:t>(7</a:t>
                </a:r>
                <a:r>
                  <a:rPr lang="en-CA" baseline="30000" dirty="0">
                    <a:latin typeface="Lato Light" panose="020F0502020204030203" pitchFamily="34" charset="0"/>
                    <a:ea typeface="Lato Light" panose="020F0502020204030203" pitchFamily="34" charset="0"/>
                    <a:cs typeface="Lato Light" panose="020F0502020204030203" pitchFamily="34" charset="0"/>
                  </a:rPr>
                  <a:t>TH</a:t>
                </a:r>
                <a:r>
                  <a:rPr lang="en-CA" dirty="0">
                    <a:latin typeface="Lato Light" panose="020F0502020204030203" pitchFamily="34" charset="0"/>
                    <a:ea typeface="Lato Light" panose="020F0502020204030203" pitchFamily="34" charset="0"/>
                    <a:cs typeface="Lato Light" panose="020F0502020204030203" pitchFamily="34" charset="0"/>
                  </a:rPr>
                  <a:t> IN NORTH AMERICA)  </a:t>
                </a:r>
              </a:p>
            </p:txBody>
          </p:sp>
          <p:sp>
            <p:nvSpPr>
              <p:cNvPr id="22" name="Text Placeholder 12">
                <a:extLst>
                  <a:ext uri="{FF2B5EF4-FFF2-40B4-BE49-F238E27FC236}">
                    <a16:creationId xmlns:a16="http://schemas.microsoft.com/office/drawing/2014/main" id="{ECDCFC4C-DF8E-754E-9AA0-DA4E7A860D9A}"/>
                  </a:ext>
                </a:extLst>
              </p:cNvPr>
              <p:cNvSpPr txBox="1">
                <a:spLocks/>
              </p:cNvSpPr>
              <p:nvPr/>
            </p:nvSpPr>
            <p:spPr>
              <a:xfrm>
                <a:off x="289819" y="2274650"/>
                <a:ext cx="2270460" cy="56645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solidFill>
                      <a:srgbClr val="D5441C"/>
                    </a:solidFill>
                  </a:rPr>
                  <a:t>320</a:t>
                </a:r>
              </a:p>
            </p:txBody>
          </p:sp>
        </p:grpSp>
        <p:grpSp>
          <p:nvGrpSpPr>
            <p:cNvPr id="13" name="Group 12">
              <a:extLst>
                <a:ext uri="{FF2B5EF4-FFF2-40B4-BE49-F238E27FC236}">
                  <a16:creationId xmlns:a16="http://schemas.microsoft.com/office/drawing/2014/main" id="{F3549C02-B215-E646-BB44-41AA831F8D65}"/>
                </a:ext>
              </a:extLst>
            </p:cNvPr>
            <p:cNvGrpSpPr/>
            <p:nvPr/>
          </p:nvGrpSpPr>
          <p:grpSpPr>
            <a:xfrm>
              <a:off x="3459502" y="2321499"/>
              <a:ext cx="2603590" cy="892474"/>
              <a:chOff x="2218352" y="2176758"/>
              <a:chExt cx="2603590" cy="892474"/>
            </a:xfrm>
          </p:grpSpPr>
          <p:sp>
            <p:nvSpPr>
              <p:cNvPr id="19" name="Text Placeholder 7">
                <a:extLst>
                  <a:ext uri="{FF2B5EF4-FFF2-40B4-BE49-F238E27FC236}">
                    <a16:creationId xmlns:a16="http://schemas.microsoft.com/office/drawing/2014/main" id="{1DD2AD69-3BED-8049-82A1-6B59B30274C6}"/>
                  </a:ext>
                </a:extLst>
              </p:cNvPr>
              <p:cNvSpPr txBox="1">
                <a:spLocks/>
              </p:cNvSpPr>
              <p:nvPr/>
            </p:nvSpPr>
            <p:spPr>
              <a:xfrm>
                <a:off x="2227207" y="2772710"/>
                <a:ext cx="2594735" cy="296522"/>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0000"/>
                  </a:lnSpc>
                </a:pPr>
                <a:r>
                  <a:rPr lang="en-CA" b="1" dirty="0">
                    <a:latin typeface="Lato" panose="020F0502020204030203" pitchFamily="34" charset="0"/>
                    <a:ea typeface="Lato" panose="020F0502020204030203" pitchFamily="34" charset="0"/>
                    <a:cs typeface="Lato" panose="020F0502020204030203" pitchFamily="34" charset="0"/>
                  </a:rPr>
                  <a:t>IN REVENUE</a:t>
                </a:r>
              </a:p>
            </p:txBody>
          </p:sp>
          <p:sp>
            <p:nvSpPr>
              <p:cNvPr id="20" name="Text Placeholder 12">
                <a:extLst>
                  <a:ext uri="{FF2B5EF4-FFF2-40B4-BE49-F238E27FC236}">
                    <a16:creationId xmlns:a16="http://schemas.microsoft.com/office/drawing/2014/main" id="{51FBC9A5-ED50-754C-B5D7-2F8E6597CD67}"/>
                  </a:ext>
                </a:extLst>
              </p:cNvPr>
              <p:cNvSpPr txBox="1">
                <a:spLocks/>
              </p:cNvSpPr>
              <p:nvPr/>
            </p:nvSpPr>
            <p:spPr>
              <a:xfrm>
                <a:off x="2218352" y="2176758"/>
                <a:ext cx="2594734" cy="56645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solidFill>
                      <a:srgbClr val="D5441C"/>
                    </a:solidFill>
                  </a:rPr>
                  <a:t>$40.6B</a:t>
                </a:r>
                <a:endParaRPr lang="en-US" b="0" baseline="30000" dirty="0">
                  <a:solidFill>
                    <a:srgbClr val="D5441C"/>
                  </a:solidFill>
                </a:endParaRPr>
              </a:p>
            </p:txBody>
          </p:sp>
        </p:grpSp>
        <p:grpSp>
          <p:nvGrpSpPr>
            <p:cNvPr id="28" name="Group 27">
              <a:extLst>
                <a:ext uri="{FF2B5EF4-FFF2-40B4-BE49-F238E27FC236}">
                  <a16:creationId xmlns:a16="http://schemas.microsoft.com/office/drawing/2014/main" id="{46003803-AD75-FE4D-A7F7-80895C485420}"/>
                </a:ext>
              </a:extLst>
            </p:cNvPr>
            <p:cNvGrpSpPr/>
            <p:nvPr/>
          </p:nvGrpSpPr>
          <p:grpSpPr>
            <a:xfrm>
              <a:off x="6239943" y="2321499"/>
              <a:ext cx="2594735" cy="912524"/>
              <a:chOff x="6239943" y="2075193"/>
              <a:chExt cx="2594735" cy="912524"/>
            </a:xfrm>
          </p:grpSpPr>
          <p:sp>
            <p:nvSpPr>
              <p:cNvPr id="17" name="Text Placeholder 7">
                <a:extLst>
                  <a:ext uri="{FF2B5EF4-FFF2-40B4-BE49-F238E27FC236}">
                    <a16:creationId xmlns:a16="http://schemas.microsoft.com/office/drawing/2014/main" id="{605B568C-AF5B-6545-982A-B544B91A0942}"/>
                  </a:ext>
                </a:extLst>
              </p:cNvPr>
              <p:cNvSpPr txBox="1">
                <a:spLocks/>
              </p:cNvSpPr>
              <p:nvPr/>
            </p:nvSpPr>
            <p:spPr>
              <a:xfrm>
                <a:off x="6239943" y="2676917"/>
                <a:ext cx="2594735" cy="310800"/>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0000"/>
                  </a:lnSpc>
                </a:pPr>
                <a:r>
                  <a:rPr lang="en-CA" b="1" dirty="0">
                    <a:latin typeface="Lato" panose="020F0502020204030203" pitchFamily="34" charset="0"/>
                    <a:ea typeface="Lato" panose="020F0502020204030203" pitchFamily="34" charset="0"/>
                    <a:cs typeface="Lato" panose="020F0502020204030203" pitchFamily="34" charset="0"/>
                  </a:rPr>
                  <a:t>IN EXPORTS</a:t>
                </a:r>
              </a:p>
            </p:txBody>
          </p:sp>
          <p:sp>
            <p:nvSpPr>
              <p:cNvPr id="18" name="Text Placeholder 12">
                <a:extLst>
                  <a:ext uri="{FF2B5EF4-FFF2-40B4-BE49-F238E27FC236}">
                    <a16:creationId xmlns:a16="http://schemas.microsoft.com/office/drawing/2014/main" id="{F8FD63F9-158A-6342-B65B-4AA2F7E24DA9}"/>
                  </a:ext>
                </a:extLst>
              </p:cNvPr>
              <p:cNvSpPr txBox="1">
                <a:spLocks/>
              </p:cNvSpPr>
              <p:nvPr/>
            </p:nvSpPr>
            <p:spPr>
              <a:xfrm>
                <a:off x="6239944" y="2075193"/>
                <a:ext cx="2594734" cy="56645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solidFill>
                      <a:srgbClr val="D5441C"/>
                    </a:solidFill>
                  </a:rPr>
                  <a:t>$7.5B</a:t>
                </a:r>
              </a:p>
            </p:txBody>
          </p:sp>
        </p:grpSp>
        <p:grpSp>
          <p:nvGrpSpPr>
            <p:cNvPr id="29" name="Group 28">
              <a:extLst>
                <a:ext uri="{FF2B5EF4-FFF2-40B4-BE49-F238E27FC236}">
                  <a16:creationId xmlns:a16="http://schemas.microsoft.com/office/drawing/2014/main" id="{C8AF6F2C-ED0D-FD41-BE3F-432F5826653B}"/>
                </a:ext>
              </a:extLst>
            </p:cNvPr>
            <p:cNvGrpSpPr/>
            <p:nvPr/>
          </p:nvGrpSpPr>
          <p:grpSpPr>
            <a:xfrm>
              <a:off x="9016747" y="2264258"/>
              <a:ext cx="2594735" cy="1428345"/>
              <a:chOff x="9016747" y="2087152"/>
              <a:chExt cx="2594735" cy="1428345"/>
            </a:xfrm>
          </p:grpSpPr>
          <p:sp>
            <p:nvSpPr>
              <p:cNvPr id="25" name="Text Placeholder 7">
                <a:extLst>
                  <a:ext uri="{FF2B5EF4-FFF2-40B4-BE49-F238E27FC236}">
                    <a16:creationId xmlns:a16="http://schemas.microsoft.com/office/drawing/2014/main" id="{70193BAC-9F06-6E4A-BA14-05E3F09AAD8E}"/>
                  </a:ext>
                </a:extLst>
              </p:cNvPr>
              <p:cNvSpPr txBox="1">
                <a:spLocks/>
              </p:cNvSpPr>
              <p:nvPr/>
            </p:nvSpPr>
            <p:spPr>
              <a:xfrm>
                <a:off x="9016747" y="2748169"/>
                <a:ext cx="2594735" cy="767328"/>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0000"/>
                  </a:lnSpc>
                </a:pPr>
                <a:r>
                  <a:rPr lang="en-CA" dirty="0">
                    <a:latin typeface="Lato Light" panose="020F0502020204030203" pitchFamily="34" charset="0"/>
                    <a:ea typeface="Lato Light" panose="020F0502020204030203" pitchFamily="34" charset="0"/>
                    <a:cs typeface="Lato Light" panose="020F0502020204030203" pitchFamily="34" charset="0"/>
                  </a:rPr>
                  <a:t>PHARMA </a:t>
                </a:r>
                <a:r>
                  <a:rPr lang="en-CA" b="1" dirty="0">
                    <a:latin typeface="Lato" panose="020F0502020204030203" pitchFamily="34" charset="0"/>
                    <a:ea typeface="Lato" panose="020F0502020204030203" pitchFamily="34" charset="0"/>
                    <a:cs typeface="Lato" panose="020F0502020204030203" pitchFamily="34" charset="0"/>
                  </a:rPr>
                  <a:t>EMPLOYEES</a:t>
                </a:r>
                <a:r>
                  <a:rPr lang="en-CA" dirty="0">
                    <a:latin typeface="Lato Light" panose="020F0502020204030203" pitchFamily="34" charset="0"/>
                    <a:ea typeface="Lato Light" panose="020F0502020204030203" pitchFamily="34" charset="0"/>
                    <a:cs typeface="Lato Light" panose="020F0502020204030203" pitchFamily="34" charset="0"/>
                  </a:rPr>
                  <a:t> </a:t>
                </a:r>
                <a:br>
                  <a:rPr lang="en-CA" dirty="0">
                    <a:latin typeface="Lato Light" panose="020F0502020204030203" pitchFamily="34" charset="0"/>
                    <a:ea typeface="Lato Light" panose="020F0502020204030203" pitchFamily="34" charset="0"/>
                    <a:cs typeface="Lato Light" panose="020F0502020204030203" pitchFamily="34" charset="0"/>
                  </a:rPr>
                </a:br>
                <a:r>
                  <a:rPr lang="en-CA" dirty="0">
                    <a:latin typeface="Lato Light" panose="020F0502020204030203" pitchFamily="34" charset="0"/>
                    <a:ea typeface="Lato Light" panose="020F0502020204030203" pitchFamily="34" charset="0"/>
                    <a:cs typeface="Lato Light" panose="020F0502020204030203" pitchFamily="34" charset="0"/>
                  </a:rPr>
                  <a:t>(7</a:t>
                </a:r>
                <a:r>
                  <a:rPr lang="en-CA" baseline="30000" dirty="0">
                    <a:latin typeface="Lato Light" panose="020F0502020204030203" pitchFamily="34" charset="0"/>
                    <a:ea typeface="Lato Light" panose="020F0502020204030203" pitchFamily="34" charset="0"/>
                    <a:cs typeface="Lato Light" panose="020F0502020204030203" pitchFamily="34" charset="0"/>
                  </a:rPr>
                  <a:t>TH</a:t>
                </a:r>
                <a:r>
                  <a:rPr lang="en-CA" dirty="0">
                    <a:latin typeface="Lato Light" panose="020F0502020204030203" pitchFamily="34" charset="0"/>
                    <a:ea typeface="Lato Light" panose="020F0502020204030203" pitchFamily="34" charset="0"/>
                    <a:cs typeface="Lato Light" panose="020F0502020204030203" pitchFamily="34" charset="0"/>
                  </a:rPr>
                  <a:t> IN EMPLOYMENT IN NORTH AMERICA)</a:t>
                </a:r>
              </a:p>
            </p:txBody>
          </p:sp>
          <p:sp>
            <p:nvSpPr>
              <p:cNvPr id="26" name="Text Placeholder 12">
                <a:extLst>
                  <a:ext uri="{FF2B5EF4-FFF2-40B4-BE49-F238E27FC236}">
                    <a16:creationId xmlns:a16="http://schemas.microsoft.com/office/drawing/2014/main" id="{7EA9A2AE-AC96-174A-8B08-2480AFF2D174}"/>
                  </a:ext>
                </a:extLst>
              </p:cNvPr>
              <p:cNvSpPr txBox="1">
                <a:spLocks/>
              </p:cNvSpPr>
              <p:nvPr/>
            </p:nvSpPr>
            <p:spPr>
              <a:xfrm>
                <a:off x="9016748" y="2087152"/>
                <a:ext cx="2594734" cy="56645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solidFill>
                      <a:srgbClr val="D5441C"/>
                    </a:solidFill>
                  </a:rPr>
                  <a:t>31,800</a:t>
                </a:r>
              </a:p>
            </p:txBody>
          </p:sp>
        </p:grpSp>
      </p:grpSp>
      <p:pic>
        <p:nvPicPr>
          <p:cNvPr id="41" name="Picture 40" descr="Icon&#10;&#10;Description automatically generated">
            <a:extLst>
              <a:ext uri="{FF2B5EF4-FFF2-40B4-BE49-F238E27FC236}">
                <a16:creationId xmlns:a16="http://schemas.microsoft.com/office/drawing/2014/main" id="{A353B4F8-9762-8349-AF6F-7F9C426489EF}"/>
              </a:ext>
            </a:extLst>
          </p:cNvPr>
          <p:cNvPicPr>
            <a:picLocks noChangeAspect="1"/>
          </p:cNvPicPr>
          <p:nvPr/>
        </p:nvPicPr>
        <p:blipFill rotWithShape="1">
          <a:blip r:embed="rId2">
            <a:extLst>
              <a:ext uri="{28A0092B-C50C-407E-A947-70E740481C1C}">
                <a14:useLocalDpi xmlns:a14="http://schemas.microsoft.com/office/drawing/2010/main" val="0"/>
              </a:ext>
            </a:extLst>
          </a:blip>
          <a:srcRect l="22354" t="20109" b="44832"/>
          <a:stretch/>
        </p:blipFill>
        <p:spPr>
          <a:xfrm>
            <a:off x="4185065" y="4341404"/>
            <a:ext cx="4296871" cy="2516596"/>
          </a:xfrm>
          <a:prstGeom prst="rect">
            <a:avLst/>
          </a:prstGeom>
        </p:spPr>
      </p:pic>
      <p:cxnSp>
        <p:nvCxnSpPr>
          <p:cNvPr id="48" name="Straight Connector 47">
            <a:extLst>
              <a:ext uri="{FF2B5EF4-FFF2-40B4-BE49-F238E27FC236}">
                <a16:creationId xmlns:a16="http://schemas.microsoft.com/office/drawing/2014/main" id="{1EE7154C-9ADF-C34F-A828-B55D788125BE}"/>
              </a:ext>
            </a:extLst>
          </p:cNvPr>
          <p:cNvCxnSpPr>
            <a:cxnSpLocks/>
          </p:cNvCxnSpPr>
          <p:nvPr/>
        </p:nvCxnSpPr>
        <p:spPr>
          <a:xfrm>
            <a:off x="6099594" y="2857500"/>
            <a:ext cx="0" cy="116513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DD0092F-D468-2047-A20B-852FC2455A94}"/>
              </a:ext>
            </a:extLst>
          </p:cNvPr>
          <p:cNvCxnSpPr>
            <a:cxnSpLocks/>
          </p:cNvCxnSpPr>
          <p:nvPr/>
        </p:nvCxnSpPr>
        <p:spPr>
          <a:xfrm>
            <a:off x="3646359" y="2857500"/>
            <a:ext cx="0" cy="116513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5AD8336-6603-B242-A29C-7A85AC886FF6}"/>
              </a:ext>
            </a:extLst>
          </p:cNvPr>
          <p:cNvCxnSpPr>
            <a:cxnSpLocks/>
          </p:cNvCxnSpPr>
          <p:nvPr/>
        </p:nvCxnSpPr>
        <p:spPr>
          <a:xfrm>
            <a:off x="9032931" y="2857500"/>
            <a:ext cx="0" cy="116513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1" name="Title 1">
            <a:extLst>
              <a:ext uri="{FF2B5EF4-FFF2-40B4-BE49-F238E27FC236}">
                <a16:creationId xmlns:a16="http://schemas.microsoft.com/office/drawing/2014/main" id="{69C417BA-8EE1-C446-93BD-07A6BE5DDE6B}"/>
              </a:ext>
            </a:extLst>
          </p:cNvPr>
          <p:cNvSpPr txBox="1">
            <a:spLocks/>
          </p:cNvSpPr>
          <p:nvPr/>
        </p:nvSpPr>
        <p:spPr bwMode="auto">
          <a:xfrm>
            <a:off x="631516" y="614650"/>
            <a:ext cx="2432795" cy="865848"/>
          </a:xfrm>
          <a:prstGeom prst="rect">
            <a:avLst/>
          </a:prstGeom>
          <a:noFill/>
          <a:ln>
            <a:noFill/>
          </a:ln>
        </p:spPr>
        <p:txBody>
          <a:bodyPr lIns="0" tIns="0" rIns="0" b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a:lnSpc>
                <a:spcPct val="90000"/>
              </a:lnSpc>
            </a:pPr>
            <a:r>
              <a:rPr lang="en-US" sz="1400" dirty="0">
                <a:solidFill>
                  <a:srgbClr val="0F2D52"/>
                </a:solidFill>
                <a:latin typeface="Lato Black" panose="020F0502020204030203" pitchFamily="34" charset="0"/>
                <a:ea typeface="Lato Black" panose="020F0502020204030203" pitchFamily="34" charset="0"/>
                <a:cs typeface="Lato Black" panose="020F0502020204030203" pitchFamily="34" charset="0"/>
              </a:rPr>
              <a:t>ONTARIO IS A </a:t>
            </a:r>
            <a:br>
              <a:rPr lang="en-US" sz="2800" dirty="0">
                <a:solidFill>
                  <a:srgbClr val="002E6E"/>
                </a:solidFill>
                <a:latin typeface="Lato" panose="020F0502020204030203" pitchFamily="34" charset="0"/>
                <a:ea typeface="Lato" panose="020F0502020204030203" pitchFamily="34" charset="0"/>
                <a:cs typeface="Lato" panose="020F0502020204030203" pitchFamily="34" charset="0"/>
              </a:rPr>
            </a:br>
            <a:r>
              <a:rPr lang="en-CA" sz="2000" dirty="0">
                <a:solidFill>
                  <a:srgbClr val="DD5C33"/>
                </a:solidFill>
                <a:latin typeface="Lato" panose="020F0502020204030203" pitchFamily="34" charset="0"/>
              </a:rPr>
              <a:t>PHARMACEUTICAL </a:t>
            </a:r>
          </a:p>
          <a:p>
            <a:pPr>
              <a:lnSpc>
                <a:spcPct val="80000"/>
              </a:lnSpc>
            </a:pPr>
            <a:r>
              <a:rPr lang="en-CA" sz="3600" dirty="0">
                <a:solidFill>
                  <a:srgbClr val="0F2D52"/>
                </a:solidFill>
                <a:latin typeface="Lato" panose="020F0502020204030203" pitchFamily="34" charset="0"/>
              </a:rPr>
              <a:t>GIANT</a:t>
            </a:r>
          </a:p>
        </p:txBody>
      </p:sp>
    </p:spTree>
    <p:extLst>
      <p:ext uri="{BB962C8B-B14F-4D97-AF65-F5344CB8AC3E}">
        <p14:creationId xmlns:p14="http://schemas.microsoft.com/office/powerpoint/2010/main" val="1312839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Box 10">
            <a:extLst>
              <a:ext uri="{FF2B5EF4-FFF2-40B4-BE49-F238E27FC236}">
                <a16:creationId xmlns:a16="http://schemas.microsoft.com/office/drawing/2014/main" id="{5EA21894-320B-E64D-B927-1F073058B525}"/>
              </a:ext>
            </a:extLst>
          </p:cNvPr>
          <p:cNvSpPr txBox="1">
            <a:spLocks noChangeArrowheads="1"/>
          </p:cNvSpPr>
          <p:nvPr/>
        </p:nvSpPr>
        <p:spPr bwMode="auto">
          <a:xfrm>
            <a:off x="11971338" y="492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29" name="Picture 28" descr="Shape&#10;&#10;Description automatically generated">
            <a:extLst>
              <a:ext uri="{FF2B5EF4-FFF2-40B4-BE49-F238E27FC236}">
                <a16:creationId xmlns:a16="http://schemas.microsoft.com/office/drawing/2014/main" id="{F571756D-28F9-BD40-81CA-9BAC84BF2A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3672" y="-2076667"/>
            <a:ext cx="6268630" cy="6343613"/>
          </a:xfrm>
          <a:prstGeom prst="rect">
            <a:avLst/>
          </a:prstGeom>
          <a:effectLst/>
        </p:spPr>
      </p:pic>
      <p:sp>
        <p:nvSpPr>
          <p:cNvPr id="43011" name="TextBox 13">
            <a:extLst>
              <a:ext uri="{FF2B5EF4-FFF2-40B4-BE49-F238E27FC236}">
                <a16:creationId xmlns:a16="http://schemas.microsoft.com/office/drawing/2014/main" id="{B79DDD1E-4A37-D744-9E2C-26386B41470D}"/>
              </a:ext>
            </a:extLst>
          </p:cNvPr>
          <p:cNvSpPr txBox="1">
            <a:spLocks noChangeArrowheads="1"/>
          </p:cNvSpPr>
          <p:nvPr/>
        </p:nvSpPr>
        <p:spPr bwMode="auto">
          <a:xfrm>
            <a:off x="7934325" y="-39370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3015" name="TextBox 24">
            <a:extLst>
              <a:ext uri="{FF2B5EF4-FFF2-40B4-BE49-F238E27FC236}">
                <a16:creationId xmlns:a16="http://schemas.microsoft.com/office/drawing/2014/main" id="{0C1EDE2A-9932-D94E-86A8-9A358C9F2123}"/>
              </a:ext>
            </a:extLst>
          </p:cNvPr>
          <p:cNvSpPr txBox="1">
            <a:spLocks noChangeArrowheads="1"/>
          </p:cNvSpPr>
          <p:nvPr/>
        </p:nvSpPr>
        <p:spPr bwMode="auto">
          <a:xfrm>
            <a:off x="14073188" y="665003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2" name="Group 1">
            <a:extLst>
              <a:ext uri="{FF2B5EF4-FFF2-40B4-BE49-F238E27FC236}">
                <a16:creationId xmlns:a16="http://schemas.microsoft.com/office/drawing/2014/main" id="{59867FCB-F7CD-4846-A4FB-CA991094DBD5}"/>
              </a:ext>
            </a:extLst>
          </p:cNvPr>
          <p:cNvGrpSpPr/>
          <p:nvPr/>
        </p:nvGrpSpPr>
        <p:grpSpPr>
          <a:xfrm>
            <a:off x="623491" y="1762568"/>
            <a:ext cx="4582864" cy="4761305"/>
            <a:chOff x="607307" y="2252317"/>
            <a:chExt cx="4582864" cy="4761305"/>
          </a:xfrm>
        </p:grpSpPr>
        <p:sp>
          <p:nvSpPr>
            <p:cNvPr id="6" name="TextBox 5">
              <a:extLst>
                <a:ext uri="{FF2B5EF4-FFF2-40B4-BE49-F238E27FC236}">
                  <a16:creationId xmlns:a16="http://schemas.microsoft.com/office/drawing/2014/main" id="{08D50E0C-1153-5F4B-B47A-E9E21327A069}"/>
                </a:ext>
              </a:extLst>
            </p:cNvPr>
            <p:cNvSpPr txBox="1"/>
            <p:nvPr/>
          </p:nvSpPr>
          <p:spPr bwMode="auto">
            <a:xfrm>
              <a:off x="607307" y="3741418"/>
              <a:ext cx="4571528" cy="3272204"/>
            </a:xfrm>
            <a:prstGeom prst="rect">
              <a:avLst/>
            </a:prstGeom>
            <a:noFill/>
            <a:ln>
              <a:noFill/>
            </a:ln>
          </p:spPr>
          <p:txBody>
            <a:bodyPr lIns="0" tIns="0" rIns="0" bIns="0" numCol="1" spcCol="274320"/>
            <a:lstStyle/>
            <a:p>
              <a:pPr marL="514350" indent="-506413">
                <a:lnSpc>
                  <a:spcPct val="120000"/>
                </a:lnSpc>
                <a:spcAft>
                  <a:spcPts val="600"/>
                </a:spcAft>
                <a:buSzPct val="100000"/>
                <a:buBlip>
                  <a:blip r:embed="rId4"/>
                </a:buBlip>
                <a:defRPr/>
              </a:pPr>
              <a:r>
                <a:rPr lang="en-CA" sz="1200" b="1" dirty="0">
                  <a:solidFill>
                    <a:srgbClr val="D5441C"/>
                  </a:solidFill>
                  <a:latin typeface="Lato" panose="020F0502020204030203" pitchFamily="34" charset="0"/>
                  <a:ea typeface="Lato" panose="020F0502020204030203" pitchFamily="34" charset="0"/>
                  <a:cs typeface="Lato" panose="020F0502020204030203" pitchFamily="34" charset="0"/>
                </a:rPr>
                <a:t>ABBVIE</a:t>
              </a:r>
            </a:p>
            <a:p>
              <a:pPr marL="514350" indent="-506413">
                <a:lnSpc>
                  <a:spcPct val="120000"/>
                </a:lnSpc>
                <a:spcAft>
                  <a:spcPts val="600"/>
                </a:spcAft>
                <a:buSzPct val="100000"/>
                <a:buBlip>
                  <a:blip r:embed="rId4"/>
                </a:buBlip>
                <a:defRPr/>
              </a:pPr>
              <a:r>
                <a:rPr lang="en-CA" sz="1200" b="1" dirty="0">
                  <a:solidFill>
                    <a:srgbClr val="D5441C"/>
                  </a:solidFill>
                  <a:latin typeface="Lato" panose="020F0502020204030203" pitchFamily="34" charset="0"/>
                  <a:ea typeface="Lato" panose="020F0502020204030203" pitchFamily="34" charset="0"/>
                  <a:cs typeface="Lato" panose="020F0502020204030203" pitchFamily="34" charset="0"/>
                </a:rPr>
                <a:t>BAYER</a:t>
              </a:r>
            </a:p>
            <a:p>
              <a:pPr marL="514350" indent="-506413">
                <a:lnSpc>
                  <a:spcPct val="120000"/>
                </a:lnSpc>
                <a:spcAft>
                  <a:spcPts val="600"/>
                </a:spcAft>
                <a:buSzPct val="100000"/>
                <a:buBlip>
                  <a:blip r:embed="rId4"/>
                </a:buBlip>
                <a:defRPr/>
              </a:pPr>
              <a:r>
                <a:rPr lang="en-CA" sz="1200" b="1" dirty="0">
                  <a:solidFill>
                    <a:srgbClr val="D5441C"/>
                  </a:solidFill>
                  <a:latin typeface="Lato" panose="020F0502020204030203" pitchFamily="34" charset="0"/>
                  <a:ea typeface="Lato" panose="020F0502020204030203" pitchFamily="34" charset="0"/>
                  <a:cs typeface="Lato" panose="020F0502020204030203" pitchFamily="34" charset="0"/>
                </a:rPr>
                <a:t>GLAXOSMITHKLINE</a:t>
              </a:r>
            </a:p>
            <a:p>
              <a:pPr marL="514350" indent="-506413">
                <a:lnSpc>
                  <a:spcPct val="120000"/>
                </a:lnSpc>
                <a:spcAft>
                  <a:spcPts val="600"/>
                </a:spcAft>
                <a:buSzPct val="100000"/>
                <a:buBlip>
                  <a:blip r:embed="rId4"/>
                </a:buBlip>
                <a:defRPr/>
              </a:pPr>
              <a:r>
                <a:rPr lang="en-CA" sz="1200" b="1" dirty="0">
                  <a:solidFill>
                    <a:srgbClr val="D5441C"/>
                  </a:solidFill>
                  <a:latin typeface="Lato" panose="020F0502020204030203" pitchFamily="34" charset="0"/>
                  <a:ea typeface="Lato" panose="020F0502020204030203" pitchFamily="34" charset="0"/>
                  <a:cs typeface="Lato" panose="020F0502020204030203" pitchFamily="34" charset="0"/>
                </a:rPr>
                <a:t>JOHNSON &amp; JOHNSON</a:t>
              </a:r>
            </a:p>
            <a:p>
              <a:pPr marL="514350" indent="-506413">
                <a:lnSpc>
                  <a:spcPct val="120000"/>
                </a:lnSpc>
                <a:spcAft>
                  <a:spcPts val="600"/>
                </a:spcAft>
                <a:buSzPct val="100000"/>
                <a:buBlip>
                  <a:blip r:embed="rId4"/>
                </a:buBlip>
                <a:defRPr/>
              </a:pPr>
              <a:r>
                <a:rPr lang="en-CA" sz="1200" b="1" dirty="0">
                  <a:solidFill>
                    <a:srgbClr val="D5441C"/>
                  </a:solidFill>
                  <a:latin typeface="Lato" panose="020F0502020204030203" pitchFamily="34" charset="0"/>
                  <a:ea typeface="Lato" panose="020F0502020204030203" pitchFamily="34" charset="0"/>
                  <a:cs typeface="Lato" panose="020F0502020204030203" pitchFamily="34" charset="0"/>
                </a:rPr>
                <a:t>MERCK &amp; CO.</a:t>
              </a:r>
            </a:p>
            <a:p>
              <a:pPr marL="514350" indent="-506413">
                <a:lnSpc>
                  <a:spcPct val="120000"/>
                </a:lnSpc>
                <a:spcAft>
                  <a:spcPts val="600"/>
                </a:spcAft>
                <a:buSzPct val="100000"/>
                <a:buBlip>
                  <a:blip r:embed="rId4"/>
                </a:buBlip>
                <a:defRPr/>
              </a:pPr>
              <a:r>
                <a:rPr lang="en-CA" sz="1200" b="1" dirty="0">
                  <a:solidFill>
                    <a:srgbClr val="D5441C"/>
                  </a:solidFill>
                  <a:latin typeface="Lato" panose="020F0502020204030203" pitchFamily="34" charset="0"/>
                  <a:ea typeface="Lato" panose="020F0502020204030203" pitchFamily="34" charset="0"/>
                  <a:cs typeface="Lato" panose="020F0502020204030203" pitchFamily="34" charset="0"/>
                </a:rPr>
                <a:t>NOVARTIS</a:t>
              </a:r>
            </a:p>
            <a:p>
              <a:pPr marL="514350" indent="-506413">
                <a:lnSpc>
                  <a:spcPct val="120000"/>
                </a:lnSpc>
                <a:spcAft>
                  <a:spcPts val="600"/>
                </a:spcAft>
                <a:buSzPct val="100000"/>
                <a:buBlip>
                  <a:blip r:embed="rId4"/>
                </a:buBlip>
                <a:defRPr/>
              </a:pPr>
              <a:r>
                <a:rPr lang="en-CA" sz="1200" b="1" dirty="0">
                  <a:solidFill>
                    <a:srgbClr val="D5441C"/>
                  </a:solidFill>
                  <a:latin typeface="Lato" panose="020F0502020204030203" pitchFamily="34" charset="0"/>
                  <a:ea typeface="Lato" panose="020F0502020204030203" pitchFamily="34" charset="0"/>
                  <a:cs typeface="Lato" panose="020F0502020204030203" pitchFamily="34" charset="0"/>
                </a:rPr>
                <a:t>PFIZER</a:t>
              </a:r>
            </a:p>
            <a:p>
              <a:pPr marL="514350" indent="-506413">
                <a:lnSpc>
                  <a:spcPct val="120000"/>
                </a:lnSpc>
                <a:spcAft>
                  <a:spcPts val="600"/>
                </a:spcAft>
                <a:buSzPct val="100000"/>
                <a:buBlip>
                  <a:blip r:embed="rId4"/>
                </a:buBlip>
                <a:defRPr/>
              </a:pPr>
              <a:r>
                <a:rPr lang="en-CA" sz="1200" b="1" dirty="0">
                  <a:solidFill>
                    <a:srgbClr val="D5441C"/>
                  </a:solidFill>
                  <a:latin typeface="Lato" panose="020F0502020204030203" pitchFamily="34" charset="0"/>
                  <a:ea typeface="Lato" panose="020F0502020204030203" pitchFamily="34" charset="0"/>
                  <a:cs typeface="Lato" panose="020F0502020204030203" pitchFamily="34" charset="0"/>
                </a:rPr>
                <a:t>ROCHE</a:t>
              </a:r>
            </a:p>
            <a:p>
              <a:pPr marL="514350" indent="-506413">
                <a:lnSpc>
                  <a:spcPct val="120000"/>
                </a:lnSpc>
                <a:spcAft>
                  <a:spcPts val="600"/>
                </a:spcAft>
                <a:buSzPct val="100000"/>
                <a:buBlip>
                  <a:blip r:embed="rId4"/>
                </a:buBlip>
                <a:defRPr/>
              </a:pPr>
              <a:r>
                <a:rPr lang="en-CA" sz="1200" b="1" dirty="0">
                  <a:solidFill>
                    <a:srgbClr val="D5441C"/>
                  </a:solidFill>
                  <a:latin typeface="Lato" panose="020F0502020204030203" pitchFamily="34" charset="0"/>
                  <a:ea typeface="Lato" panose="020F0502020204030203" pitchFamily="34" charset="0"/>
                  <a:cs typeface="Lato" panose="020F0502020204030203" pitchFamily="34" charset="0"/>
                </a:rPr>
                <a:t>SANOFI </a:t>
              </a:r>
            </a:p>
            <a:p>
              <a:pPr marL="514350" indent="-506413">
                <a:lnSpc>
                  <a:spcPct val="120000"/>
                </a:lnSpc>
                <a:spcAft>
                  <a:spcPts val="600"/>
                </a:spcAft>
                <a:buSzPct val="100000"/>
                <a:buBlip>
                  <a:blip r:embed="rId4"/>
                </a:buBlip>
                <a:defRPr/>
              </a:pPr>
              <a:r>
                <a:rPr lang="en-CA" sz="1200" b="1" dirty="0">
                  <a:solidFill>
                    <a:srgbClr val="D5441C"/>
                  </a:solidFill>
                  <a:latin typeface="Lato" panose="020F0502020204030203" pitchFamily="34" charset="0"/>
                  <a:ea typeface="Lato" panose="020F0502020204030203" pitchFamily="34" charset="0"/>
                  <a:cs typeface="Lato" panose="020F0502020204030203" pitchFamily="34" charset="0"/>
                </a:rPr>
                <a:t>TAKEDA</a:t>
              </a:r>
            </a:p>
            <a:p>
              <a:pPr marL="514350" indent="-506413">
                <a:lnSpc>
                  <a:spcPct val="120000"/>
                </a:lnSpc>
                <a:spcAft>
                  <a:spcPts val="600"/>
                </a:spcAft>
                <a:buSzPct val="100000"/>
                <a:buBlip>
                  <a:blip r:embed="rId4"/>
                </a:buBlip>
                <a:defRPr/>
              </a:pPr>
              <a:r>
                <a:rPr lang="en-CA" sz="1200" b="1" dirty="0">
                  <a:solidFill>
                    <a:srgbClr val="D5441C"/>
                  </a:solidFill>
                  <a:latin typeface="Lato" panose="020F0502020204030203" pitchFamily="34" charset="0"/>
                  <a:ea typeface="Lato" panose="020F0502020204030203" pitchFamily="34" charset="0"/>
                  <a:cs typeface="Lato" panose="020F0502020204030203" pitchFamily="34" charset="0"/>
                </a:rPr>
                <a:t>TURNSTONE BIOLOGICS</a:t>
              </a:r>
            </a:p>
          </p:txBody>
        </p:sp>
        <p:sp>
          <p:nvSpPr>
            <p:cNvPr id="43017" name="TextBox 8">
              <a:extLst>
                <a:ext uri="{FF2B5EF4-FFF2-40B4-BE49-F238E27FC236}">
                  <a16:creationId xmlns:a16="http://schemas.microsoft.com/office/drawing/2014/main" id="{C5BBD4FC-7B0B-9240-98DB-A23EBF6E6442}"/>
                </a:ext>
              </a:extLst>
            </p:cNvPr>
            <p:cNvSpPr txBox="1">
              <a:spLocks noChangeArrowheads="1"/>
            </p:cNvSpPr>
            <p:nvPr/>
          </p:nvSpPr>
          <p:spPr bwMode="auto">
            <a:xfrm>
              <a:off x="636414" y="2252317"/>
              <a:ext cx="4553757" cy="20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r>
                <a:rPr lang="en-CA" altLang="en-US" sz="1400" dirty="0">
                  <a:solidFill>
                    <a:srgbClr val="D5441C"/>
                  </a:solidFill>
                  <a:latin typeface="Lato Medium" panose="020F0502020204030203" pitchFamily="34" charset="0"/>
                  <a:ea typeface="Lato Medium" panose="020F0502020204030203" pitchFamily="34" charset="0"/>
                  <a:cs typeface="Lato Medium" panose="020F0502020204030203" pitchFamily="34" charset="0"/>
                </a:rPr>
                <a:t>WHO’S HERE IN PHARMA</a:t>
              </a:r>
            </a:p>
          </p:txBody>
        </p:sp>
        <p:sp>
          <p:nvSpPr>
            <p:cNvPr id="13" name="TextBox 5">
              <a:extLst>
                <a:ext uri="{FF2B5EF4-FFF2-40B4-BE49-F238E27FC236}">
                  <a16:creationId xmlns:a16="http://schemas.microsoft.com/office/drawing/2014/main" id="{5726917A-9191-6F4C-9A38-84404EC0A15E}"/>
                </a:ext>
              </a:extLst>
            </p:cNvPr>
            <p:cNvSpPr txBox="1">
              <a:spLocks noChangeArrowheads="1"/>
            </p:cNvSpPr>
            <p:nvPr/>
          </p:nvSpPr>
          <p:spPr bwMode="auto">
            <a:xfrm>
              <a:off x="631516" y="2604857"/>
              <a:ext cx="4523110" cy="852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10000"/>
                </a:lnSpc>
                <a:spcAft>
                  <a:spcPts val="600"/>
                </a:spcAft>
              </a:pPr>
              <a:r>
                <a:rPr lang="en-CA" sz="1400" b="1" dirty="0">
                  <a:latin typeface="Lato" panose="020F0502020204030203" pitchFamily="34" charset="0"/>
                  <a:ea typeface="Lato" panose="020F0502020204030203" pitchFamily="34" charset="0"/>
                  <a:cs typeface="Lato" panose="020F0502020204030203" pitchFamily="34" charset="0"/>
                </a:rPr>
                <a:t>Thinking about expanding your business into Ontario? </a:t>
              </a:r>
              <a:r>
                <a:rPr lang="en-CA" sz="1400" dirty="0">
                  <a:latin typeface="Lato Light" panose="020F0502020204030203" pitchFamily="34" charset="0"/>
                  <a:ea typeface="Lato Light" panose="020F0502020204030203" pitchFamily="34" charset="0"/>
                  <a:cs typeface="Lato Light" panose="020F0502020204030203" pitchFamily="34" charset="0"/>
                </a:rPr>
                <a:t>You’re in good company. The world’s top ten pharma companies by revenue all conduct clinical trials here, as do a host of other growing companies.</a:t>
              </a:r>
            </a:p>
          </p:txBody>
        </p:sp>
      </p:grpSp>
      <p:grpSp>
        <p:nvGrpSpPr>
          <p:cNvPr id="24" name="Group 7">
            <a:extLst>
              <a:ext uri="{FF2B5EF4-FFF2-40B4-BE49-F238E27FC236}">
                <a16:creationId xmlns:a16="http://schemas.microsoft.com/office/drawing/2014/main" id="{C3EB57CF-6429-6E4E-AF27-89CF656913E2}"/>
              </a:ext>
            </a:extLst>
          </p:cNvPr>
          <p:cNvGrpSpPr>
            <a:grpSpLocks/>
          </p:cNvGrpSpPr>
          <p:nvPr/>
        </p:nvGrpSpPr>
        <p:grpSpPr bwMode="auto">
          <a:xfrm>
            <a:off x="6199468" y="2016495"/>
            <a:ext cx="5115087" cy="3853217"/>
            <a:chOff x="3918049" y="2526634"/>
            <a:chExt cx="5284548" cy="3753449"/>
          </a:xfrm>
        </p:grpSpPr>
        <p:sp>
          <p:nvSpPr>
            <p:cNvPr id="25" name="Text Placeholder 1">
              <a:extLst>
                <a:ext uri="{FF2B5EF4-FFF2-40B4-BE49-F238E27FC236}">
                  <a16:creationId xmlns:a16="http://schemas.microsoft.com/office/drawing/2014/main" id="{1D1A3014-F48A-C943-AC68-245E9DB84980}"/>
                </a:ext>
              </a:extLst>
            </p:cNvPr>
            <p:cNvSpPr txBox="1">
              <a:spLocks/>
            </p:cNvSpPr>
            <p:nvPr/>
          </p:nvSpPr>
          <p:spPr bwMode="auto">
            <a:xfrm>
              <a:off x="3918049" y="2526634"/>
              <a:ext cx="5284548" cy="260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a:lnSpc>
                  <a:spcPct val="90000"/>
                </a:lnSpc>
                <a:spcBef>
                  <a:spcPts val="1000"/>
                </a:spcBef>
                <a:buClr>
                  <a:schemeClr val="tx1"/>
                </a:buClr>
                <a:buFont typeface="Arial" panose="020B0604020202020204" pitchFamily="34" charset="0"/>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ct val="90000"/>
                </a:lnSpc>
                <a:spcBef>
                  <a:spcPts val="500"/>
                </a:spcBef>
                <a:buClr>
                  <a:schemeClr val="tx1"/>
                </a:buClr>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ct val="90000"/>
                </a:lnSpc>
                <a:spcBef>
                  <a:spcPts val="500"/>
                </a:spcBef>
                <a:buClr>
                  <a:schemeClr val="tx1"/>
                </a:buCl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rgbClr val="999999"/>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5pPr>
              <a:lvl6pPr marL="14732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6pPr>
              <a:lvl7pPr marL="19304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7pPr>
              <a:lvl8pPr marL="23876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8pPr>
              <a:lvl9pPr marL="28448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00000"/>
                </a:lnSpc>
                <a:spcBef>
                  <a:spcPct val="0"/>
                </a:spcBef>
              </a:pPr>
              <a:r>
                <a:rPr lang="en-US" altLang="en-US" sz="2800" dirty="0">
                  <a:solidFill>
                    <a:srgbClr val="0F2D52"/>
                  </a:solidFill>
                </a:rPr>
                <a:t>Sanofi is renewing our longstanding commitment to making [Ontario], Canada central in our effort to protect and improve human health across the globe.</a:t>
              </a:r>
            </a:p>
          </p:txBody>
        </p:sp>
        <p:sp>
          <p:nvSpPr>
            <p:cNvPr id="26" name="Text Placeholder 1">
              <a:extLst>
                <a:ext uri="{FF2B5EF4-FFF2-40B4-BE49-F238E27FC236}">
                  <a16:creationId xmlns:a16="http://schemas.microsoft.com/office/drawing/2014/main" id="{1766F37F-3539-7549-829A-5232C7076FB3}"/>
                </a:ext>
              </a:extLst>
            </p:cNvPr>
            <p:cNvSpPr txBox="1">
              <a:spLocks/>
            </p:cNvSpPr>
            <p:nvPr/>
          </p:nvSpPr>
          <p:spPr bwMode="auto">
            <a:xfrm>
              <a:off x="5186181" y="5263171"/>
              <a:ext cx="2948932" cy="101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6800" anchor="ctr"/>
            <a:lstStyle>
              <a:lvl1pPr>
                <a:lnSpc>
                  <a:spcPct val="90000"/>
                </a:lnSpc>
                <a:spcBef>
                  <a:spcPts val="1000"/>
                </a:spcBef>
                <a:buClr>
                  <a:schemeClr val="tx1"/>
                </a:buClr>
                <a:buFont typeface="Arial" panose="020B0604020202020204" pitchFamily="34" charset="0"/>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ct val="90000"/>
                </a:lnSpc>
                <a:spcBef>
                  <a:spcPts val="500"/>
                </a:spcBef>
                <a:buClr>
                  <a:schemeClr val="tx1"/>
                </a:buClr>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ct val="90000"/>
                </a:lnSpc>
                <a:spcBef>
                  <a:spcPts val="500"/>
                </a:spcBef>
                <a:buClr>
                  <a:schemeClr val="tx1"/>
                </a:buCl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rgbClr val="999999"/>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5pPr>
              <a:lvl6pPr marL="14732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6pPr>
              <a:lvl7pPr marL="19304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7pPr>
              <a:lvl8pPr marL="23876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8pPr>
              <a:lvl9pPr marL="28448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00000"/>
                </a:lnSpc>
                <a:spcBef>
                  <a:spcPct val="0"/>
                </a:spcBef>
              </a:pPr>
              <a:r>
                <a:rPr lang="en-CA" altLang="en-US" sz="2000" b="1" dirty="0">
                  <a:latin typeface="Lato Black" panose="020F0502020204030203" pitchFamily="34" charset="0"/>
                  <a:ea typeface="Lato Black" panose="020F0502020204030203" pitchFamily="34" charset="0"/>
                  <a:cs typeface="Lato Black" panose="020F0502020204030203" pitchFamily="34" charset="0"/>
                </a:rPr>
                <a:t>DAVID LOEW</a:t>
              </a:r>
            </a:p>
            <a:p>
              <a:pPr algn="ctr" eaLnBrk="1" hangingPunct="1">
                <a:lnSpc>
                  <a:spcPct val="100000"/>
                </a:lnSpc>
                <a:spcBef>
                  <a:spcPct val="0"/>
                </a:spcBef>
              </a:pPr>
              <a:r>
                <a:rPr lang="en-CA" altLang="en-US" sz="1600" dirty="0"/>
                <a:t>EXECUTIVE VICE-PRESIDENT VACCINES (FORMER)</a:t>
              </a:r>
            </a:p>
            <a:p>
              <a:pPr algn="ctr" eaLnBrk="1" hangingPunct="1">
                <a:lnSpc>
                  <a:spcPct val="100000"/>
                </a:lnSpc>
                <a:spcBef>
                  <a:spcPct val="0"/>
                </a:spcBef>
              </a:pPr>
              <a:r>
                <a:rPr lang="en-CA" altLang="en-US" sz="1600" i="1" dirty="0"/>
                <a:t>SANOFI PASTEUR</a:t>
              </a:r>
            </a:p>
          </p:txBody>
        </p:sp>
      </p:grpSp>
      <p:pic>
        <p:nvPicPr>
          <p:cNvPr id="27" name="Picture 15">
            <a:extLst>
              <a:ext uri="{FF2B5EF4-FFF2-40B4-BE49-F238E27FC236}">
                <a16:creationId xmlns:a16="http://schemas.microsoft.com/office/drawing/2014/main" id="{58F6A486-B353-6545-B4D5-F04FA22029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289378" y="1157207"/>
            <a:ext cx="1030682" cy="762000"/>
          </a:xfrm>
          <a:prstGeom prst="rect">
            <a:avLst/>
          </a:prstGeom>
          <a:noFill/>
          <a:ln>
            <a:noFill/>
          </a:ln>
        </p:spPr>
      </p:pic>
      <p:sp>
        <p:nvSpPr>
          <p:cNvPr id="30" name="Title 1">
            <a:extLst>
              <a:ext uri="{FF2B5EF4-FFF2-40B4-BE49-F238E27FC236}">
                <a16:creationId xmlns:a16="http://schemas.microsoft.com/office/drawing/2014/main" id="{EE7E0C52-BA41-0947-A1CD-BFBA60FDF570}"/>
              </a:ext>
            </a:extLst>
          </p:cNvPr>
          <p:cNvSpPr txBox="1">
            <a:spLocks/>
          </p:cNvSpPr>
          <p:nvPr/>
        </p:nvSpPr>
        <p:spPr bwMode="auto">
          <a:xfrm>
            <a:off x="631516" y="614650"/>
            <a:ext cx="2432795" cy="865848"/>
          </a:xfrm>
          <a:prstGeom prst="rect">
            <a:avLst/>
          </a:prstGeom>
          <a:noFill/>
          <a:ln>
            <a:noFill/>
          </a:ln>
        </p:spPr>
        <p:txBody>
          <a:bodyPr lIns="0" tIns="0" rIns="0" b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a:lnSpc>
                <a:spcPct val="90000"/>
              </a:lnSpc>
            </a:pPr>
            <a:r>
              <a:rPr lang="en-US" sz="1400" dirty="0">
                <a:solidFill>
                  <a:srgbClr val="0F2D52"/>
                </a:solidFill>
                <a:latin typeface="Lato Black" panose="020F0502020204030203" pitchFamily="34" charset="0"/>
                <a:ea typeface="Lato Black" panose="020F0502020204030203" pitchFamily="34" charset="0"/>
                <a:cs typeface="Lato Black" panose="020F0502020204030203" pitchFamily="34" charset="0"/>
              </a:rPr>
              <a:t>ONTARIO IS A </a:t>
            </a:r>
            <a:br>
              <a:rPr lang="en-US" sz="2800" dirty="0">
                <a:solidFill>
                  <a:srgbClr val="002E6E"/>
                </a:solidFill>
                <a:latin typeface="Lato" panose="020F0502020204030203" pitchFamily="34" charset="0"/>
                <a:ea typeface="Lato" panose="020F0502020204030203" pitchFamily="34" charset="0"/>
                <a:cs typeface="Lato" panose="020F0502020204030203" pitchFamily="34" charset="0"/>
              </a:rPr>
            </a:br>
            <a:r>
              <a:rPr lang="en-CA" sz="2000" dirty="0">
                <a:solidFill>
                  <a:srgbClr val="DD5C33"/>
                </a:solidFill>
                <a:latin typeface="Lato" panose="020F0502020204030203" pitchFamily="34" charset="0"/>
              </a:rPr>
              <a:t>PHARMACEUTICAL </a:t>
            </a:r>
          </a:p>
          <a:p>
            <a:pPr>
              <a:lnSpc>
                <a:spcPct val="80000"/>
              </a:lnSpc>
            </a:pPr>
            <a:r>
              <a:rPr lang="en-CA" sz="3600" dirty="0">
                <a:solidFill>
                  <a:srgbClr val="0F2D52"/>
                </a:solidFill>
                <a:latin typeface="Lato" panose="020F0502020204030203" pitchFamily="34" charset="0"/>
              </a:rPr>
              <a:t>GIANT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7F9"/>
        </a:solidFill>
        <a:effectLst/>
      </p:bgPr>
    </p:bg>
    <p:spTree>
      <p:nvGrpSpPr>
        <p:cNvPr id="1" name=""/>
        <p:cNvGrpSpPr/>
        <p:nvPr/>
      </p:nvGrpSpPr>
      <p:grpSpPr>
        <a:xfrm>
          <a:off x="0" y="0"/>
          <a:ext cx="0" cy="0"/>
          <a:chOff x="0" y="0"/>
          <a:chExt cx="0" cy="0"/>
        </a:xfrm>
      </p:grpSpPr>
      <p:pic>
        <p:nvPicPr>
          <p:cNvPr id="10" name="Picture 9" descr="Shape&#10;&#10;Description automatically generated">
            <a:extLst>
              <a:ext uri="{FF2B5EF4-FFF2-40B4-BE49-F238E27FC236}">
                <a16:creationId xmlns:a16="http://schemas.microsoft.com/office/drawing/2014/main" id="{D64385E7-E4D0-0448-8E6F-0A8DA89B411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5000"/>
                    </a14:imgEffect>
                  </a14:imgLayer>
                </a14:imgProps>
              </a:ext>
              <a:ext uri="{28A0092B-C50C-407E-A947-70E740481C1C}">
                <a14:useLocalDpi xmlns:a14="http://schemas.microsoft.com/office/drawing/2010/main" val="0"/>
              </a:ext>
            </a:extLst>
          </a:blip>
          <a:srcRect r="23598" b="23528"/>
          <a:stretch/>
        </p:blipFill>
        <p:spPr>
          <a:xfrm>
            <a:off x="8677860" y="3298576"/>
            <a:ext cx="3514140" cy="3559424"/>
          </a:xfrm>
          <a:prstGeom prst="rect">
            <a:avLst/>
          </a:prstGeom>
        </p:spPr>
      </p:pic>
      <p:sp>
        <p:nvSpPr>
          <p:cNvPr id="31745" name="TextBox 24">
            <a:extLst>
              <a:ext uri="{FF2B5EF4-FFF2-40B4-BE49-F238E27FC236}">
                <a16:creationId xmlns:a16="http://schemas.microsoft.com/office/drawing/2014/main" id="{F2971EAD-B7E8-2945-B52A-618A1C616FE3}"/>
              </a:ext>
            </a:extLst>
          </p:cNvPr>
          <p:cNvSpPr txBox="1">
            <a:spLocks noChangeArrowheads="1"/>
          </p:cNvSpPr>
          <p:nvPr/>
        </p:nvSpPr>
        <p:spPr bwMode="auto">
          <a:xfrm>
            <a:off x="932053" y="3111389"/>
            <a:ext cx="10439499" cy="2775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numCol="2" spcCol="54864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10000"/>
              </a:lnSpc>
              <a:spcAft>
                <a:spcPts val="1200"/>
              </a:spcAft>
            </a:pPr>
            <a:r>
              <a:rPr lang="en-CA" altLang="en-US" sz="1400" b="1" dirty="0">
                <a:latin typeface="Lato" panose="020F0502020204030203" pitchFamily="34" charset="0"/>
                <a:ea typeface="Lato" panose="020F0502020204030203" pitchFamily="34" charset="0"/>
                <a:cs typeface="Lato" panose="020F0502020204030203" pitchFamily="34" charset="0"/>
              </a:rPr>
              <a:t>Roche, the world’s largest biotech company, </a:t>
            </a:r>
            <a:r>
              <a:rPr lang="en-CA" altLang="en-US" sz="1400" dirty="0">
                <a:latin typeface="Lato Light" panose="020F0502020204030203" pitchFamily="34" charset="0"/>
              </a:rPr>
              <a:t>continues to build on its history of success in Ontario. As Roche pushes the limits of science and technology to address health care needs, it is expanding its support for artificial intelligence research. </a:t>
            </a:r>
          </a:p>
          <a:p>
            <a:pPr>
              <a:lnSpc>
                <a:spcPct val="110000"/>
              </a:lnSpc>
              <a:spcAft>
                <a:spcPts val="1200"/>
              </a:spcAft>
            </a:pPr>
            <a:r>
              <a:rPr lang="en-CA" altLang="en-US" sz="1400" dirty="0">
                <a:latin typeface="Lato Light" panose="020F0502020204030203" pitchFamily="34" charset="0"/>
              </a:rPr>
              <a:t>In 2020, Roche announced it was creating a new Ontario-based AI centre of excellence in partnership with Canada’s leading AI research institutes: Toronto-based Vector Institute, the Alberta Machine Intelligence Institute and Montreal’s Mila. Through collaboration, the centre’s goal will be to drive AI advances as they transform and optimize health care services in Canada and around the world.</a:t>
            </a:r>
          </a:p>
          <a:p>
            <a:pPr>
              <a:lnSpc>
                <a:spcPct val="110000"/>
              </a:lnSpc>
              <a:spcAft>
                <a:spcPts val="600"/>
              </a:spcAft>
            </a:pPr>
            <a:r>
              <a:rPr lang="en-CA" sz="2000" dirty="0">
                <a:latin typeface="Lato Medium" panose="020F0502020204030203" pitchFamily="34" charset="0"/>
                <a:ea typeface="Lato Medium" panose="020F0502020204030203" pitchFamily="34" charset="0"/>
                <a:cs typeface="Lato Medium" panose="020F0502020204030203" pitchFamily="34" charset="0"/>
              </a:rPr>
              <a:t>Roche further put its trust in Ontario </a:t>
            </a:r>
            <a:br>
              <a:rPr lang="en-CA" sz="2000" dirty="0">
                <a:latin typeface="Lato Medium" panose="020F0502020204030203" pitchFamily="34" charset="0"/>
                <a:ea typeface="Lato Medium" panose="020F0502020204030203" pitchFamily="34" charset="0"/>
                <a:cs typeface="Lato Medium" panose="020F0502020204030203" pitchFamily="34" charset="0"/>
              </a:rPr>
            </a:br>
            <a:r>
              <a:rPr lang="en-CA" sz="2000" dirty="0">
                <a:latin typeface="Lato Medium" panose="020F0502020204030203" pitchFamily="34" charset="0"/>
                <a:ea typeface="Lato Medium" panose="020F0502020204030203" pitchFamily="34" charset="0"/>
                <a:cs typeface="Lato Medium" panose="020F0502020204030203" pitchFamily="34" charset="0"/>
              </a:rPr>
              <a:t>by also announcing a new $500-million investment in a global pharma technical operations site at its </a:t>
            </a:r>
            <a:r>
              <a:rPr lang="en-CA" sz="2000" b="1" dirty="0">
                <a:latin typeface="Lato Heavy" panose="020F0502020204030203" pitchFamily="34" charset="0"/>
                <a:ea typeface="Lato Heavy" panose="020F0502020204030203" pitchFamily="34" charset="0"/>
                <a:cs typeface="Lato Heavy" panose="020F0502020204030203" pitchFamily="34" charset="0"/>
              </a:rPr>
              <a:t>Mississauga</a:t>
            </a:r>
            <a:r>
              <a:rPr lang="en-CA" sz="2000" dirty="0">
                <a:latin typeface="Lato Medium" panose="020F0502020204030203" pitchFamily="34" charset="0"/>
                <a:ea typeface="Lato Medium" panose="020F0502020204030203" pitchFamily="34" charset="0"/>
                <a:cs typeface="Lato Medium" panose="020F0502020204030203" pitchFamily="34" charset="0"/>
              </a:rPr>
              <a:t> </a:t>
            </a:r>
            <a:r>
              <a:rPr lang="en-CA" sz="2000" b="1" dirty="0">
                <a:latin typeface="Lato Heavy" panose="020F0502020204030203" pitchFamily="34" charset="0"/>
                <a:ea typeface="Lato Heavy" panose="020F0502020204030203" pitchFamily="34" charset="0"/>
                <a:cs typeface="Lato Heavy" panose="020F0502020204030203" pitchFamily="34" charset="0"/>
              </a:rPr>
              <a:t>headquarters</a:t>
            </a:r>
            <a:r>
              <a:rPr lang="en-CA" sz="2000" dirty="0">
                <a:latin typeface="Lato Medium" panose="020F0502020204030203" pitchFamily="34" charset="0"/>
                <a:ea typeface="Lato Medium" panose="020F0502020204030203" pitchFamily="34" charset="0"/>
                <a:cs typeface="Lato Medium" panose="020F0502020204030203" pitchFamily="34" charset="0"/>
              </a:rPr>
              <a:t>—a region renowned for </a:t>
            </a:r>
            <a:br>
              <a:rPr lang="en-CA" sz="2000" dirty="0">
                <a:latin typeface="Lato Medium" panose="020F0502020204030203" pitchFamily="34" charset="0"/>
                <a:ea typeface="Lato Medium" panose="020F0502020204030203" pitchFamily="34" charset="0"/>
                <a:cs typeface="Lato Medium" panose="020F0502020204030203" pitchFamily="34" charset="0"/>
              </a:rPr>
            </a:br>
            <a:r>
              <a:rPr lang="en-CA" sz="2000" dirty="0">
                <a:latin typeface="Lato Medium" panose="020F0502020204030203" pitchFamily="34" charset="0"/>
                <a:ea typeface="Lato Medium" panose="020F0502020204030203" pitchFamily="34" charset="0"/>
                <a:cs typeface="Lato Medium" panose="020F0502020204030203" pitchFamily="34" charset="0"/>
              </a:rPr>
              <a:t>its life sciences leadership.</a:t>
            </a:r>
          </a:p>
          <a:p>
            <a:pPr>
              <a:lnSpc>
                <a:spcPct val="110000"/>
              </a:lnSpc>
              <a:spcAft>
                <a:spcPts val="600"/>
              </a:spcAft>
            </a:pPr>
            <a:endParaRPr lang="en-CA" altLang="en-US" sz="1400" dirty="0">
              <a:latin typeface="Lato Light" panose="020F0502020204030203" pitchFamily="34" charset="0"/>
            </a:endParaRPr>
          </a:p>
        </p:txBody>
      </p:sp>
      <p:sp>
        <p:nvSpPr>
          <p:cNvPr id="30" name="Title 1">
            <a:extLst>
              <a:ext uri="{FF2B5EF4-FFF2-40B4-BE49-F238E27FC236}">
                <a16:creationId xmlns:a16="http://schemas.microsoft.com/office/drawing/2014/main" id="{70B2CFCC-80F6-9647-946C-086DC0D783A1}"/>
              </a:ext>
            </a:extLst>
          </p:cNvPr>
          <p:cNvSpPr txBox="1">
            <a:spLocks/>
          </p:cNvSpPr>
          <p:nvPr/>
        </p:nvSpPr>
        <p:spPr bwMode="auto">
          <a:xfrm>
            <a:off x="932053" y="1987445"/>
            <a:ext cx="7868942" cy="953464"/>
          </a:xfrm>
          <a:prstGeom prst="rect">
            <a:avLst/>
          </a:prstGeom>
          <a:noFill/>
          <a:ln>
            <a:noFill/>
          </a:ln>
        </p:spPr>
        <p:txBody>
          <a:bodyPr lIns="0" t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a:lnSpc>
                <a:spcPct val="100000"/>
              </a:lnSpc>
              <a:defRPr/>
            </a:pPr>
            <a:r>
              <a:rPr lang="en-US" sz="3200" dirty="0">
                <a:solidFill>
                  <a:srgbClr val="D5441C"/>
                </a:solidFill>
                <a:latin typeface="Lato Heavy" panose="020F0502020204030203" pitchFamily="34" charset="0"/>
                <a:ea typeface="Lato Heavy" panose="020F0502020204030203" pitchFamily="34" charset="0"/>
                <a:cs typeface="Lato Heavy" panose="020F0502020204030203" pitchFamily="34" charset="0"/>
              </a:rPr>
              <a:t>ROCHE </a:t>
            </a:r>
            <a:r>
              <a:rPr lang="en-CA" sz="3200" b="0" dirty="0">
                <a:solidFill>
                  <a:srgbClr val="0F2D52"/>
                </a:solidFill>
                <a:latin typeface="Lato Medium" panose="020F0502020204030203" pitchFamily="34" charset="0"/>
              </a:rPr>
              <a:t>CHOSE ONTARIO FOR AI-BASED MEDICAL RESEARCH</a:t>
            </a:r>
          </a:p>
          <a:p>
            <a:pPr marL="7938" indent="-7938">
              <a:lnSpc>
                <a:spcPct val="90000"/>
              </a:lnSpc>
              <a:defRPr/>
            </a:pPr>
            <a:r>
              <a:rPr lang="en-US" sz="1050" dirty="0">
                <a:solidFill>
                  <a:schemeClr val="tx1"/>
                </a:solidFill>
                <a:latin typeface="Lato Light" panose="020F0502020204030203" pitchFamily="34" charset="0"/>
                <a:ea typeface="Lato Light" panose="020F0502020204030203" pitchFamily="34" charset="0"/>
                <a:cs typeface="Lato Light" panose="020F0502020204030203" pitchFamily="34" charset="0"/>
              </a:rPr>
              <a:t>  </a:t>
            </a:r>
          </a:p>
        </p:txBody>
      </p:sp>
      <p:pic>
        <p:nvPicPr>
          <p:cNvPr id="3" name="Picture 2" descr="A picture containing text, candelabrum&#10;&#10;Description automatically generated">
            <a:extLst>
              <a:ext uri="{FF2B5EF4-FFF2-40B4-BE49-F238E27FC236}">
                <a16:creationId xmlns:a16="http://schemas.microsoft.com/office/drawing/2014/main" id="{56E07B52-3771-984B-BBB1-9B3F43FBB3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8770" y="811273"/>
            <a:ext cx="1867778" cy="1867778"/>
          </a:xfrm>
          <a:prstGeom prst="rect">
            <a:avLst/>
          </a:prstGeom>
        </p:spPr>
      </p:pic>
      <p:sp>
        <p:nvSpPr>
          <p:cNvPr id="12" name="Title 1">
            <a:extLst>
              <a:ext uri="{FF2B5EF4-FFF2-40B4-BE49-F238E27FC236}">
                <a16:creationId xmlns:a16="http://schemas.microsoft.com/office/drawing/2014/main" id="{1F7345B5-656D-8343-89EB-EAA547462690}"/>
              </a:ext>
            </a:extLst>
          </p:cNvPr>
          <p:cNvSpPr txBox="1">
            <a:spLocks/>
          </p:cNvSpPr>
          <p:nvPr/>
        </p:nvSpPr>
        <p:spPr bwMode="auto">
          <a:xfrm>
            <a:off x="932053" y="865593"/>
            <a:ext cx="2432795" cy="865848"/>
          </a:xfrm>
          <a:prstGeom prst="rect">
            <a:avLst/>
          </a:prstGeom>
          <a:noFill/>
          <a:ln>
            <a:noFill/>
          </a:ln>
        </p:spPr>
        <p:txBody>
          <a:bodyPr lIns="0" tIns="0" rIns="0" b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a:lnSpc>
                <a:spcPct val="90000"/>
              </a:lnSpc>
            </a:pPr>
            <a:r>
              <a:rPr lang="en-US" sz="1400" dirty="0">
                <a:solidFill>
                  <a:srgbClr val="0F2D52"/>
                </a:solidFill>
                <a:latin typeface="Lato Black" panose="020F0502020204030203" pitchFamily="34" charset="0"/>
                <a:ea typeface="Lato Black" panose="020F0502020204030203" pitchFamily="34" charset="0"/>
                <a:cs typeface="Lato Black" panose="020F0502020204030203" pitchFamily="34" charset="0"/>
              </a:rPr>
              <a:t>ONTARIO IS A </a:t>
            </a:r>
            <a:br>
              <a:rPr lang="en-US" sz="2800" dirty="0">
                <a:solidFill>
                  <a:srgbClr val="002E6E"/>
                </a:solidFill>
                <a:latin typeface="Lato" panose="020F0502020204030203" pitchFamily="34" charset="0"/>
                <a:ea typeface="Lato" panose="020F0502020204030203" pitchFamily="34" charset="0"/>
                <a:cs typeface="Lato" panose="020F0502020204030203" pitchFamily="34" charset="0"/>
              </a:rPr>
            </a:br>
            <a:r>
              <a:rPr lang="en-CA" sz="2000" dirty="0">
                <a:solidFill>
                  <a:srgbClr val="DD5C33"/>
                </a:solidFill>
                <a:latin typeface="Lato" panose="020F0502020204030203" pitchFamily="34" charset="0"/>
              </a:rPr>
              <a:t>PHARMACEUTICAL </a:t>
            </a:r>
          </a:p>
          <a:p>
            <a:pPr>
              <a:lnSpc>
                <a:spcPct val="80000"/>
              </a:lnSpc>
            </a:pPr>
            <a:r>
              <a:rPr lang="en-CA" sz="3600" dirty="0">
                <a:solidFill>
                  <a:srgbClr val="0F2D52"/>
                </a:solidFill>
                <a:latin typeface="Lato" panose="020F0502020204030203" pitchFamily="34" charset="0"/>
              </a:rPr>
              <a:t>GIANT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9" name="Picture 8" descr="A picture containing star, night sky&#10;&#10;Description automatically generated">
            <a:extLst>
              <a:ext uri="{FF2B5EF4-FFF2-40B4-BE49-F238E27FC236}">
                <a16:creationId xmlns:a16="http://schemas.microsoft.com/office/drawing/2014/main" id="{F9478026-6577-D941-9832-FDD0306E5DD4}"/>
              </a:ext>
            </a:extLst>
          </p:cNvPr>
          <p:cNvPicPr>
            <a:picLocks noChangeAspect="1"/>
          </p:cNvPicPr>
          <p:nvPr/>
        </p:nvPicPr>
        <p:blipFill rotWithShape="1">
          <a:blip r:embed="rId3">
            <a:extLst>
              <a:ext uri="{28A0092B-C50C-407E-A947-70E740481C1C}">
                <a14:useLocalDpi xmlns:a14="http://schemas.microsoft.com/office/drawing/2010/main" val="0"/>
              </a:ext>
            </a:extLst>
          </a:blip>
          <a:srcRect l="29555" t="16894"/>
          <a:stretch/>
        </p:blipFill>
        <p:spPr>
          <a:xfrm>
            <a:off x="0" y="0"/>
            <a:ext cx="4474895" cy="2710924"/>
          </a:xfrm>
          <a:prstGeom prst="rect">
            <a:avLst/>
          </a:prstGeom>
        </p:spPr>
      </p:pic>
      <p:sp>
        <p:nvSpPr>
          <p:cNvPr id="29701" name="TextBox 5">
            <a:extLst>
              <a:ext uri="{FF2B5EF4-FFF2-40B4-BE49-F238E27FC236}">
                <a16:creationId xmlns:a16="http://schemas.microsoft.com/office/drawing/2014/main" id="{C4A232BC-AEC5-2243-A3C2-DFC0C6C8F164}"/>
              </a:ext>
            </a:extLst>
          </p:cNvPr>
          <p:cNvSpPr txBox="1">
            <a:spLocks noChangeArrowheads="1"/>
          </p:cNvSpPr>
          <p:nvPr/>
        </p:nvSpPr>
        <p:spPr bwMode="auto">
          <a:xfrm>
            <a:off x="647700" y="2590941"/>
            <a:ext cx="3866637" cy="3809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10000"/>
              </a:lnSpc>
              <a:spcAft>
                <a:spcPts val="600"/>
              </a:spcAft>
            </a:pPr>
            <a:r>
              <a:rPr lang="en-CA" sz="1050" b="1" dirty="0">
                <a:latin typeface="Lato" panose="020F0502020204030203" pitchFamily="34" charset="0"/>
                <a:ea typeface="Lato" panose="020F0502020204030203" pitchFamily="34" charset="0"/>
                <a:cs typeface="Lato" panose="020F0502020204030203" pitchFamily="34" charset="0"/>
              </a:rPr>
              <a:t>Global names like Medtronic, GE Healthcare, Baylis, Stryker and Johnson &amp; Johnson </a:t>
            </a:r>
            <a:r>
              <a:rPr lang="en-CA" sz="1050" dirty="0">
                <a:latin typeface="Lato Light" panose="020F0502020204030203" pitchFamily="34" charset="0"/>
                <a:ea typeface="Lato Light" panose="020F0502020204030203" pitchFamily="34" charset="0"/>
                <a:cs typeface="Lato Light" panose="020F0502020204030203" pitchFamily="34" charset="0"/>
              </a:rPr>
              <a:t>are just a few of the key players in Ontario’s vibrant and expanding medical technology (medtech) sector.</a:t>
            </a:r>
          </a:p>
          <a:p>
            <a:pPr>
              <a:lnSpc>
                <a:spcPct val="110000"/>
              </a:lnSpc>
              <a:spcAft>
                <a:spcPts val="600"/>
              </a:spcAft>
            </a:pPr>
            <a:r>
              <a:rPr lang="en-CA" sz="1050" dirty="0">
                <a:latin typeface="Lato Light" panose="020F0502020204030203" pitchFamily="34" charset="0"/>
                <a:ea typeface="Lato Light" panose="020F0502020204030203" pitchFamily="34" charset="0"/>
                <a:cs typeface="Lato Light" panose="020F0502020204030203" pitchFamily="34" charset="0"/>
              </a:rPr>
              <a:t>In an industry that produces life-changing technologies to diagnose, treat and even prevent disease, Ontario is leading the shift from “sick-care” to patient-centred “health-care.” Companies, both big and small, are choosing Ontario to champion this revolution, based in part on access to an array of academic and research institutes and industry incubators. For example, there are 17 Regional Innovation Centres (RICs) across Ontario that help connect medtech developers like you with award-winning researchers to conduct pre-market clinical testing of advanced health technologies. The RICs also provide value-added advice, access to capital, market intelligence, mentoring and peer networking programs—so your business will always be supported by the top minds in medtech and beyond.</a:t>
            </a:r>
          </a:p>
          <a:p>
            <a:pPr>
              <a:lnSpc>
                <a:spcPct val="110000"/>
              </a:lnSpc>
              <a:spcAft>
                <a:spcPts val="600"/>
              </a:spcAft>
            </a:pPr>
            <a:r>
              <a:rPr lang="en-CA" sz="1050" dirty="0">
                <a:latin typeface="Lato Light" panose="020F0502020204030203" pitchFamily="34" charset="0"/>
                <a:ea typeface="Lato Light" panose="020F0502020204030203" pitchFamily="34" charset="0"/>
                <a:cs typeface="Lato Light" panose="020F0502020204030203" pitchFamily="34" charset="0"/>
              </a:rPr>
              <a:t>The time is right for your business to consider Ontario. </a:t>
            </a:r>
            <a:br>
              <a:rPr lang="en-CA" sz="1050" dirty="0">
                <a:latin typeface="Lato Light" panose="020F0502020204030203" pitchFamily="34" charset="0"/>
                <a:ea typeface="Lato Light" panose="020F0502020204030203" pitchFamily="34" charset="0"/>
                <a:cs typeface="Lato Light" panose="020F0502020204030203" pitchFamily="34" charset="0"/>
              </a:rPr>
            </a:br>
            <a:r>
              <a:rPr lang="en-CA" sz="1050" dirty="0">
                <a:latin typeface="Lato Light" panose="020F0502020204030203" pitchFamily="34" charset="0"/>
                <a:ea typeface="Lato Light" panose="020F0502020204030203" pitchFamily="34" charset="0"/>
                <a:cs typeface="Lato Light" panose="020F0502020204030203" pitchFamily="34" charset="0"/>
              </a:rPr>
              <a:t>Our medtech sector benefits from skilled talent, competitive incentives, a politically-stable economy and strong collaboration among industry partners—all backed by a supportive government that is open for business.</a:t>
            </a:r>
          </a:p>
        </p:txBody>
      </p:sp>
      <p:pic>
        <p:nvPicPr>
          <p:cNvPr id="13" name="Picture Placeholder 12" descr="A person in a white coat&#10;&#10;Description automatically generated with low confidence">
            <a:extLst>
              <a:ext uri="{FF2B5EF4-FFF2-40B4-BE49-F238E27FC236}">
                <a16:creationId xmlns:a16="http://schemas.microsoft.com/office/drawing/2014/main" id="{7DFA2539-6F7E-E145-B8F3-A5F1C136229C}"/>
              </a:ext>
            </a:extLst>
          </p:cNvPr>
          <p:cNvPicPr>
            <a:picLocks noGrp="1" noChangeAspect="1"/>
          </p:cNvPicPr>
          <p:nvPr>
            <p:ph type="pic" sz="quarter" idx="11"/>
          </p:nvPr>
        </p:nvPicPr>
        <p:blipFill>
          <a:blip r:embed="rId4" cstate="print">
            <a:extLst>
              <a:ext uri="{28A0092B-C50C-407E-A947-70E740481C1C}">
                <a14:useLocalDpi xmlns:a14="http://schemas.microsoft.com/office/drawing/2010/main"/>
              </a:ext>
            </a:extLst>
          </a:blip>
          <a:srcRect t="3883" b="3883"/>
          <a:stretch>
            <a:fillRect/>
          </a:stretch>
        </p:blipFill>
        <p:spPr/>
      </p:pic>
      <p:sp>
        <p:nvSpPr>
          <p:cNvPr id="5" name="Title 1">
            <a:extLst>
              <a:ext uri="{FF2B5EF4-FFF2-40B4-BE49-F238E27FC236}">
                <a16:creationId xmlns:a16="http://schemas.microsoft.com/office/drawing/2014/main" id="{448702FF-BC77-F246-9F62-714C7FBF3A0D}"/>
              </a:ext>
            </a:extLst>
          </p:cNvPr>
          <p:cNvSpPr txBox="1">
            <a:spLocks/>
          </p:cNvSpPr>
          <p:nvPr/>
        </p:nvSpPr>
        <p:spPr bwMode="auto">
          <a:xfrm>
            <a:off x="647700" y="647701"/>
            <a:ext cx="4204345" cy="1600200"/>
          </a:xfrm>
          <a:prstGeom prst="rect">
            <a:avLst/>
          </a:prstGeom>
          <a:noFill/>
          <a:ln>
            <a:noFill/>
          </a:ln>
        </p:spPr>
        <p:txBody>
          <a:bodyPr lIns="0" tIns="0" rIns="0" b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a:lnSpc>
                <a:spcPct val="80000"/>
              </a:lnSpc>
            </a:pPr>
            <a:r>
              <a:rPr lang="en-US" sz="4000" dirty="0">
                <a:solidFill>
                  <a:srgbClr val="0F2D52"/>
                </a:solidFill>
                <a:latin typeface="Lato Black" panose="020F0502020204030203" pitchFamily="34" charset="0"/>
                <a:ea typeface="Lato Black" panose="020F0502020204030203" pitchFamily="34" charset="0"/>
                <a:cs typeface="Lato Black" panose="020F0502020204030203" pitchFamily="34" charset="0"/>
              </a:rPr>
              <a:t>ONTARIO:</a:t>
            </a:r>
            <a:br>
              <a:rPr lang="en-US" sz="4400" dirty="0">
                <a:solidFill>
                  <a:srgbClr val="002E6E"/>
                </a:solidFill>
                <a:latin typeface="Lato" panose="020F0502020204030203" pitchFamily="34" charset="0"/>
                <a:ea typeface="Lato" panose="020F0502020204030203" pitchFamily="34" charset="0"/>
                <a:cs typeface="Lato" panose="020F0502020204030203" pitchFamily="34" charset="0"/>
              </a:rPr>
            </a:br>
            <a:r>
              <a:rPr lang="en-CA" sz="3200" b="0" dirty="0">
                <a:solidFill>
                  <a:srgbClr val="0F2D52"/>
                </a:solidFill>
                <a:latin typeface="Lato Medium" panose="020F0502020204030203" pitchFamily="34" charset="0"/>
              </a:rPr>
              <a:t>WHERE</a:t>
            </a:r>
            <a:r>
              <a:rPr lang="en-CA" sz="3200" dirty="0">
                <a:solidFill>
                  <a:srgbClr val="DD5C33"/>
                </a:solidFill>
                <a:latin typeface="Lato" panose="020F0502020204030203" pitchFamily="34" charset="0"/>
              </a:rPr>
              <a:t> </a:t>
            </a:r>
            <a:r>
              <a:rPr lang="en-CA" sz="3200" dirty="0">
                <a:solidFill>
                  <a:srgbClr val="DD5C33"/>
                </a:solidFill>
                <a:latin typeface="Lato Heavy" panose="020F0502020204030203" pitchFamily="34" charset="0"/>
                <a:ea typeface="Lato Heavy" panose="020F0502020204030203" pitchFamily="34" charset="0"/>
                <a:cs typeface="Lato Heavy" panose="020F0502020204030203" pitchFamily="34" charset="0"/>
              </a:rPr>
              <a:t>MEDICAL</a:t>
            </a:r>
            <a:br>
              <a:rPr lang="en-CA" sz="3200" dirty="0">
                <a:solidFill>
                  <a:srgbClr val="DD5C33"/>
                </a:solidFill>
                <a:latin typeface="Lato Heavy" panose="020F0502020204030203" pitchFamily="34" charset="0"/>
                <a:ea typeface="Lato Heavy" panose="020F0502020204030203" pitchFamily="34" charset="0"/>
                <a:cs typeface="Lato Heavy" panose="020F0502020204030203" pitchFamily="34" charset="0"/>
              </a:rPr>
            </a:br>
            <a:r>
              <a:rPr lang="en-CA" sz="3200" dirty="0">
                <a:solidFill>
                  <a:srgbClr val="DD5C33"/>
                </a:solidFill>
                <a:latin typeface="Lato Heavy" panose="020F0502020204030203" pitchFamily="34" charset="0"/>
                <a:ea typeface="Lato Heavy" panose="020F0502020204030203" pitchFamily="34" charset="0"/>
                <a:cs typeface="Lato Heavy" panose="020F0502020204030203" pitchFamily="34" charset="0"/>
              </a:rPr>
              <a:t>TECHNOLOGY </a:t>
            </a:r>
            <a:r>
              <a:rPr lang="en-CA" sz="3200" b="0" dirty="0">
                <a:solidFill>
                  <a:srgbClr val="0F2D52"/>
                </a:solidFill>
                <a:latin typeface="Lato Medium" panose="020F0502020204030203" pitchFamily="34" charset="0"/>
              </a:rPr>
              <a:t>FLOURISHES</a:t>
            </a:r>
            <a:r>
              <a:rPr lang="en-CA" sz="3200" dirty="0">
                <a:solidFill>
                  <a:srgbClr val="DD5C33"/>
                </a:solidFill>
                <a:latin typeface="Lato" panose="020F0502020204030203" pitchFamily="34" charset="0"/>
              </a:rPr>
              <a:t> </a:t>
            </a:r>
            <a:endParaRPr lang="en-CA" sz="3600" dirty="0">
              <a:solidFill>
                <a:srgbClr val="DD5C33"/>
              </a:solidFill>
              <a:latin typeface="Lato" panose="020F0502020204030203" pitchFamily="34" charset="0"/>
            </a:endParaRPr>
          </a:p>
        </p:txBody>
      </p:sp>
      <p:sp>
        <p:nvSpPr>
          <p:cNvPr id="29703" name="TextBox 10">
            <a:extLst>
              <a:ext uri="{FF2B5EF4-FFF2-40B4-BE49-F238E27FC236}">
                <a16:creationId xmlns:a16="http://schemas.microsoft.com/office/drawing/2014/main" id="{42E0F801-AC74-6D4D-AE47-C5D9AAD72C84}"/>
              </a:ext>
            </a:extLst>
          </p:cNvPr>
          <p:cNvSpPr txBox="1">
            <a:spLocks noChangeArrowheads="1"/>
          </p:cNvSpPr>
          <p:nvPr/>
        </p:nvSpPr>
        <p:spPr bwMode="auto">
          <a:xfrm>
            <a:off x="11971338" y="492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9706" name="TextBox 30">
            <a:extLst>
              <a:ext uri="{FF2B5EF4-FFF2-40B4-BE49-F238E27FC236}">
                <a16:creationId xmlns:a16="http://schemas.microsoft.com/office/drawing/2014/main" id="{9070F5E4-751B-0B41-A769-80F20B0316C8}"/>
              </a:ext>
            </a:extLst>
          </p:cNvPr>
          <p:cNvSpPr txBox="1">
            <a:spLocks noChangeArrowheads="1"/>
          </p:cNvSpPr>
          <p:nvPr/>
        </p:nvSpPr>
        <p:spPr bwMode="auto">
          <a:xfrm>
            <a:off x="2381250" y="608965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15" name="Picture 14" descr="A picture containing text, first-aid kit, clipart&#10;&#10;Description automatically generated">
            <a:extLst>
              <a:ext uri="{FF2B5EF4-FFF2-40B4-BE49-F238E27FC236}">
                <a16:creationId xmlns:a16="http://schemas.microsoft.com/office/drawing/2014/main" id="{335F090A-325F-FF47-9CE1-B2805793EC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7561" y="1771650"/>
            <a:ext cx="673100" cy="9525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C4710-AA98-F24A-ADC3-DA6F7FF5A41F}"/>
              </a:ext>
            </a:extLst>
          </p:cNvPr>
          <p:cNvSpPr txBox="1">
            <a:spLocks/>
          </p:cNvSpPr>
          <p:nvPr/>
        </p:nvSpPr>
        <p:spPr bwMode="auto">
          <a:xfrm>
            <a:off x="3112588" y="1436110"/>
            <a:ext cx="5905863" cy="9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0000" bIns="45720" numCol="1" anchor="t" anchorCtr="0" compatLnSpc="1">
            <a:prstTxWarp prst="textNoShape">
              <a:avLst/>
            </a:prstTxWarp>
            <a:noAutofit/>
          </a:bodyPr>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144000" algn="ctr">
              <a:lnSpc>
                <a:spcPct val="100000"/>
              </a:lnSpc>
            </a:pPr>
            <a:r>
              <a:rPr lang="en-US" sz="3600" b="1" i="0" dirty="0">
                <a:solidFill>
                  <a:srgbClr val="0F2D52"/>
                </a:solidFill>
                <a:latin typeface="Lato Heavy" panose="020F0502020204030203" pitchFamily="34" charset="0"/>
                <a:ea typeface="Lato Heavy" panose="020F0502020204030203" pitchFamily="34" charset="0"/>
                <a:cs typeface="Lato Heavy" panose="020F0502020204030203" pitchFamily="34" charset="0"/>
              </a:rPr>
              <a:t>MEDTECH</a:t>
            </a:r>
            <a:br>
              <a:rPr lang="en-US" b="1" i="0" dirty="0">
                <a:solidFill>
                  <a:srgbClr val="071D49"/>
                </a:solidFill>
                <a:latin typeface="Lato Heavy" panose="020F0502020204030203" pitchFamily="34" charset="0"/>
                <a:ea typeface="Lato Heavy" panose="020F0502020204030203" pitchFamily="34" charset="0"/>
                <a:cs typeface="Lato Heavy" panose="020F0502020204030203" pitchFamily="34" charset="0"/>
              </a:rPr>
            </a:br>
            <a:r>
              <a:rPr lang="en-CA" sz="2800" b="0" spc="300" dirty="0">
                <a:solidFill>
                  <a:schemeClr val="tx1"/>
                </a:solidFill>
                <a:latin typeface="Lato Medium" panose="020F0502020204030203" pitchFamily="34" charset="0"/>
              </a:rPr>
              <a:t>BY THE NUMBERS</a:t>
            </a:r>
          </a:p>
        </p:txBody>
      </p:sp>
      <p:grpSp>
        <p:nvGrpSpPr>
          <p:cNvPr id="39" name="Group 38">
            <a:extLst>
              <a:ext uri="{FF2B5EF4-FFF2-40B4-BE49-F238E27FC236}">
                <a16:creationId xmlns:a16="http://schemas.microsoft.com/office/drawing/2014/main" id="{596A6B7D-2413-5C4C-AF03-8558A853444E}"/>
              </a:ext>
            </a:extLst>
          </p:cNvPr>
          <p:cNvGrpSpPr/>
          <p:nvPr/>
        </p:nvGrpSpPr>
        <p:grpSpPr>
          <a:xfrm>
            <a:off x="805421" y="3041982"/>
            <a:ext cx="10852725" cy="1248875"/>
            <a:chOff x="758757" y="2321499"/>
            <a:chExt cx="10852725" cy="1248875"/>
          </a:xfrm>
        </p:grpSpPr>
        <p:grpSp>
          <p:nvGrpSpPr>
            <p:cNvPr id="12" name="Group 11">
              <a:extLst>
                <a:ext uri="{FF2B5EF4-FFF2-40B4-BE49-F238E27FC236}">
                  <a16:creationId xmlns:a16="http://schemas.microsoft.com/office/drawing/2014/main" id="{5488F24D-7048-A744-909E-D3BDC305EAFE}"/>
                </a:ext>
              </a:extLst>
            </p:cNvPr>
            <p:cNvGrpSpPr/>
            <p:nvPr/>
          </p:nvGrpSpPr>
          <p:grpSpPr>
            <a:xfrm>
              <a:off x="758757" y="2346212"/>
              <a:ext cx="2515038" cy="1224162"/>
              <a:chOff x="15138" y="2287052"/>
              <a:chExt cx="2819821" cy="1077564"/>
            </a:xfrm>
          </p:grpSpPr>
          <p:sp>
            <p:nvSpPr>
              <p:cNvPr id="21" name="Text Placeholder 7">
                <a:extLst>
                  <a:ext uri="{FF2B5EF4-FFF2-40B4-BE49-F238E27FC236}">
                    <a16:creationId xmlns:a16="http://schemas.microsoft.com/office/drawing/2014/main" id="{B73B8911-9994-C54F-A12A-FFD296404DC0}"/>
                  </a:ext>
                </a:extLst>
              </p:cNvPr>
              <p:cNvSpPr txBox="1">
                <a:spLocks/>
              </p:cNvSpPr>
              <p:nvPr/>
            </p:nvSpPr>
            <p:spPr>
              <a:xfrm>
                <a:off x="15138" y="2798160"/>
                <a:ext cx="2819821" cy="56645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0000"/>
                  </a:lnSpc>
                </a:pPr>
                <a:r>
                  <a:rPr lang="en-CA" dirty="0">
                    <a:latin typeface="Lato Light" panose="020F0502020204030203" pitchFamily="34" charset="0"/>
                    <a:ea typeface="Lato Light" panose="020F0502020204030203" pitchFamily="34" charset="0"/>
                    <a:cs typeface="Lato Light" panose="020F0502020204030203" pitchFamily="34" charset="0"/>
                  </a:rPr>
                  <a:t>MEDTECH </a:t>
                </a:r>
                <a:br>
                  <a:rPr lang="en-CA" dirty="0">
                    <a:latin typeface="Lato Light" panose="020F0502020204030203" pitchFamily="34" charset="0"/>
                    <a:ea typeface="Lato Light" panose="020F0502020204030203" pitchFamily="34" charset="0"/>
                    <a:cs typeface="Lato Light" panose="020F0502020204030203" pitchFamily="34" charset="0"/>
                  </a:rPr>
                </a:br>
                <a:r>
                  <a:rPr lang="en-CA" b="1" dirty="0">
                    <a:latin typeface="Lato" panose="020F0502020204030203" pitchFamily="34" charset="0"/>
                    <a:ea typeface="Lato" panose="020F0502020204030203" pitchFamily="34" charset="0"/>
                    <a:cs typeface="Lato" panose="020F0502020204030203" pitchFamily="34" charset="0"/>
                  </a:rPr>
                  <a:t>EMPLOYEES</a:t>
                </a:r>
              </a:p>
            </p:txBody>
          </p:sp>
          <p:sp>
            <p:nvSpPr>
              <p:cNvPr id="22" name="Text Placeholder 12">
                <a:extLst>
                  <a:ext uri="{FF2B5EF4-FFF2-40B4-BE49-F238E27FC236}">
                    <a16:creationId xmlns:a16="http://schemas.microsoft.com/office/drawing/2014/main" id="{ECDCFC4C-DF8E-754E-9AA0-DA4E7A860D9A}"/>
                  </a:ext>
                </a:extLst>
              </p:cNvPr>
              <p:cNvSpPr txBox="1">
                <a:spLocks/>
              </p:cNvSpPr>
              <p:nvPr/>
            </p:nvSpPr>
            <p:spPr>
              <a:xfrm>
                <a:off x="289819" y="2287052"/>
                <a:ext cx="2270460" cy="56645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solidFill>
                      <a:srgbClr val="D5441C"/>
                    </a:solidFill>
                  </a:rPr>
                  <a:t>26,900</a:t>
                </a:r>
              </a:p>
            </p:txBody>
          </p:sp>
        </p:grpSp>
        <p:grpSp>
          <p:nvGrpSpPr>
            <p:cNvPr id="13" name="Group 12">
              <a:extLst>
                <a:ext uri="{FF2B5EF4-FFF2-40B4-BE49-F238E27FC236}">
                  <a16:creationId xmlns:a16="http://schemas.microsoft.com/office/drawing/2014/main" id="{F3549C02-B215-E646-BB44-41AA831F8D65}"/>
                </a:ext>
              </a:extLst>
            </p:cNvPr>
            <p:cNvGrpSpPr/>
            <p:nvPr/>
          </p:nvGrpSpPr>
          <p:grpSpPr>
            <a:xfrm>
              <a:off x="3459502" y="2321499"/>
              <a:ext cx="2603590" cy="892474"/>
              <a:chOff x="2218352" y="2176758"/>
              <a:chExt cx="2603590" cy="892474"/>
            </a:xfrm>
          </p:grpSpPr>
          <p:sp>
            <p:nvSpPr>
              <p:cNvPr id="19" name="Text Placeholder 7">
                <a:extLst>
                  <a:ext uri="{FF2B5EF4-FFF2-40B4-BE49-F238E27FC236}">
                    <a16:creationId xmlns:a16="http://schemas.microsoft.com/office/drawing/2014/main" id="{1DD2AD69-3BED-8049-82A1-6B59B30274C6}"/>
                  </a:ext>
                </a:extLst>
              </p:cNvPr>
              <p:cNvSpPr txBox="1">
                <a:spLocks/>
              </p:cNvSpPr>
              <p:nvPr/>
            </p:nvSpPr>
            <p:spPr>
              <a:xfrm>
                <a:off x="2227207" y="2772710"/>
                <a:ext cx="2594735" cy="296522"/>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0000"/>
                  </a:lnSpc>
                </a:pPr>
                <a:r>
                  <a:rPr lang="en-CA" dirty="0">
                    <a:latin typeface="Lato Light" panose="020F0502020204030203" pitchFamily="34" charset="0"/>
                    <a:ea typeface="Lato Light" panose="020F0502020204030203" pitchFamily="34" charset="0"/>
                    <a:cs typeface="Lato Light" panose="020F0502020204030203" pitchFamily="34" charset="0"/>
                  </a:rPr>
                  <a:t>MEDTECH </a:t>
                </a:r>
                <a:br>
                  <a:rPr lang="en-CA" dirty="0">
                    <a:latin typeface="Lato Light" panose="020F0502020204030203" pitchFamily="34" charset="0"/>
                    <a:ea typeface="Lato Light" panose="020F0502020204030203" pitchFamily="34" charset="0"/>
                    <a:cs typeface="Lato Light" panose="020F0502020204030203" pitchFamily="34" charset="0"/>
                  </a:rPr>
                </a:br>
                <a:r>
                  <a:rPr lang="en-CA" b="1" dirty="0">
                    <a:latin typeface="Lato" panose="020F0502020204030203" pitchFamily="34" charset="0"/>
                    <a:ea typeface="Lato" panose="020F0502020204030203" pitchFamily="34" charset="0"/>
                    <a:cs typeface="Lato" panose="020F0502020204030203" pitchFamily="34" charset="0"/>
                  </a:rPr>
                  <a:t>COMPANIES</a:t>
                </a:r>
              </a:p>
            </p:txBody>
          </p:sp>
          <p:sp>
            <p:nvSpPr>
              <p:cNvPr id="20" name="Text Placeholder 12">
                <a:extLst>
                  <a:ext uri="{FF2B5EF4-FFF2-40B4-BE49-F238E27FC236}">
                    <a16:creationId xmlns:a16="http://schemas.microsoft.com/office/drawing/2014/main" id="{51FBC9A5-ED50-754C-B5D7-2F8E6597CD67}"/>
                  </a:ext>
                </a:extLst>
              </p:cNvPr>
              <p:cNvSpPr txBox="1">
                <a:spLocks/>
              </p:cNvSpPr>
              <p:nvPr/>
            </p:nvSpPr>
            <p:spPr>
              <a:xfrm>
                <a:off x="2218352" y="2176758"/>
                <a:ext cx="2594734" cy="56645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D5441C"/>
                    </a:solidFill>
                  </a:rPr>
                  <a:t>1,300</a:t>
                </a:r>
              </a:p>
            </p:txBody>
          </p:sp>
        </p:grpSp>
        <p:grpSp>
          <p:nvGrpSpPr>
            <p:cNvPr id="28" name="Group 27">
              <a:extLst>
                <a:ext uri="{FF2B5EF4-FFF2-40B4-BE49-F238E27FC236}">
                  <a16:creationId xmlns:a16="http://schemas.microsoft.com/office/drawing/2014/main" id="{46003803-AD75-FE4D-A7F7-80895C485420}"/>
                </a:ext>
              </a:extLst>
            </p:cNvPr>
            <p:cNvGrpSpPr/>
            <p:nvPr/>
          </p:nvGrpSpPr>
          <p:grpSpPr>
            <a:xfrm>
              <a:off x="6239943" y="2321499"/>
              <a:ext cx="2594735" cy="1166280"/>
              <a:chOff x="6239943" y="2075193"/>
              <a:chExt cx="2594735" cy="1166280"/>
            </a:xfrm>
          </p:grpSpPr>
          <p:sp>
            <p:nvSpPr>
              <p:cNvPr id="17" name="Text Placeholder 7">
                <a:extLst>
                  <a:ext uri="{FF2B5EF4-FFF2-40B4-BE49-F238E27FC236}">
                    <a16:creationId xmlns:a16="http://schemas.microsoft.com/office/drawing/2014/main" id="{605B568C-AF5B-6545-982A-B544B91A0942}"/>
                  </a:ext>
                </a:extLst>
              </p:cNvPr>
              <p:cNvSpPr txBox="1">
                <a:spLocks/>
              </p:cNvSpPr>
              <p:nvPr/>
            </p:nvSpPr>
            <p:spPr>
              <a:xfrm>
                <a:off x="6239943" y="2676916"/>
                <a:ext cx="2594735" cy="564557"/>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0000"/>
                  </a:lnSpc>
                </a:pPr>
                <a:r>
                  <a:rPr lang="en-CA" dirty="0">
                    <a:latin typeface="Lato Light" panose="020F0502020204030203" pitchFamily="34" charset="0"/>
                    <a:ea typeface="Lato Light" panose="020F0502020204030203" pitchFamily="34" charset="0"/>
                    <a:cs typeface="Lato Light" panose="020F0502020204030203" pitchFamily="34" charset="0"/>
                  </a:rPr>
                  <a:t>IN MEDTECH</a:t>
                </a:r>
                <a:r>
                  <a:rPr lang="en-CA" b="1" dirty="0">
                    <a:latin typeface="Lato" panose="020F0502020204030203" pitchFamily="34" charset="0"/>
                    <a:ea typeface="Lato" panose="020F0502020204030203" pitchFamily="34" charset="0"/>
                    <a:cs typeface="Lato" panose="020F0502020204030203" pitchFamily="34" charset="0"/>
                  </a:rPr>
                  <a:t> REVENUES </a:t>
                </a:r>
                <a:r>
                  <a:rPr lang="en-CA" dirty="0">
                    <a:latin typeface="Lato Light" panose="020F0502020204030203" pitchFamily="34" charset="0"/>
                    <a:ea typeface="Lato Light" panose="020F0502020204030203" pitchFamily="34" charset="0"/>
                    <a:cs typeface="Lato Light" panose="020F0502020204030203" pitchFamily="34" charset="0"/>
                  </a:rPr>
                  <a:t>ANNUALLY (2017)</a:t>
                </a:r>
              </a:p>
            </p:txBody>
          </p:sp>
          <p:sp>
            <p:nvSpPr>
              <p:cNvPr id="18" name="Text Placeholder 12">
                <a:extLst>
                  <a:ext uri="{FF2B5EF4-FFF2-40B4-BE49-F238E27FC236}">
                    <a16:creationId xmlns:a16="http://schemas.microsoft.com/office/drawing/2014/main" id="{F8FD63F9-158A-6342-B65B-4AA2F7E24DA9}"/>
                  </a:ext>
                </a:extLst>
              </p:cNvPr>
              <p:cNvSpPr txBox="1">
                <a:spLocks/>
              </p:cNvSpPr>
              <p:nvPr/>
            </p:nvSpPr>
            <p:spPr>
              <a:xfrm>
                <a:off x="6239944" y="2075193"/>
                <a:ext cx="2594734" cy="56645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solidFill>
                      <a:srgbClr val="D5441C"/>
                    </a:solidFill>
                  </a:rPr>
                  <a:t>$14B</a:t>
                </a:r>
              </a:p>
            </p:txBody>
          </p:sp>
        </p:grpSp>
        <p:grpSp>
          <p:nvGrpSpPr>
            <p:cNvPr id="29" name="Group 28">
              <a:extLst>
                <a:ext uri="{FF2B5EF4-FFF2-40B4-BE49-F238E27FC236}">
                  <a16:creationId xmlns:a16="http://schemas.microsoft.com/office/drawing/2014/main" id="{C8AF6F2C-ED0D-FD41-BE3F-432F5826653B}"/>
                </a:ext>
              </a:extLst>
            </p:cNvPr>
            <p:cNvGrpSpPr/>
            <p:nvPr/>
          </p:nvGrpSpPr>
          <p:grpSpPr>
            <a:xfrm>
              <a:off x="9016747" y="2342931"/>
              <a:ext cx="2594735" cy="1126857"/>
              <a:chOff x="9016747" y="2165825"/>
              <a:chExt cx="2594735" cy="1126857"/>
            </a:xfrm>
          </p:grpSpPr>
          <p:sp>
            <p:nvSpPr>
              <p:cNvPr id="25" name="Text Placeholder 7">
                <a:extLst>
                  <a:ext uri="{FF2B5EF4-FFF2-40B4-BE49-F238E27FC236}">
                    <a16:creationId xmlns:a16="http://schemas.microsoft.com/office/drawing/2014/main" id="{70193BAC-9F06-6E4A-BA14-05E3F09AAD8E}"/>
                  </a:ext>
                </a:extLst>
              </p:cNvPr>
              <p:cNvSpPr txBox="1">
                <a:spLocks/>
              </p:cNvSpPr>
              <p:nvPr/>
            </p:nvSpPr>
            <p:spPr>
              <a:xfrm>
                <a:off x="9016747" y="2740345"/>
                <a:ext cx="2594735" cy="552337"/>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0000"/>
                  </a:lnSpc>
                </a:pPr>
                <a:r>
                  <a:rPr lang="en-CA" dirty="0">
                    <a:latin typeface="Lato Light" panose="020F0502020204030203" pitchFamily="34" charset="0"/>
                    <a:ea typeface="Lato Light" panose="020F0502020204030203" pitchFamily="34" charset="0"/>
                    <a:cs typeface="Lato Light" panose="020F0502020204030203" pitchFamily="34" charset="0"/>
                  </a:rPr>
                  <a:t>IN YEARLY </a:t>
                </a:r>
                <a:r>
                  <a:rPr lang="en-CA" b="1" dirty="0">
                    <a:latin typeface="Lato" panose="020F0502020204030203" pitchFamily="34" charset="0"/>
                    <a:ea typeface="Lato" panose="020F0502020204030203" pitchFamily="34" charset="0"/>
                    <a:cs typeface="Lato" panose="020F0502020204030203" pitchFamily="34" charset="0"/>
                  </a:rPr>
                  <a:t>EXPORTS</a:t>
                </a:r>
              </a:p>
            </p:txBody>
          </p:sp>
          <p:sp>
            <p:nvSpPr>
              <p:cNvPr id="26" name="Text Placeholder 12">
                <a:extLst>
                  <a:ext uri="{FF2B5EF4-FFF2-40B4-BE49-F238E27FC236}">
                    <a16:creationId xmlns:a16="http://schemas.microsoft.com/office/drawing/2014/main" id="{7EA9A2AE-AC96-174A-8B08-2480AFF2D174}"/>
                  </a:ext>
                </a:extLst>
              </p:cNvPr>
              <p:cNvSpPr txBox="1">
                <a:spLocks/>
              </p:cNvSpPr>
              <p:nvPr/>
            </p:nvSpPr>
            <p:spPr>
              <a:xfrm>
                <a:off x="9016748" y="2165825"/>
                <a:ext cx="2594734" cy="56645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solidFill>
                      <a:srgbClr val="D5441C"/>
                    </a:solidFill>
                  </a:rPr>
                  <a:t>$2.4B</a:t>
                </a:r>
              </a:p>
            </p:txBody>
          </p:sp>
        </p:grpSp>
      </p:grpSp>
      <p:cxnSp>
        <p:nvCxnSpPr>
          <p:cNvPr id="48" name="Straight Connector 47">
            <a:extLst>
              <a:ext uri="{FF2B5EF4-FFF2-40B4-BE49-F238E27FC236}">
                <a16:creationId xmlns:a16="http://schemas.microsoft.com/office/drawing/2014/main" id="{1EE7154C-9ADF-C34F-A828-B55D788125BE}"/>
              </a:ext>
            </a:extLst>
          </p:cNvPr>
          <p:cNvCxnSpPr>
            <a:cxnSpLocks/>
          </p:cNvCxnSpPr>
          <p:nvPr/>
        </p:nvCxnSpPr>
        <p:spPr>
          <a:xfrm>
            <a:off x="6130074" y="3025140"/>
            <a:ext cx="0" cy="116513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DD0092F-D468-2047-A20B-852FC2455A94}"/>
              </a:ext>
            </a:extLst>
          </p:cNvPr>
          <p:cNvCxnSpPr>
            <a:cxnSpLocks/>
          </p:cNvCxnSpPr>
          <p:nvPr/>
        </p:nvCxnSpPr>
        <p:spPr>
          <a:xfrm>
            <a:off x="3393618" y="3055368"/>
            <a:ext cx="0" cy="116513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5AD8336-6603-B242-A29C-7A85AC886FF6}"/>
              </a:ext>
            </a:extLst>
          </p:cNvPr>
          <p:cNvCxnSpPr>
            <a:cxnSpLocks/>
          </p:cNvCxnSpPr>
          <p:nvPr/>
        </p:nvCxnSpPr>
        <p:spPr>
          <a:xfrm>
            <a:off x="9063411" y="3025140"/>
            <a:ext cx="0" cy="116513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4719BA48-920D-F54E-8E73-B4307AF10E55}"/>
              </a:ext>
            </a:extLst>
          </p:cNvPr>
          <p:cNvSpPr txBox="1">
            <a:spLocks/>
          </p:cNvSpPr>
          <p:nvPr/>
        </p:nvSpPr>
        <p:spPr bwMode="auto">
          <a:xfrm>
            <a:off x="628994" y="630238"/>
            <a:ext cx="2495367" cy="1011685"/>
          </a:xfrm>
          <a:prstGeom prst="rect">
            <a:avLst/>
          </a:prstGeom>
          <a:noFill/>
          <a:ln>
            <a:noFill/>
          </a:ln>
        </p:spPr>
        <p:txBody>
          <a:bodyPr lIns="0" tIns="0" rIns="0" b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a:lnSpc>
                <a:spcPct val="80000"/>
              </a:lnSpc>
            </a:pPr>
            <a:r>
              <a:rPr lang="en-US" sz="2000" dirty="0">
                <a:solidFill>
                  <a:srgbClr val="0F2D52"/>
                </a:solidFill>
                <a:latin typeface="Lato Black" panose="020F0502020204030203" pitchFamily="34" charset="0"/>
                <a:ea typeface="Lato Black" panose="020F0502020204030203" pitchFamily="34" charset="0"/>
                <a:cs typeface="Lato Black" panose="020F0502020204030203" pitchFamily="34" charset="0"/>
              </a:rPr>
              <a:t>ONTARIO:</a:t>
            </a:r>
            <a:br>
              <a:rPr lang="en-US" sz="2400" dirty="0">
                <a:solidFill>
                  <a:srgbClr val="002E6E"/>
                </a:solidFill>
                <a:latin typeface="Lato" panose="020F0502020204030203" pitchFamily="34" charset="0"/>
                <a:ea typeface="Lato" panose="020F0502020204030203" pitchFamily="34" charset="0"/>
                <a:cs typeface="Lato" panose="020F0502020204030203" pitchFamily="34" charset="0"/>
              </a:rPr>
            </a:br>
            <a:r>
              <a:rPr lang="en-CA" sz="1600" b="0" dirty="0">
                <a:solidFill>
                  <a:srgbClr val="0F2D52"/>
                </a:solidFill>
                <a:latin typeface="Lato Medium" panose="020F0502020204030203" pitchFamily="34" charset="0"/>
              </a:rPr>
              <a:t>WHERE</a:t>
            </a:r>
            <a:r>
              <a:rPr lang="en-CA" sz="1600" dirty="0">
                <a:solidFill>
                  <a:srgbClr val="DD5C33"/>
                </a:solidFill>
                <a:latin typeface="Lato" panose="020F0502020204030203" pitchFamily="34" charset="0"/>
              </a:rPr>
              <a:t> </a:t>
            </a:r>
            <a:r>
              <a:rPr lang="en-CA" sz="1600" dirty="0">
                <a:solidFill>
                  <a:srgbClr val="DD5C33"/>
                </a:solidFill>
                <a:latin typeface="Lato Heavy" panose="020F0502020204030203" pitchFamily="34" charset="0"/>
                <a:ea typeface="Lato Heavy" panose="020F0502020204030203" pitchFamily="34" charset="0"/>
                <a:cs typeface="Lato Heavy" panose="020F0502020204030203" pitchFamily="34" charset="0"/>
              </a:rPr>
              <a:t>MEDICAL TECHNOLOGY </a:t>
            </a:r>
            <a:r>
              <a:rPr lang="en-CA" sz="1600" b="0" dirty="0">
                <a:solidFill>
                  <a:srgbClr val="0F2D52"/>
                </a:solidFill>
                <a:latin typeface="Lato Medium" panose="020F0502020204030203" pitchFamily="34" charset="0"/>
              </a:rPr>
              <a:t>FLOURISHES</a:t>
            </a:r>
            <a:r>
              <a:rPr lang="en-CA" sz="1600" dirty="0">
                <a:solidFill>
                  <a:srgbClr val="DD5C33"/>
                </a:solidFill>
                <a:latin typeface="Lato" panose="020F0502020204030203" pitchFamily="34" charset="0"/>
              </a:rPr>
              <a:t> </a:t>
            </a:r>
            <a:endParaRPr lang="en-CA" sz="1800" dirty="0">
              <a:solidFill>
                <a:srgbClr val="DD5C33"/>
              </a:solidFill>
              <a:latin typeface="Lato" panose="020F0502020204030203" pitchFamily="34" charset="0"/>
            </a:endParaRPr>
          </a:p>
        </p:txBody>
      </p:sp>
    </p:spTree>
    <p:extLst>
      <p:ext uri="{BB962C8B-B14F-4D97-AF65-F5344CB8AC3E}">
        <p14:creationId xmlns:p14="http://schemas.microsoft.com/office/powerpoint/2010/main" val="1478252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9B3ABC7-E91E-3347-B75D-5D00CB3C6381}"/>
              </a:ext>
            </a:extLst>
          </p:cNvPr>
          <p:cNvSpPr>
            <a:spLocks noChangeArrowheads="1"/>
          </p:cNvSpPr>
          <p:nvPr/>
        </p:nvSpPr>
        <p:spPr bwMode="auto">
          <a:xfrm>
            <a:off x="2428049" y="1730634"/>
            <a:ext cx="756285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lnSpc>
                <a:spcPct val="80000"/>
              </a:lnSpc>
              <a:spcAft>
                <a:spcPts val="1200"/>
              </a:spcAft>
            </a:pPr>
            <a:r>
              <a:rPr lang="en-CA" sz="8000" b="1" dirty="0">
                <a:solidFill>
                  <a:srgbClr val="0F2D52"/>
                </a:solidFill>
                <a:latin typeface="Lato Heavy" panose="020F0502020204030203" pitchFamily="34" charset="0"/>
                <a:ea typeface="Lato Heavy" panose="020F0502020204030203" pitchFamily="34" charset="0"/>
                <a:cs typeface="Lato Heavy" panose="020F0502020204030203" pitchFamily="34" charset="0"/>
              </a:rPr>
              <a:t>INVESTING </a:t>
            </a:r>
            <a:br>
              <a:rPr lang="en-CA" sz="8000" b="1" dirty="0">
                <a:solidFill>
                  <a:srgbClr val="0F2D52"/>
                </a:solidFill>
                <a:latin typeface="Lato Heavy" panose="020F0502020204030203" pitchFamily="34" charset="0"/>
                <a:ea typeface="Lato Heavy" panose="020F0502020204030203" pitchFamily="34" charset="0"/>
                <a:cs typeface="Lato Heavy" panose="020F0502020204030203" pitchFamily="34" charset="0"/>
              </a:rPr>
            </a:br>
            <a:r>
              <a:rPr lang="en-CA" sz="8000" b="1" dirty="0">
                <a:solidFill>
                  <a:srgbClr val="0F2D52"/>
                </a:solidFill>
                <a:latin typeface="Lato Heavy" panose="020F0502020204030203" pitchFamily="34" charset="0"/>
                <a:ea typeface="Lato Heavy" panose="020F0502020204030203" pitchFamily="34" charset="0"/>
                <a:cs typeface="Lato Heavy" panose="020F0502020204030203" pitchFamily="34" charset="0"/>
              </a:rPr>
              <a:t>IN R&amp;D</a:t>
            </a:r>
          </a:p>
          <a:p>
            <a:pPr algn="ctr">
              <a:spcAft>
                <a:spcPts val="1200"/>
              </a:spcAft>
            </a:pPr>
            <a:r>
              <a:rPr lang="en-CA" sz="3200" dirty="0">
                <a:latin typeface="Lato Medium" panose="020F0502020204030203" pitchFamily="34" charset="0"/>
                <a:ea typeface="Lato Medium" panose="020F0502020204030203" pitchFamily="34" charset="0"/>
                <a:cs typeface="Lato Medium" panose="020F0502020204030203" pitchFamily="34" charset="0"/>
              </a:rPr>
              <a:t>Research hospitals in Ontario </a:t>
            </a:r>
            <a:br>
              <a:rPr lang="en-CA" sz="3200" dirty="0">
                <a:latin typeface="Lato Medium" panose="020F0502020204030203" pitchFamily="34" charset="0"/>
                <a:ea typeface="Lato Medium" panose="020F0502020204030203" pitchFamily="34" charset="0"/>
                <a:cs typeface="Lato Medium" panose="020F0502020204030203" pitchFamily="34" charset="0"/>
              </a:rPr>
            </a:br>
            <a:r>
              <a:rPr lang="en-CA" sz="3200" b="1" dirty="0">
                <a:latin typeface="Lato Black" panose="020F0502020204030203" pitchFamily="34" charset="0"/>
                <a:ea typeface="Lato Black" panose="020F0502020204030203" pitchFamily="34" charset="0"/>
                <a:cs typeface="Lato Black" panose="020F0502020204030203" pitchFamily="34" charset="0"/>
              </a:rPr>
              <a:t>invest over $1.66B </a:t>
            </a:r>
            <a:r>
              <a:rPr lang="en-CA" sz="3200" dirty="0">
                <a:latin typeface="Lato Medium" panose="020F0502020204030203" pitchFamily="34" charset="0"/>
                <a:ea typeface="Lato Medium" panose="020F0502020204030203" pitchFamily="34" charset="0"/>
                <a:cs typeface="Lato Medium" panose="020F0502020204030203" pitchFamily="34" charset="0"/>
              </a:rPr>
              <a:t>in research and development.</a:t>
            </a:r>
          </a:p>
        </p:txBody>
      </p:sp>
      <p:pic>
        <p:nvPicPr>
          <p:cNvPr id="4" name="Picture 3" descr="Qr code&#10;&#10;Description automatically generated">
            <a:extLst>
              <a:ext uri="{FF2B5EF4-FFF2-40B4-BE49-F238E27FC236}">
                <a16:creationId xmlns:a16="http://schemas.microsoft.com/office/drawing/2014/main" id="{857C6D65-D0D5-B348-9C43-800F12D56B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039110" y="5946321"/>
            <a:ext cx="335280" cy="335280"/>
          </a:xfrm>
          <a:prstGeom prst="rect">
            <a:avLst/>
          </a:prstGeom>
        </p:spPr>
      </p:pic>
      <p:sp>
        <p:nvSpPr>
          <p:cNvPr id="6" name="TextBox 5">
            <a:extLst>
              <a:ext uri="{FF2B5EF4-FFF2-40B4-BE49-F238E27FC236}">
                <a16:creationId xmlns:a16="http://schemas.microsoft.com/office/drawing/2014/main" id="{CC707806-122C-2542-858B-100DD4D6A2A8}"/>
              </a:ext>
            </a:extLst>
          </p:cNvPr>
          <p:cNvSpPr txBox="1"/>
          <p:nvPr/>
        </p:nvSpPr>
        <p:spPr bwMode="auto">
          <a:xfrm>
            <a:off x="572589" y="2504803"/>
            <a:ext cx="586740" cy="1554272"/>
          </a:xfrm>
          <a:prstGeom prst="rect">
            <a:avLst/>
          </a:prstGeom>
          <a:noFill/>
          <a:ln>
            <a:noFill/>
          </a:ln>
        </p:spPr>
        <p:txBody>
          <a:bodyPr wrap="square" lIns="0" tIns="0" rIns="0" bIns="0" numCol="2" spcCol="91440" rtlCol="0">
            <a:spAutoFit/>
          </a:bodyPr>
          <a:lstStyle/>
          <a:p>
            <a:pPr>
              <a:spcAft>
                <a:spcPts val="600"/>
              </a:spcAft>
            </a:pPr>
            <a:r>
              <a:rPr lang="en-CA" sz="9600" dirty="0">
                <a:latin typeface="Lato Hairline" panose="020F0502020204030203" pitchFamily="34" charset="0"/>
                <a:ea typeface="Lato Hairline" panose="020F0502020204030203" pitchFamily="34" charset="0"/>
                <a:cs typeface="Lato Hairline" panose="020F0502020204030203" pitchFamily="34" charset="0"/>
              </a:rPr>
              <a:t>+</a:t>
            </a:r>
            <a:endParaRPr lang="en-US" sz="9600" dirty="0">
              <a:latin typeface="Lato Hairline" panose="020F0502020204030203" pitchFamily="34" charset="0"/>
              <a:ea typeface="Lato Hairline" panose="020F0502020204030203" pitchFamily="34" charset="0"/>
              <a:cs typeface="Lato Hairline" panose="020F0502020204030203" pitchFamily="34" charset="0"/>
            </a:endParaRPr>
          </a:p>
        </p:txBody>
      </p:sp>
      <p:sp>
        <p:nvSpPr>
          <p:cNvPr id="7" name="TextBox 6">
            <a:extLst>
              <a:ext uri="{FF2B5EF4-FFF2-40B4-BE49-F238E27FC236}">
                <a16:creationId xmlns:a16="http://schemas.microsoft.com/office/drawing/2014/main" id="{E2F38EF1-083A-F543-94CF-A972222A3CD9}"/>
              </a:ext>
            </a:extLst>
          </p:cNvPr>
          <p:cNvSpPr txBox="1"/>
          <p:nvPr/>
        </p:nvSpPr>
        <p:spPr bwMode="auto">
          <a:xfrm>
            <a:off x="3413760" y="350520"/>
            <a:ext cx="1066800" cy="1092607"/>
          </a:xfrm>
          <a:prstGeom prst="rect">
            <a:avLst/>
          </a:prstGeom>
          <a:noFill/>
          <a:ln>
            <a:noFill/>
          </a:ln>
        </p:spPr>
        <p:txBody>
          <a:bodyPr wrap="square" lIns="0" tIns="0" rIns="0" bIns="0" numCol="2" spcCol="91440" rtlCol="0">
            <a:spAutoFit/>
          </a:bodyPr>
          <a:lstStyle/>
          <a:p>
            <a:pPr>
              <a:spcAft>
                <a:spcPts val="600"/>
              </a:spcAft>
            </a:pPr>
            <a:r>
              <a:rPr lang="en-CA" sz="6600" b="1" dirty="0">
                <a:solidFill>
                  <a:srgbClr val="0F2D52"/>
                </a:solidFill>
                <a:latin typeface="Lato" panose="020F0502020204030203" pitchFamily="34" charset="0"/>
                <a:ea typeface="Lato" panose="020F0502020204030203" pitchFamily="34" charset="0"/>
                <a:cs typeface="Lato" panose="020F0502020204030203" pitchFamily="34" charset="0"/>
              </a:rPr>
              <a:t>+</a:t>
            </a:r>
            <a:endParaRPr lang="en-US" sz="6600" b="1" dirty="0">
              <a:solidFill>
                <a:srgbClr val="0F2D52"/>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Icon&#10;&#10;Description automatically generated">
            <a:extLst>
              <a:ext uri="{FF2B5EF4-FFF2-40B4-BE49-F238E27FC236}">
                <a16:creationId xmlns:a16="http://schemas.microsoft.com/office/drawing/2014/main" id="{9C097F7F-291F-E740-97F5-019BF53AB8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2290" y="4572907"/>
            <a:ext cx="1845310" cy="1845310"/>
          </a:xfrm>
          <a:prstGeom prst="rect">
            <a:avLst/>
          </a:prstGeom>
        </p:spPr>
      </p:pic>
      <p:pic>
        <p:nvPicPr>
          <p:cNvPr id="12" name="Picture 11" descr="Qr code&#10;&#10;Description automatically generated">
            <a:extLst>
              <a:ext uri="{FF2B5EF4-FFF2-40B4-BE49-F238E27FC236}">
                <a16:creationId xmlns:a16="http://schemas.microsoft.com/office/drawing/2014/main" id="{CDB28F7D-EEC4-C74A-BB0A-B3FC7A628D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537190" y="1143000"/>
            <a:ext cx="280489" cy="280489"/>
          </a:xfrm>
          <a:prstGeom prst="rect">
            <a:avLst/>
          </a:prstGeom>
        </p:spPr>
      </p:pic>
      <p:sp>
        <p:nvSpPr>
          <p:cNvPr id="9" name="Title 1">
            <a:extLst>
              <a:ext uri="{FF2B5EF4-FFF2-40B4-BE49-F238E27FC236}">
                <a16:creationId xmlns:a16="http://schemas.microsoft.com/office/drawing/2014/main" id="{A5C2D6DF-430B-264B-BEE7-C54A14BDF2B8}"/>
              </a:ext>
            </a:extLst>
          </p:cNvPr>
          <p:cNvSpPr txBox="1">
            <a:spLocks/>
          </p:cNvSpPr>
          <p:nvPr/>
        </p:nvSpPr>
        <p:spPr bwMode="auto">
          <a:xfrm>
            <a:off x="628994" y="630238"/>
            <a:ext cx="2495367" cy="1011685"/>
          </a:xfrm>
          <a:prstGeom prst="rect">
            <a:avLst/>
          </a:prstGeom>
          <a:noFill/>
          <a:ln>
            <a:noFill/>
          </a:ln>
        </p:spPr>
        <p:txBody>
          <a:bodyPr lIns="0" tIns="0" rIns="0" b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a:lnSpc>
                <a:spcPct val="80000"/>
              </a:lnSpc>
            </a:pPr>
            <a:r>
              <a:rPr lang="en-US" sz="2000" dirty="0">
                <a:solidFill>
                  <a:srgbClr val="0F2D52"/>
                </a:solidFill>
                <a:latin typeface="Lato Black" panose="020F0502020204030203" pitchFamily="34" charset="0"/>
                <a:ea typeface="Lato Black" panose="020F0502020204030203" pitchFamily="34" charset="0"/>
                <a:cs typeface="Lato Black" panose="020F0502020204030203" pitchFamily="34" charset="0"/>
              </a:rPr>
              <a:t>ONTARIO:</a:t>
            </a:r>
            <a:br>
              <a:rPr lang="en-US" sz="2400" dirty="0">
                <a:solidFill>
                  <a:srgbClr val="002E6E"/>
                </a:solidFill>
                <a:latin typeface="Lato" panose="020F0502020204030203" pitchFamily="34" charset="0"/>
                <a:ea typeface="Lato" panose="020F0502020204030203" pitchFamily="34" charset="0"/>
                <a:cs typeface="Lato" panose="020F0502020204030203" pitchFamily="34" charset="0"/>
              </a:rPr>
            </a:br>
            <a:r>
              <a:rPr lang="en-CA" sz="1600" b="0" dirty="0">
                <a:solidFill>
                  <a:srgbClr val="0F2D52"/>
                </a:solidFill>
                <a:latin typeface="Lato Medium" panose="020F0502020204030203" pitchFamily="34" charset="0"/>
              </a:rPr>
              <a:t>WHERE</a:t>
            </a:r>
            <a:r>
              <a:rPr lang="en-CA" sz="1600" dirty="0">
                <a:solidFill>
                  <a:srgbClr val="DD5C33"/>
                </a:solidFill>
                <a:latin typeface="Lato" panose="020F0502020204030203" pitchFamily="34" charset="0"/>
              </a:rPr>
              <a:t> </a:t>
            </a:r>
            <a:r>
              <a:rPr lang="en-CA" sz="1600" dirty="0">
                <a:solidFill>
                  <a:srgbClr val="DD5C33"/>
                </a:solidFill>
                <a:latin typeface="Lato Heavy" panose="020F0502020204030203" pitchFamily="34" charset="0"/>
                <a:ea typeface="Lato Heavy" panose="020F0502020204030203" pitchFamily="34" charset="0"/>
                <a:cs typeface="Lato Heavy" panose="020F0502020204030203" pitchFamily="34" charset="0"/>
              </a:rPr>
              <a:t>MEDICAL TECHNOLOGY </a:t>
            </a:r>
            <a:r>
              <a:rPr lang="en-CA" sz="1600" b="0" dirty="0">
                <a:solidFill>
                  <a:srgbClr val="0F2D52"/>
                </a:solidFill>
                <a:latin typeface="Lato Medium" panose="020F0502020204030203" pitchFamily="34" charset="0"/>
              </a:rPr>
              <a:t>FLOURISHES</a:t>
            </a:r>
            <a:r>
              <a:rPr lang="en-CA" sz="1600" dirty="0">
                <a:solidFill>
                  <a:srgbClr val="DD5C33"/>
                </a:solidFill>
                <a:latin typeface="Lato" panose="020F0502020204030203" pitchFamily="34" charset="0"/>
              </a:rPr>
              <a:t> </a:t>
            </a:r>
            <a:endParaRPr lang="en-CA" sz="1800" dirty="0">
              <a:solidFill>
                <a:srgbClr val="DD5C33"/>
              </a:solidFill>
              <a:latin typeface="Lato" panose="020F0502020204030203" pitchFamily="34" charset="0"/>
            </a:endParaRPr>
          </a:p>
        </p:txBody>
      </p:sp>
    </p:spTree>
    <p:extLst>
      <p:ext uri="{BB962C8B-B14F-4D97-AF65-F5344CB8AC3E}">
        <p14:creationId xmlns:p14="http://schemas.microsoft.com/office/powerpoint/2010/main" val="569227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star, night sky&#10;&#10;Description automatically generated">
            <a:extLst>
              <a:ext uri="{FF2B5EF4-FFF2-40B4-BE49-F238E27FC236}">
                <a16:creationId xmlns:a16="http://schemas.microsoft.com/office/drawing/2014/main" id="{3C8D19AA-7632-4D48-9009-4B0E6F7D7A8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51000"/>
                    </a14:imgEffect>
                  </a14:imgLayer>
                </a14:imgProps>
              </a:ext>
              <a:ext uri="{28A0092B-C50C-407E-A947-70E740481C1C}">
                <a14:useLocalDpi xmlns:a14="http://schemas.microsoft.com/office/drawing/2010/main" val="0"/>
              </a:ext>
            </a:extLst>
          </a:blip>
          <a:srcRect l="29555" t="16894"/>
          <a:stretch/>
        </p:blipFill>
        <p:spPr>
          <a:xfrm>
            <a:off x="0" y="0"/>
            <a:ext cx="7650480" cy="4634717"/>
          </a:xfrm>
          <a:prstGeom prst="rect">
            <a:avLst/>
          </a:prstGeom>
        </p:spPr>
      </p:pic>
      <p:sp>
        <p:nvSpPr>
          <p:cNvPr id="30" name="Title 1">
            <a:extLst>
              <a:ext uri="{FF2B5EF4-FFF2-40B4-BE49-F238E27FC236}">
                <a16:creationId xmlns:a16="http://schemas.microsoft.com/office/drawing/2014/main" id="{996AEF55-F00C-414B-AE0A-50CE88D35FDF}"/>
              </a:ext>
            </a:extLst>
          </p:cNvPr>
          <p:cNvSpPr txBox="1">
            <a:spLocks/>
          </p:cNvSpPr>
          <p:nvPr/>
        </p:nvSpPr>
        <p:spPr bwMode="auto">
          <a:xfrm>
            <a:off x="630238" y="1836420"/>
            <a:ext cx="11063287" cy="1181100"/>
          </a:xfrm>
          <a:prstGeom prst="rect">
            <a:avLst/>
          </a:prstGeom>
          <a:noFill/>
          <a:ln>
            <a:noFill/>
          </a:ln>
        </p:spPr>
        <p:txBody>
          <a:bodyPr lIns="0" t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a:lnSpc>
                <a:spcPct val="90000"/>
              </a:lnSpc>
              <a:defRPr/>
            </a:pPr>
            <a:r>
              <a:rPr lang="en-US" sz="4400" spc="-150" dirty="0">
                <a:solidFill>
                  <a:srgbClr val="0F2D52"/>
                </a:solidFill>
                <a:latin typeface="Lato Heavy" panose="020F0502020204030203" pitchFamily="34" charset="0"/>
                <a:ea typeface="Lato Heavy" panose="020F0502020204030203" pitchFamily="34" charset="0"/>
                <a:cs typeface="Lato Heavy" panose="020F0502020204030203" pitchFamily="34" charset="0"/>
              </a:rPr>
              <a:t>ONTARIO: </a:t>
            </a:r>
            <a:br>
              <a:rPr lang="en-US" sz="4400" dirty="0">
                <a:solidFill>
                  <a:srgbClr val="0F2D52"/>
                </a:solidFill>
                <a:latin typeface="Lato Heavy" panose="020F0502020204030203" pitchFamily="34" charset="0"/>
                <a:ea typeface="Lato Heavy" panose="020F0502020204030203" pitchFamily="34" charset="0"/>
                <a:cs typeface="Lato Heavy" panose="020F0502020204030203" pitchFamily="34" charset="0"/>
              </a:rPr>
            </a:br>
            <a:r>
              <a:rPr lang="en-CA" sz="3600" dirty="0">
                <a:solidFill>
                  <a:srgbClr val="DD5C33"/>
                </a:solidFill>
                <a:latin typeface="Lato" panose="020F0502020204030203" pitchFamily="34" charset="0"/>
              </a:rPr>
              <a:t>INNOVATING IN DIGITAL HEALTH</a:t>
            </a:r>
          </a:p>
          <a:p>
            <a:pPr marL="7938" indent="-7938">
              <a:lnSpc>
                <a:spcPct val="90000"/>
              </a:lnSpc>
              <a:defRPr/>
            </a:pPr>
            <a:r>
              <a:rPr lang="en-US" sz="3600" b="0" dirty="0">
                <a:solidFill>
                  <a:srgbClr val="002E6E"/>
                </a:solidFill>
                <a:latin typeface="Lato Medium" panose="020F0502020204030203" pitchFamily="34" charset="0"/>
              </a:rPr>
              <a:t>  </a:t>
            </a:r>
          </a:p>
        </p:txBody>
      </p:sp>
      <p:sp>
        <p:nvSpPr>
          <p:cNvPr id="25" name="TextBox 24">
            <a:extLst>
              <a:ext uri="{FF2B5EF4-FFF2-40B4-BE49-F238E27FC236}">
                <a16:creationId xmlns:a16="http://schemas.microsoft.com/office/drawing/2014/main" id="{927BA976-1B83-4E40-932F-23B6D0119146}"/>
              </a:ext>
            </a:extLst>
          </p:cNvPr>
          <p:cNvSpPr txBox="1"/>
          <p:nvPr/>
        </p:nvSpPr>
        <p:spPr bwMode="auto">
          <a:xfrm>
            <a:off x="628994" y="3149753"/>
            <a:ext cx="10923244" cy="2703688"/>
          </a:xfrm>
          <a:prstGeom prst="rect">
            <a:avLst/>
          </a:prstGeom>
          <a:noFill/>
          <a:ln>
            <a:noFill/>
          </a:ln>
        </p:spPr>
        <p:txBody>
          <a:bodyPr lIns="0" tIns="0" rIns="0" bIns="0" numCol="2" spcCol="640080"/>
          <a:lstStyle/>
          <a:p>
            <a:pPr>
              <a:lnSpc>
                <a:spcPct val="120000"/>
              </a:lnSpc>
              <a:spcAft>
                <a:spcPts val="1200"/>
              </a:spcAft>
            </a:pPr>
            <a:r>
              <a:rPr lang="en-CA" sz="1400" b="1" dirty="0">
                <a:latin typeface="Lato" panose="020F0502020204030203" pitchFamily="34" charset="0"/>
                <a:ea typeface="Lato" panose="020F0502020204030203" pitchFamily="34" charset="0"/>
                <a:cs typeface="Lato" panose="020F0502020204030203" pitchFamily="34" charset="0"/>
              </a:rPr>
              <a:t>In 2021, the first hospital in Canada </a:t>
            </a:r>
            <a:r>
              <a:rPr lang="en-CA" sz="1400" b="1" dirty="0">
                <a:latin typeface="Lato Light" panose="020F0502020204030203" pitchFamily="34" charset="0"/>
              </a:rPr>
              <a:t>to feature fully integrated “smart” technology systems opened its doors </a:t>
            </a:r>
            <a:r>
              <a:rPr lang="en-CA" sz="1400" dirty="0">
                <a:latin typeface="Lato Light" panose="020F0502020204030203" pitchFamily="34" charset="0"/>
              </a:rPr>
              <a:t>just north of Toronto. Cortellucci Vaughan Hospital was designed to capitalize on the convergence of life sciences and information technologies through increased state-of-the-art health care. The hospital features fully integrated tech systems and medical devices that can speak directly to each other, maximizing information exchange to improve patient care. </a:t>
            </a:r>
          </a:p>
          <a:p>
            <a:pPr>
              <a:lnSpc>
                <a:spcPct val="120000"/>
              </a:lnSpc>
              <a:spcAft>
                <a:spcPts val="1200"/>
              </a:spcAft>
            </a:pPr>
            <a:r>
              <a:rPr lang="en-CA" sz="1400" dirty="0">
                <a:latin typeface="Lato Light" panose="020F0502020204030203" pitchFamily="34" charset="0"/>
              </a:rPr>
              <a:t>The hospital developed a series of smart workflows explicitly designed to save time and potentially save lives. </a:t>
            </a:r>
          </a:p>
          <a:p>
            <a:pPr>
              <a:lnSpc>
                <a:spcPct val="120000"/>
              </a:lnSpc>
              <a:spcAft>
                <a:spcPts val="1200"/>
              </a:spcAft>
            </a:pPr>
            <a:r>
              <a:rPr lang="en-CA" sz="1400" dirty="0">
                <a:latin typeface="Lato Light" panose="020F0502020204030203" pitchFamily="34" charset="0"/>
              </a:rPr>
              <a:t>For example, if a patient goes into cardiac arrest, the integrated technology allows the vital-signs monitor to send a silent alert directly to the critical care response team, equipped with real-time location service badges. As doctors approach the elevators, their smart badges override the system, allowing them to get to the patient more quickly. Simultaneously, the technology returns the patient’s bed to a flat position for resuscitation, stops the IV pump and brings up the patient’s medical record on the room display for quick reference.</a:t>
            </a:r>
          </a:p>
        </p:txBody>
      </p:sp>
      <p:cxnSp>
        <p:nvCxnSpPr>
          <p:cNvPr id="8" name="Straight Connector 7">
            <a:extLst>
              <a:ext uri="{FF2B5EF4-FFF2-40B4-BE49-F238E27FC236}">
                <a16:creationId xmlns:a16="http://schemas.microsoft.com/office/drawing/2014/main" id="{23E49BA3-D5B1-D549-A332-E7500AF44652}"/>
              </a:ext>
            </a:extLst>
          </p:cNvPr>
          <p:cNvCxnSpPr>
            <a:cxnSpLocks/>
          </p:cNvCxnSpPr>
          <p:nvPr/>
        </p:nvCxnSpPr>
        <p:spPr bwMode="auto">
          <a:xfrm>
            <a:off x="6096000" y="3281819"/>
            <a:ext cx="0" cy="257162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A picture containing text, first-aid kit, clipart&#10;&#10;Description automatically generated">
            <a:extLst>
              <a:ext uri="{FF2B5EF4-FFF2-40B4-BE49-F238E27FC236}">
                <a16:creationId xmlns:a16="http://schemas.microsoft.com/office/drawing/2014/main" id="{CAF94AD1-E069-824D-AA65-0F6BA04A12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17841" y="0"/>
            <a:ext cx="842640" cy="1192415"/>
          </a:xfrm>
          <a:prstGeom prst="rect">
            <a:avLst/>
          </a:prstGeom>
        </p:spPr>
      </p:pic>
      <p:sp>
        <p:nvSpPr>
          <p:cNvPr id="16" name="Title 1">
            <a:extLst>
              <a:ext uri="{FF2B5EF4-FFF2-40B4-BE49-F238E27FC236}">
                <a16:creationId xmlns:a16="http://schemas.microsoft.com/office/drawing/2014/main" id="{55E2B24F-B214-1346-A326-AFEBB1F2D139}"/>
              </a:ext>
            </a:extLst>
          </p:cNvPr>
          <p:cNvSpPr txBox="1">
            <a:spLocks/>
          </p:cNvSpPr>
          <p:nvPr/>
        </p:nvSpPr>
        <p:spPr bwMode="auto">
          <a:xfrm>
            <a:off x="628994" y="630238"/>
            <a:ext cx="2495367" cy="1011685"/>
          </a:xfrm>
          <a:prstGeom prst="rect">
            <a:avLst/>
          </a:prstGeom>
          <a:noFill/>
          <a:ln>
            <a:noFill/>
          </a:ln>
        </p:spPr>
        <p:txBody>
          <a:bodyPr lIns="0" tIns="0" rIns="0" b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a:lnSpc>
                <a:spcPct val="80000"/>
              </a:lnSpc>
            </a:pPr>
            <a:r>
              <a:rPr lang="en-US" sz="2000" dirty="0">
                <a:solidFill>
                  <a:srgbClr val="0F2D52"/>
                </a:solidFill>
                <a:latin typeface="Lato Black" panose="020F0502020204030203" pitchFamily="34" charset="0"/>
                <a:ea typeface="Lato Black" panose="020F0502020204030203" pitchFamily="34" charset="0"/>
                <a:cs typeface="Lato Black" panose="020F0502020204030203" pitchFamily="34" charset="0"/>
              </a:rPr>
              <a:t>ONTARIO:</a:t>
            </a:r>
            <a:br>
              <a:rPr lang="en-US" sz="2400" dirty="0">
                <a:solidFill>
                  <a:srgbClr val="002E6E"/>
                </a:solidFill>
                <a:latin typeface="Lato" panose="020F0502020204030203" pitchFamily="34" charset="0"/>
                <a:ea typeface="Lato" panose="020F0502020204030203" pitchFamily="34" charset="0"/>
                <a:cs typeface="Lato" panose="020F0502020204030203" pitchFamily="34" charset="0"/>
              </a:rPr>
            </a:br>
            <a:r>
              <a:rPr lang="en-CA" sz="1600" b="0" dirty="0">
                <a:solidFill>
                  <a:srgbClr val="0F2D52"/>
                </a:solidFill>
                <a:latin typeface="Lato Medium" panose="020F0502020204030203" pitchFamily="34" charset="0"/>
              </a:rPr>
              <a:t>WHERE</a:t>
            </a:r>
            <a:r>
              <a:rPr lang="en-CA" sz="1600" dirty="0">
                <a:solidFill>
                  <a:srgbClr val="DD5C33"/>
                </a:solidFill>
                <a:latin typeface="Lato" panose="020F0502020204030203" pitchFamily="34" charset="0"/>
              </a:rPr>
              <a:t> </a:t>
            </a:r>
            <a:r>
              <a:rPr lang="en-CA" sz="1600" dirty="0">
                <a:solidFill>
                  <a:srgbClr val="DD5C33"/>
                </a:solidFill>
                <a:latin typeface="Lato Heavy" panose="020F0502020204030203" pitchFamily="34" charset="0"/>
                <a:ea typeface="Lato Heavy" panose="020F0502020204030203" pitchFamily="34" charset="0"/>
                <a:cs typeface="Lato Heavy" panose="020F0502020204030203" pitchFamily="34" charset="0"/>
              </a:rPr>
              <a:t>MEDICAL TECHNOLOGY </a:t>
            </a:r>
            <a:r>
              <a:rPr lang="en-CA" sz="1600" b="0" dirty="0">
                <a:solidFill>
                  <a:srgbClr val="0F2D52"/>
                </a:solidFill>
                <a:latin typeface="Lato Medium" panose="020F0502020204030203" pitchFamily="34" charset="0"/>
              </a:rPr>
              <a:t>FLOURISHES</a:t>
            </a:r>
            <a:r>
              <a:rPr lang="en-CA" sz="1600" dirty="0">
                <a:solidFill>
                  <a:srgbClr val="DD5C33"/>
                </a:solidFill>
                <a:latin typeface="Lato" panose="020F0502020204030203" pitchFamily="34" charset="0"/>
              </a:rPr>
              <a:t> </a:t>
            </a:r>
            <a:endParaRPr lang="en-CA" sz="1800" dirty="0">
              <a:solidFill>
                <a:srgbClr val="DD5C33"/>
              </a:solidFill>
              <a:latin typeface="Lato" panose="020F0502020204030203"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2CC1C5C-681B-BE44-AAC5-D4716B7C1712}"/>
              </a:ext>
            </a:extLst>
          </p:cNvPr>
          <p:cNvSpPr/>
          <p:nvPr/>
        </p:nvSpPr>
        <p:spPr>
          <a:xfrm>
            <a:off x="6096000" y="0"/>
            <a:ext cx="5638800" cy="6858000"/>
          </a:xfrm>
          <a:prstGeom prst="rect">
            <a:avLst/>
          </a:prstGeom>
          <a:solidFill>
            <a:srgbClr val="C2CBCD">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Icon&#10;&#10;Description automatically generated">
            <a:extLst>
              <a:ext uri="{FF2B5EF4-FFF2-40B4-BE49-F238E27FC236}">
                <a16:creationId xmlns:a16="http://schemas.microsoft.com/office/drawing/2014/main" id="{BF0468F9-9355-5E4C-AF21-219C2CB9DA58}"/>
              </a:ext>
            </a:extLst>
          </p:cNvPr>
          <p:cNvPicPr>
            <a:picLocks noChangeAspect="1"/>
          </p:cNvPicPr>
          <p:nvPr/>
        </p:nvPicPr>
        <p:blipFill rotWithShape="1">
          <a:blip r:embed="rId3">
            <a:extLst>
              <a:ext uri="{28A0092B-C50C-407E-A947-70E740481C1C}">
                <a14:useLocalDpi xmlns:a14="http://schemas.microsoft.com/office/drawing/2010/main" val="0"/>
              </a:ext>
            </a:extLst>
          </a:blip>
          <a:srcRect t="-15885" b="1"/>
          <a:stretch/>
        </p:blipFill>
        <p:spPr>
          <a:xfrm rot="3303188">
            <a:off x="5283081" y="-392303"/>
            <a:ext cx="1195529" cy="2734236"/>
          </a:xfrm>
          <a:prstGeom prst="rect">
            <a:avLst/>
          </a:prstGeom>
        </p:spPr>
      </p:pic>
      <p:pic>
        <p:nvPicPr>
          <p:cNvPr id="23" name="Picture 22" descr="Icon&#10;&#10;Description automatically generated">
            <a:extLst>
              <a:ext uri="{FF2B5EF4-FFF2-40B4-BE49-F238E27FC236}">
                <a16:creationId xmlns:a16="http://schemas.microsoft.com/office/drawing/2014/main" id="{189CC7BB-0E9F-1A4A-BDE5-8BFE7798A68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rot="1826811">
            <a:off x="7485619" y="1637160"/>
            <a:ext cx="4464246" cy="5307883"/>
          </a:xfrm>
          <a:prstGeom prst="rect">
            <a:avLst/>
          </a:prstGeom>
        </p:spPr>
      </p:pic>
      <p:pic>
        <p:nvPicPr>
          <p:cNvPr id="25" name="Picture 24" descr="Icon&#10;&#10;Description automatically generated">
            <a:extLst>
              <a:ext uri="{FF2B5EF4-FFF2-40B4-BE49-F238E27FC236}">
                <a16:creationId xmlns:a16="http://schemas.microsoft.com/office/drawing/2014/main" id="{B4FF36B6-12B2-CC44-8311-A51A9790C57F}"/>
              </a:ext>
            </a:extLst>
          </p:cNvPr>
          <p:cNvPicPr>
            <a:picLocks noChangeAspect="1"/>
          </p:cNvPicPr>
          <p:nvPr/>
        </p:nvPicPr>
        <p:blipFill rotWithShape="1">
          <a:blip r:embed="rId3">
            <a:extLst>
              <a:ext uri="{28A0092B-C50C-407E-A947-70E740481C1C}">
                <a14:useLocalDpi xmlns:a14="http://schemas.microsoft.com/office/drawing/2010/main" val="0"/>
              </a:ext>
            </a:extLst>
          </a:blip>
          <a:srcRect t="16031"/>
          <a:stretch/>
        </p:blipFill>
        <p:spPr>
          <a:xfrm>
            <a:off x="7934886" y="0"/>
            <a:ext cx="2400300" cy="3977714"/>
          </a:xfrm>
          <a:prstGeom prst="rect">
            <a:avLst/>
          </a:prstGeom>
        </p:spPr>
      </p:pic>
      <p:pic>
        <p:nvPicPr>
          <p:cNvPr id="30" name="Picture 29" descr="Icon&#10;&#10;Description automatically generated">
            <a:extLst>
              <a:ext uri="{FF2B5EF4-FFF2-40B4-BE49-F238E27FC236}">
                <a16:creationId xmlns:a16="http://schemas.microsoft.com/office/drawing/2014/main" id="{E848CF74-69AB-924A-85D8-837CE69C87F2}"/>
              </a:ext>
            </a:extLst>
          </p:cNvPr>
          <p:cNvPicPr>
            <a:picLocks noChangeAspect="1"/>
          </p:cNvPicPr>
          <p:nvPr/>
        </p:nvPicPr>
        <p:blipFill rotWithShape="1">
          <a:blip r:embed="rId3">
            <a:extLst>
              <a:ext uri="{28A0092B-C50C-407E-A947-70E740481C1C}">
                <a14:useLocalDpi xmlns:a14="http://schemas.microsoft.com/office/drawing/2010/main" val="0"/>
              </a:ext>
            </a:extLst>
          </a:blip>
          <a:srcRect t="16031"/>
          <a:stretch/>
        </p:blipFill>
        <p:spPr>
          <a:xfrm flipV="1">
            <a:off x="3996495" y="2880286"/>
            <a:ext cx="2400300" cy="3977714"/>
          </a:xfrm>
          <a:prstGeom prst="rect">
            <a:avLst/>
          </a:prstGeom>
        </p:spPr>
      </p:pic>
      <p:pic>
        <p:nvPicPr>
          <p:cNvPr id="17" name="Picture 16" descr="Icon&#10;&#10;Description automatically generated">
            <a:extLst>
              <a:ext uri="{FF2B5EF4-FFF2-40B4-BE49-F238E27FC236}">
                <a16:creationId xmlns:a16="http://schemas.microsoft.com/office/drawing/2014/main" id="{8DB92625-EC9A-E643-BD58-BC7CB0C0CD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8853" y="1786403"/>
            <a:ext cx="3554133" cy="3554133"/>
          </a:xfrm>
          <a:prstGeom prst="rect">
            <a:avLst/>
          </a:prstGeom>
        </p:spPr>
      </p:pic>
      <p:sp>
        <p:nvSpPr>
          <p:cNvPr id="9" name="Title 1">
            <a:extLst>
              <a:ext uri="{FF2B5EF4-FFF2-40B4-BE49-F238E27FC236}">
                <a16:creationId xmlns:a16="http://schemas.microsoft.com/office/drawing/2014/main" id="{35EF9AB9-D51A-364D-94D1-B3CFA802DE20}"/>
              </a:ext>
            </a:extLst>
          </p:cNvPr>
          <p:cNvSpPr txBox="1">
            <a:spLocks/>
          </p:cNvSpPr>
          <p:nvPr/>
        </p:nvSpPr>
        <p:spPr bwMode="auto">
          <a:xfrm>
            <a:off x="647701" y="647699"/>
            <a:ext cx="2821640" cy="1476935"/>
          </a:xfrm>
          <a:prstGeom prst="rect">
            <a:avLst/>
          </a:prstGeom>
          <a:noFill/>
          <a:ln>
            <a:noFill/>
          </a:ln>
        </p:spPr>
        <p:txBody>
          <a:bodyPr lIns="0" tIns="0" rIns="0" b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a:lnSpc>
                <a:spcPct val="80000"/>
              </a:lnSpc>
            </a:pPr>
            <a:r>
              <a:rPr lang="en-US" sz="3600" spc="-150" dirty="0">
                <a:solidFill>
                  <a:srgbClr val="0F2D52"/>
                </a:solidFill>
                <a:latin typeface="Lato Black" panose="020F0502020204030203" pitchFamily="34" charset="0"/>
                <a:ea typeface="Lato Black" panose="020F0502020204030203" pitchFamily="34" charset="0"/>
                <a:cs typeface="Lato Black" panose="020F0502020204030203" pitchFamily="34" charset="0"/>
              </a:rPr>
              <a:t>ONTARIO: </a:t>
            </a:r>
            <a:br>
              <a:rPr lang="en-US" sz="2000" dirty="0">
                <a:solidFill>
                  <a:srgbClr val="002E6E"/>
                </a:solidFill>
                <a:latin typeface="Lato" panose="020F0502020204030203" pitchFamily="34" charset="0"/>
                <a:ea typeface="Lato" panose="020F0502020204030203" pitchFamily="34" charset="0"/>
                <a:cs typeface="Lato" panose="020F0502020204030203" pitchFamily="34" charset="0"/>
              </a:rPr>
            </a:br>
            <a:r>
              <a:rPr lang="en-CA" sz="2400" b="0" dirty="0">
                <a:solidFill>
                  <a:srgbClr val="DD5C33"/>
                </a:solidFill>
                <a:latin typeface="Lato" panose="020F0502020204030203" pitchFamily="34" charset="0"/>
              </a:rPr>
              <a:t>GROWTH IN</a:t>
            </a:r>
            <a:br>
              <a:rPr lang="en-CA" sz="2400" b="0" dirty="0">
                <a:solidFill>
                  <a:srgbClr val="DD5C33"/>
                </a:solidFill>
                <a:latin typeface="Lato" panose="020F0502020204030203" pitchFamily="34" charset="0"/>
              </a:rPr>
            </a:br>
            <a:r>
              <a:rPr lang="en-CA" sz="2400" dirty="0">
                <a:solidFill>
                  <a:srgbClr val="DD5C33"/>
                </a:solidFill>
                <a:latin typeface="Lato Heavy" panose="020F0502020204030203" pitchFamily="34" charset="0"/>
                <a:ea typeface="Lato Heavy" panose="020F0502020204030203" pitchFamily="34" charset="0"/>
                <a:cs typeface="Lato Heavy" panose="020F0502020204030203" pitchFamily="34" charset="0"/>
              </a:rPr>
              <a:t>REGENERATIVE MEDICINE</a:t>
            </a:r>
          </a:p>
          <a:p>
            <a:pPr marL="144000">
              <a:lnSpc>
                <a:spcPts val="2480"/>
              </a:lnSpc>
              <a:defRPr/>
            </a:pPr>
            <a:endParaRPr lang="en-US" sz="2400" b="0" dirty="0">
              <a:solidFill>
                <a:srgbClr val="7A9D4A"/>
              </a:solidFill>
              <a:latin typeface="Lato" panose="020F0502020204030203" pitchFamily="34" charset="0"/>
              <a:ea typeface="Lato" panose="020F0502020204030203" pitchFamily="34" charset="0"/>
              <a:cs typeface="Lato" panose="020F0502020204030203" pitchFamily="34" charset="0"/>
            </a:endParaRPr>
          </a:p>
        </p:txBody>
      </p:sp>
      <p:sp>
        <p:nvSpPr>
          <p:cNvPr id="10" name="TextBox 8">
            <a:extLst>
              <a:ext uri="{FF2B5EF4-FFF2-40B4-BE49-F238E27FC236}">
                <a16:creationId xmlns:a16="http://schemas.microsoft.com/office/drawing/2014/main" id="{04E4FE8E-2295-A043-B041-154CAA996E88}"/>
              </a:ext>
            </a:extLst>
          </p:cNvPr>
          <p:cNvSpPr txBox="1">
            <a:spLocks noChangeArrowheads="1"/>
          </p:cNvSpPr>
          <p:nvPr/>
        </p:nvSpPr>
        <p:spPr bwMode="auto">
          <a:xfrm>
            <a:off x="647700" y="2211149"/>
            <a:ext cx="3851148" cy="4189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10000"/>
              </a:lnSpc>
              <a:spcAft>
                <a:spcPts val="600"/>
              </a:spcAft>
            </a:pPr>
            <a:r>
              <a:rPr lang="en-CA" sz="1050" b="1" dirty="0">
                <a:latin typeface="Lato" panose="020F0502020204030203" pitchFamily="34" charset="0"/>
                <a:ea typeface="Lato" panose="020F0502020204030203" pitchFamily="34" charset="0"/>
                <a:cs typeface="Lato" panose="020F0502020204030203" pitchFamily="34" charset="0"/>
              </a:rPr>
              <a:t>Regenerative medicine has the potential </a:t>
            </a:r>
            <a:r>
              <a:rPr lang="en-CA" sz="1050" b="1" dirty="0">
                <a:latin typeface="Lato Light" panose="020F0502020204030203" pitchFamily="34" charset="0"/>
              </a:rPr>
              <a:t>to heal </a:t>
            </a:r>
            <a:r>
              <a:rPr lang="en-CA" sz="1050" dirty="0">
                <a:latin typeface="Lato Light" panose="020F0502020204030203" pitchFamily="34" charset="0"/>
              </a:rPr>
              <a:t>or replace tissues and organs damaged by disease or trauma by harnessing the power of stem cells, biomaterials and genetic modification. Promising a host of breakthrough treatments and potential cures for diseases, Ontario is at the forefront of this field.</a:t>
            </a:r>
          </a:p>
          <a:p>
            <a:pPr>
              <a:lnSpc>
                <a:spcPct val="110000"/>
              </a:lnSpc>
              <a:spcAft>
                <a:spcPts val="600"/>
              </a:spcAft>
            </a:pPr>
            <a:r>
              <a:rPr lang="en-CA" sz="1050" dirty="0">
                <a:latin typeface="Lato Light" panose="020F0502020204030203" pitchFamily="34" charset="0"/>
              </a:rPr>
              <a:t>One of the major benefits of locating your business in Ontario is that you’ll have access to support from institutions on the cutting-edge of regenerative medicine discovery. For example, Toronto’s Centre for Commercialization of Regenerative Medicine (CCRM) is a leader in helping companies develop and commercialize regenerative medicine technologies, as well as cell and gene therapies.</a:t>
            </a:r>
          </a:p>
          <a:p>
            <a:pPr>
              <a:lnSpc>
                <a:spcPct val="110000"/>
              </a:lnSpc>
              <a:spcAft>
                <a:spcPts val="600"/>
              </a:spcAft>
            </a:pPr>
            <a:r>
              <a:rPr lang="en-CA" sz="1050" dirty="0">
                <a:latin typeface="Lato Light" panose="020F0502020204030203" pitchFamily="34" charset="0"/>
              </a:rPr>
              <a:t>In 2016, CCRM partnered with GE Healthcare to establish the Centre for Advanced Therapeutic Cell Technologies. The centre works to tackle manufacturing challenges in cell and gene therapy production by creating a process that is automated and optimized for industrialization. </a:t>
            </a:r>
          </a:p>
          <a:p>
            <a:pPr>
              <a:lnSpc>
                <a:spcPct val="110000"/>
              </a:lnSpc>
              <a:spcAft>
                <a:spcPts val="600"/>
              </a:spcAft>
            </a:pPr>
            <a:r>
              <a:rPr lang="en-CA" sz="1050" dirty="0">
                <a:latin typeface="Lato Light" panose="020F0502020204030203" pitchFamily="34" charset="0"/>
              </a:rPr>
              <a:t>Through another partnership with the University Health Network, in 2018, CCRM launched the Centre for Cell and Vector Production. This collaboration enables them to  meet the demand for manufactured clinical-grade cells and genes used in Phase I and II clinical trials.</a:t>
            </a:r>
          </a:p>
        </p:txBody>
      </p:sp>
      <p:pic>
        <p:nvPicPr>
          <p:cNvPr id="15" name="Picture 14" descr="A picture containing chart&#10;&#10;Description automatically generated">
            <a:extLst>
              <a:ext uri="{FF2B5EF4-FFF2-40B4-BE49-F238E27FC236}">
                <a16:creationId xmlns:a16="http://schemas.microsoft.com/office/drawing/2014/main" id="{6EB86676-91A2-FD4C-95A5-9C6E94F8968A}"/>
              </a:ext>
            </a:extLst>
          </p:cNvPr>
          <p:cNvPicPr>
            <a:picLocks noChangeAspect="1"/>
          </p:cNvPicPr>
          <p:nvPr/>
        </p:nvPicPr>
        <p:blipFill rotWithShape="1">
          <a:blip r:embed="rId7">
            <a:extLst>
              <a:ext uri="{28A0092B-C50C-407E-A947-70E740481C1C}">
                <a14:useLocalDpi xmlns:a14="http://schemas.microsoft.com/office/drawing/2010/main" val="0"/>
              </a:ext>
            </a:extLst>
          </a:blip>
          <a:srcRect l="5780"/>
          <a:stretch/>
        </p:blipFill>
        <p:spPr>
          <a:xfrm flipH="1">
            <a:off x="6949277" y="2972920"/>
            <a:ext cx="5260652" cy="11811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9B3ABC7-E91E-3347-B75D-5D00CB3C6381}"/>
              </a:ext>
            </a:extLst>
          </p:cNvPr>
          <p:cNvSpPr>
            <a:spLocks noChangeArrowheads="1"/>
          </p:cNvSpPr>
          <p:nvPr/>
        </p:nvSpPr>
        <p:spPr bwMode="auto">
          <a:xfrm>
            <a:off x="2723384" y="1167996"/>
            <a:ext cx="6881420" cy="4522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spcAft>
                <a:spcPts val="1200"/>
              </a:spcAft>
            </a:pPr>
            <a:r>
              <a:rPr lang="en-CA" sz="3200" dirty="0">
                <a:latin typeface="Lato Medium" panose="020F0502020204030203" pitchFamily="34" charset="0"/>
                <a:ea typeface="Lato Medium" panose="020F0502020204030203" pitchFamily="34" charset="0"/>
                <a:cs typeface="Lato Medium" panose="020F0502020204030203" pitchFamily="34" charset="0"/>
              </a:rPr>
              <a:t>The Department of Medicine </a:t>
            </a:r>
            <a:br>
              <a:rPr lang="en-CA" sz="3200" dirty="0">
                <a:latin typeface="Lato Medium" panose="020F0502020204030203" pitchFamily="34" charset="0"/>
                <a:ea typeface="Lato Medium" panose="020F0502020204030203" pitchFamily="34" charset="0"/>
                <a:cs typeface="Lato Medium" panose="020F0502020204030203" pitchFamily="34" charset="0"/>
              </a:rPr>
            </a:br>
            <a:r>
              <a:rPr lang="en-CA" sz="3200" dirty="0">
                <a:latin typeface="Lato Medium" panose="020F0502020204030203" pitchFamily="34" charset="0"/>
                <a:ea typeface="Lato Medium" panose="020F0502020204030203" pitchFamily="34" charset="0"/>
                <a:cs typeface="Lato Medium" panose="020F0502020204030203" pitchFamily="34" charset="0"/>
              </a:rPr>
              <a:t>at Hamilton’s McMaster University </a:t>
            </a:r>
            <a:br>
              <a:rPr lang="en-CA" sz="3200" dirty="0">
                <a:latin typeface="Lato Medium" panose="020F0502020204030203" pitchFamily="34" charset="0"/>
                <a:ea typeface="Lato Medium" panose="020F0502020204030203" pitchFamily="34" charset="0"/>
                <a:cs typeface="Lato Medium" panose="020F0502020204030203" pitchFamily="34" charset="0"/>
              </a:rPr>
            </a:br>
            <a:r>
              <a:rPr lang="en-CA" sz="3200" dirty="0">
                <a:latin typeface="Lato Medium" panose="020F0502020204030203" pitchFamily="34" charset="0"/>
                <a:ea typeface="Lato Medium" panose="020F0502020204030203" pitchFamily="34" charset="0"/>
                <a:cs typeface="Lato Medium" panose="020F0502020204030203" pitchFamily="34" charset="0"/>
              </a:rPr>
              <a:t>is leading the way in infectious diseases research.</a:t>
            </a:r>
          </a:p>
          <a:p>
            <a:pPr algn="ctr">
              <a:lnSpc>
                <a:spcPct val="110000"/>
              </a:lnSpc>
            </a:pPr>
            <a:endParaRPr lang="en-CA" dirty="0">
              <a:latin typeface="Lato Medium" panose="020F0502020204030203" pitchFamily="34" charset="0"/>
              <a:ea typeface="Lato Medium" panose="020F0502020204030203" pitchFamily="34" charset="0"/>
              <a:cs typeface="Lato Medium" panose="020F0502020204030203" pitchFamily="34" charset="0"/>
            </a:endParaRPr>
          </a:p>
          <a:p>
            <a:pPr algn="ctr">
              <a:lnSpc>
                <a:spcPct val="110000"/>
              </a:lnSpc>
            </a:pPr>
            <a:r>
              <a:rPr lang="en-CA" sz="2000" dirty="0">
                <a:latin typeface="Lato Medium" panose="020F0502020204030203" pitchFamily="34" charset="0"/>
                <a:ea typeface="Lato Medium" panose="020F0502020204030203" pitchFamily="34" charset="0"/>
                <a:cs typeface="Lato Medium" panose="020F0502020204030203" pitchFamily="34" charset="0"/>
              </a:rPr>
              <a:t>The Division of Infectious Diseases plays a critical role </a:t>
            </a:r>
            <a:br>
              <a:rPr lang="en-CA" sz="2000" dirty="0">
                <a:latin typeface="Lato Medium" panose="020F0502020204030203" pitchFamily="34" charset="0"/>
                <a:ea typeface="Lato Medium" panose="020F0502020204030203" pitchFamily="34" charset="0"/>
                <a:cs typeface="Lato Medium" panose="020F0502020204030203" pitchFamily="34" charset="0"/>
              </a:rPr>
            </a:br>
            <a:r>
              <a:rPr lang="en-CA" sz="2000" dirty="0">
                <a:latin typeface="Lato Medium" panose="020F0502020204030203" pitchFamily="34" charset="0"/>
                <a:ea typeface="Lato Medium" panose="020F0502020204030203" pitchFamily="34" charset="0"/>
                <a:cs typeface="Lato Medium" panose="020F0502020204030203" pitchFamily="34" charset="0"/>
              </a:rPr>
              <a:t>in the prevention and management of infectious diseases through research, clinical care and education.</a:t>
            </a:r>
            <a:br>
              <a:rPr lang="en-CA" sz="2000" dirty="0">
                <a:latin typeface="Lato Medium" panose="020F0502020204030203" pitchFamily="34" charset="0"/>
                <a:ea typeface="Lato Medium" panose="020F0502020204030203" pitchFamily="34" charset="0"/>
                <a:cs typeface="Lato Medium" panose="020F0502020204030203" pitchFamily="34" charset="0"/>
              </a:rPr>
            </a:br>
            <a:r>
              <a:rPr lang="en-CA" sz="2000" dirty="0">
                <a:latin typeface="Lato Medium" panose="020F0502020204030203" pitchFamily="34" charset="0"/>
                <a:ea typeface="Lato Medium" panose="020F0502020204030203" pitchFamily="34" charset="0"/>
                <a:cs typeface="Lato Medium" panose="020F0502020204030203" pitchFamily="34" charset="0"/>
              </a:rPr>
              <a:t> [ The Division connects ] fundamental research and epidemiological studies, benefiting patients across </a:t>
            </a:r>
            <a:br>
              <a:rPr lang="en-CA" sz="2000" dirty="0">
                <a:latin typeface="Lato Medium" panose="020F0502020204030203" pitchFamily="34" charset="0"/>
                <a:ea typeface="Lato Medium" panose="020F0502020204030203" pitchFamily="34" charset="0"/>
                <a:cs typeface="Lato Medium" panose="020F0502020204030203" pitchFamily="34" charset="0"/>
              </a:rPr>
            </a:br>
            <a:r>
              <a:rPr lang="en-CA" sz="2000" dirty="0">
                <a:latin typeface="Lato Medium" panose="020F0502020204030203" pitchFamily="34" charset="0"/>
                <a:ea typeface="Lato Medium" panose="020F0502020204030203" pitchFamily="34" charset="0"/>
                <a:cs typeface="Lato Medium" panose="020F0502020204030203" pitchFamily="34" charset="0"/>
              </a:rPr>
              <a:t>Canada as well as internationally.</a:t>
            </a:r>
          </a:p>
        </p:txBody>
      </p:sp>
      <p:pic>
        <p:nvPicPr>
          <p:cNvPr id="16" name="Picture 15" descr="Icon&#10;&#10;Description automatically generated">
            <a:extLst>
              <a:ext uri="{FF2B5EF4-FFF2-40B4-BE49-F238E27FC236}">
                <a16:creationId xmlns:a16="http://schemas.microsoft.com/office/drawing/2014/main" id="{69B97D9E-FB70-B24B-BD3F-1963B4B41F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8071" y="347020"/>
            <a:ext cx="2334933" cy="2334933"/>
          </a:xfrm>
          <a:prstGeom prst="rect">
            <a:avLst/>
          </a:prstGeom>
        </p:spPr>
      </p:pic>
      <p:pic>
        <p:nvPicPr>
          <p:cNvPr id="17" name="Picture 16" descr="A picture containing chart&#10;&#10;Description automatically generated">
            <a:extLst>
              <a:ext uri="{FF2B5EF4-FFF2-40B4-BE49-F238E27FC236}">
                <a16:creationId xmlns:a16="http://schemas.microsoft.com/office/drawing/2014/main" id="{D2108E1F-1AB9-EB42-B271-36F4441CAAD0}"/>
              </a:ext>
            </a:extLst>
          </p:cNvPr>
          <p:cNvPicPr>
            <a:picLocks noChangeAspect="1"/>
          </p:cNvPicPr>
          <p:nvPr/>
        </p:nvPicPr>
        <p:blipFill rotWithShape="1">
          <a:blip r:embed="rId3">
            <a:extLst>
              <a:ext uri="{28A0092B-C50C-407E-A947-70E740481C1C}">
                <a14:useLocalDpi xmlns:a14="http://schemas.microsoft.com/office/drawing/2010/main" val="0"/>
              </a:ext>
            </a:extLst>
          </a:blip>
          <a:srcRect l="-1918"/>
          <a:stretch/>
        </p:blipFill>
        <p:spPr>
          <a:xfrm rot="10800000" flipH="1">
            <a:off x="356679" y="5486400"/>
            <a:ext cx="3900792" cy="809644"/>
          </a:xfrm>
          <a:prstGeom prst="rect">
            <a:avLst/>
          </a:prstGeom>
        </p:spPr>
      </p:pic>
      <p:pic>
        <p:nvPicPr>
          <p:cNvPr id="18" name="Picture 17" descr="Icon&#10;&#10;Description automatically generated">
            <a:extLst>
              <a:ext uri="{FF2B5EF4-FFF2-40B4-BE49-F238E27FC236}">
                <a16:creationId xmlns:a16="http://schemas.microsoft.com/office/drawing/2014/main" id="{FAAC1B8D-B54D-1643-BA6C-816FA36579C1}"/>
              </a:ext>
            </a:extLst>
          </p:cNvPr>
          <p:cNvPicPr>
            <a:picLocks noChangeAspect="1"/>
          </p:cNvPicPr>
          <p:nvPr/>
        </p:nvPicPr>
        <p:blipFill rotWithShape="1">
          <a:blip r:embed="rId4">
            <a:extLst>
              <a:ext uri="{28A0092B-C50C-407E-A947-70E740481C1C}">
                <a14:useLocalDpi xmlns:a14="http://schemas.microsoft.com/office/drawing/2010/main" val="0"/>
              </a:ext>
            </a:extLst>
          </a:blip>
          <a:srcRect t="16031"/>
          <a:stretch/>
        </p:blipFill>
        <p:spPr>
          <a:xfrm flipV="1">
            <a:off x="9947343" y="2880286"/>
            <a:ext cx="2400300" cy="3977714"/>
          </a:xfrm>
          <a:prstGeom prst="rect">
            <a:avLst/>
          </a:prstGeom>
        </p:spPr>
      </p:pic>
      <p:pic>
        <p:nvPicPr>
          <p:cNvPr id="19" name="Picture 18" descr="Icon&#10;&#10;Description automatically generated">
            <a:extLst>
              <a:ext uri="{FF2B5EF4-FFF2-40B4-BE49-F238E27FC236}">
                <a16:creationId xmlns:a16="http://schemas.microsoft.com/office/drawing/2014/main" id="{C2823B8F-D97B-5E43-A1B7-5F47E037EA1D}"/>
              </a:ext>
            </a:extLst>
          </p:cNvPr>
          <p:cNvPicPr>
            <a:picLocks noChangeAspect="1"/>
          </p:cNvPicPr>
          <p:nvPr/>
        </p:nvPicPr>
        <p:blipFill rotWithShape="1">
          <a:blip r:embed="rId4">
            <a:extLst>
              <a:ext uri="{28A0092B-C50C-407E-A947-70E740481C1C}">
                <a14:useLocalDpi xmlns:a14="http://schemas.microsoft.com/office/drawing/2010/main" val="0"/>
              </a:ext>
            </a:extLst>
          </a:blip>
          <a:srcRect l="-679" t="-75284" r="-66722" b="-4159"/>
          <a:stretch/>
        </p:blipFill>
        <p:spPr>
          <a:xfrm>
            <a:off x="8606096" y="2373547"/>
            <a:ext cx="2400300" cy="5077839"/>
          </a:xfrm>
          <a:prstGeom prst="rect">
            <a:avLst/>
          </a:prstGeom>
        </p:spPr>
      </p:pic>
      <p:sp>
        <p:nvSpPr>
          <p:cNvPr id="10" name="Title 1">
            <a:extLst>
              <a:ext uri="{FF2B5EF4-FFF2-40B4-BE49-F238E27FC236}">
                <a16:creationId xmlns:a16="http://schemas.microsoft.com/office/drawing/2014/main" id="{89C7ECF0-B8A0-4B4A-A576-B3D2614264B1}"/>
              </a:ext>
            </a:extLst>
          </p:cNvPr>
          <p:cNvSpPr txBox="1">
            <a:spLocks/>
          </p:cNvSpPr>
          <p:nvPr/>
        </p:nvSpPr>
        <p:spPr bwMode="auto">
          <a:xfrm>
            <a:off x="630238" y="630238"/>
            <a:ext cx="2400300" cy="1476935"/>
          </a:xfrm>
          <a:prstGeom prst="rect">
            <a:avLst/>
          </a:prstGeom>
          <a:noFill/>
          <a:ln>
            <a:noFill/>
          </a:ln>
        </p:spPr>
        <p:txBody>
          <a:bodyPr lIns="0" tIns="0" rIns="0" b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a:lnSpc>
                <a:spcPct val="80000"/>
              </a:lnSpc>
            </a:pPr>
            <a:r>
              <a:rPr lang="en-US" sz="2400" spc="-150" dirty="0">
                <a:solidFill>
                  <a:srgbClr val="0F2D52"/>
                </a:solidFill>
                <a:latin typeface="Lato Black" panose="020F0502020204030203" pitchFamily="34" charset="0"/>
                <a:ea typeface="Lato Black" panose="020F0502020204030203" pitchFamily="34" charset="0"/>
                <a:cs typeface="Lato Black" panose="020F0502020204030203" pitchFamily="34" charset="0"/>
              </a:rPr>
              <a:t>ONTARIO: </a:t>
            </a:r>
            <a:br>
              <a:rPr lang="en-US" sz="1400" dirty="0">
                <a:solidFill>
                  <a:srgbClr val="002E6E"/>
                </a:solidFill>
                <a:latin typeface="Lato" panose="020F0502020204030203" pitchFamily="34" charset="0"/>
                <a:ea typeface="Lato" panose="020F0502020204030203" pitchFamily="34" charset="0"/>
                <a:cs typeface="Lato" panose="020F0502020204030203" pitchFamily="34" charset="0"/>
              </a:rPr>
            </a:br>
            <a:r>
              <a:rPr lang="en-CA" sz="1600" b="0" dirty="0">
                <a:solidFill>
                  <a:srgbClr val="DD5C33"/>
                </a:solidFill>
                <a:latin typeface="Lato" panose="020F0502020204030203" pitchFamily="34" charset="0"/>
              </a:rPr>
              <a:t>GROWTH IN</a:t>
            </a:r>
            <a:br>
              <a:rPr lang="en-CA" sz="1600" b="0" dirty="0">
                <a:solidFill>
                  <a:srgbClr val="DD5C33"/>
                </a:solidFill>
                <a:latin typeface="Lato" panose="020F0502020204030203" pitchFamily="34" charset="0"/>
              </a:rPr>
            </a:br>
            <a:r>
              <a:rPr lang="en-CA" sz="1600" dirty="0">
                <a:solidFill>
                  <a:srgbClr val="DD5C33"/>
                </a:solidFill>
                <a:latin typeface="Lato Heavy" panose="020F0502020204030203" pitchFamily="34" charset="0"/>
                <a:ea typeface="Lato Heavy" panose="020F0502020204030203" pitchFamily="34" charset="0"/>
                <a:cs typeface="Lato Heavy" panose="020F0502020204030203" pitchFamily="34" charset="0"/>
              </a:rPr>
              <a:t>REGENERATIVE MEDICINE</a:t>
            </a:r>
          </a:p>
          <a:p>
            <a:pPr marL="144000">
              <a:lnSpc>
                <a:spcPts val="2480"/>
              </a:lnSpc>
              <a:defRPr/>
            </a:pPr>
            <a:endParaRPr lang="en-US" sz="1600" b="0" dirty="0">
              <a:solidFill>
                <a:srgbClr val="7A9D4A"/>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984654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5" descr="Shape, icon, arrow&#10;&#10;Description automatically generated">
            <a:extLst>
              <a:ext uri="{FF2B5EF4-FFF2-40B4-BE49-F238E27FC236}">
                <a16:creationId xmlns:a16="http://schemas.microsoft.com/office/drawing/2014/main" id="{483983B3-5302-E845-8EE6-2E344B1CC10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4000"/>
                    </a14:imgEffect>
                  </a14:imgLayer>
                </a14:imgProps>
              </a:ext>
              <a:ext uri="{28A0092B-C50C-407E-A947-70E740481C1C}">
                <a14:useLocalDpi xmlns:a14="http://schemas.microsoft.com/office/drawing/2010/main" val="0"/>
              </a:ext>
            </a:extLst>
          </a:blip>
          <a:srcRect/>
          <a:stretch>
            <a:fillRect/>
          </a:stretch>
        </p:blipFill>
        <p:spPr bwMode="auto">
          <a:xfrm>
            <a:off x="10371999" y="2220913"/>
            <a:ext cx="5715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Placeholder 6" descr="A picture containing indoor&#10;&#10;Description automatically generated">
            <a:extLst>
              <a:ext uri="{FF2B5EF4-FFF2-40B4-BE49-F238E27FC236}">
                <a16:creationId xmlns:a16="http://schemas.microsoft.com/office/drawing/2014/main" id="{76D3DC7E-64F6-8944-B631-D296CD787BA4}"/>
              </a:ext>
            </a:extLst>
          </p:cNvPr>
          <p:cNvPicPr>
            <a:picLocks noGrp="1" noChangeAspect="1"/>
          </p:cNvPicPr>
          <p:nvPr>
            <p:ph type="pic" sz="quarter" idx="11"/>
          </p:nvPr>
        </p:nvPicPr>
        <p:blipFill>
          <a:blip r:embed="rId4" cstate="hqprint">
            <a:extLst>
              <a:ext uri="{28A0092B-C50C-407E-A947-70E740481C1C}">
                <a14:useLocalDpi xmlns:a14="http://schemas.microsoft.com/office/drawing/2010/main"/>
              </a:ext>
            </a:extLst>
          </a:blip>
          <a:srcRect t="32" b="32"/>
          <a:stretch>
            <a:fillRect/>
          </a:stretch>
        </p:blipFill>
        <p:spPr/>
      </p:pic>
      <p:pic>
        <p:nvPicPr>
          <p:cNvPr id="10" name="Picture 9" descr="Icon&#10;&#10;Description automatically generated">
            <a:extLst>
              <a:ext uri="{FF2B5EF4-FFF2-40B4-BE49-F238E27FC236}">
                <a16:creationId xmlns:a16="http://schemas.microsoft.com/office/drawing/2014/main" id="{8E14D9D9-442E-2D44-8439-E0A8E2D57790}"/>
              </a:ext>
            </a:extLst>
          </p:cNvPr>
          <p:cNvPicPr>
            <a:picLocks noChangeAspect="1"/>
          </p:cNvPicPr>
          <p:nvPr/>
        </p:nvPicPr>
        <p:blipFill rotWithShape="1">
          <a:blip r:embed="rId5">
            <a:extLst>
              <a:ext uri="{28A0092B-C50C-407E-A947-70E740481C1C}">
                <a14:useLocalDpi xmlns:a14="http://schemas.microsoft.com/office/drawing/2010/main" val="0"/>
              </a:ext>
            </a:extLst>
          </a:blip>
          <a:srcRect l="-2614" t="325" r="700" b="1458"/>
          <a:stretch/>
        </p:blipFill>
        <p:spPr>
          <a:xfrm>
            <a:off x="2981085" y="2312734"/>
            <a:ext cx="2446244" cy="4652682"/>
          </a:xfrm>
          <a:prstGeom prst="rect">
            <a:avLst/>
          </a:prstGeom>
        </p:spPr>
      </p:pic>
      <p:pic>
        <p:nvPicPr>
          <p:cNvPr id="12" name="Picture 11" descr="Icon&#10;&#10;Description automatically generated">
            <a:extLst>
              <a:ext uri="{FF2B5EF4-FFF2-40B4-BE49-F238E27FC236}">
                <a16:creationId xmlns:a16="http://schemas.microsoft.com/office/drawing/2014/main" id="{06E21AC2-F103-D64C-BADE-65071710D65D}"/>
              </a:ext>
            </a:extLst>
          </p:cNvPr>
          <p:cNvPicPr>
            <a:picLocks noChangeAspect="1"/>
          </p:cNvPicPr>
          <p:nvPr/>
        </p:nvPicPr>
        <p:blipFill rotWithShape="1">
          <a:blip r:embed="rId5">
            <a:extLst>
              <a:ext uri="{28A0092B-C50C-407E-A947-70E740481C1C}">
                <a14:useLocalDpi xmlns:a14="http://schemas.microsoft.com/office/drawing/2010/main" val="0"/>
              </a:ext>
            </a:extLst>
          </a:blip>
          <a:srcRect t="-15885" b="1"/>
          <a:stretch/>
        </p:blipFill>
        <p:spPr>
          <a:xfrm rot="18531601">
            <a:off x="4717025" y="-34358"/>
            <a:ext cx="1195529" cy="2683053"/>
          </a:xfrm>
          <a:prstGeom prst="rect">
            <a:avLst/>
          </a:prstGeom>
        </p:spPr>
      </p:pic>
      <p:pic>
        <p:nvPicPr>
          <p:cNvPr id="13" name="Picture 12" descr="Icon&#10;&#10;Description automatically generated">
            <a:extLst>
              <a:ext uri="{FF2B5EF4-FFF2-40B4-BE49-F238E27FC236}">
                <a16:creationId xmlns:a16="http://schemas.microsoft.com/office/drawing/2014/main" id="{03863D2F-E4A4-2B42-9A45-6967FC71542A}"/>
              </a:ext>
            </a:extLst>
          </p:cNvPr>
          <p:cNvPicPr>
            <a:picLocks noChangeAspect="1"/>
          </p:cNvPicPr>
          <p:nvPr/>
        </p:nvPicPr>
        <p:blipFill rotWithShape="1">
          <a:blip r:embed="rId5">
            <a:extLst>
              <a:ext uri="{28A0092B-C50C-407E-A947-70E740481C1C}">
                <a14:useLocalDpi xmlns:a14="http://schemas.microsoft.com/office/drawing/2010/main" val="0"/>
              </a:ext>
            </a:extLst>
          </a:blip>
          <a:srcRect t="-15885" b="1"/>
          <a:stretch/>
        </p:blipFill>
        <p:spPr>
          <a:xfrm rot="18588169">
            <a:off x="250577" y="4889325"/>
            <a:ext cx="794245" cy="1782476"/>
          </a:xfrm>
          <a:prstGeom prst="rect">
            <a:avLst/>
          </a:prstGeom>
        </p:spPr>
      </p:pic>
      <p:sp>
        <p:nvSpPr>
          <p:cNvPr id="8" name="TextBox 8">
            <a:extLst>
              <a:ext uri="{FF2B5EF4-FFF2-40B4-BE49-F238E27FC236}">
                <a16:creationId xmlns:a16="http://schemas.microsoft.com/office/drawing/2014/main" id="{C6AB04EB-F2DB-8643-A3AB-26AFA84AD3F4}"/>
              </a:ext>
            </a:extLst>
          </p:cNvPr>
          <p:cNvSpPr txBox="1">
            <a:spLocks noChangeArrowheads="1"/>
          </p:cNvSpPr>
          <p:nvPr/>
        </p:nvSpPr>
        <p:spPr bwMode="auto">
          <a:xfrm>
            <a:off x="647699" y="2286000"/>
            <a:ext cx="3423259"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10000"/>
              </a:lnSpc>
              <a:spcAft>
                <a:spcPts val="600"/>
              </a:spcAft>
            </a:pPr>
            <a:r>
              <a:rPr lang="en-CA" sz="1100" b="1" dirty="0">
                <a:latin typeface="Lato" panose="020F0502020204030203" pitchFamily="34" charset="0"/>
                <a:ea typeface="Lato" panose="020F0502020204030203" pitchFamily="34" charset="0"/>
                <a:cs typeface="Lato" panose="020F0502020204030203" pitchFamily="34" charset="0"/>
              </a:rPr>
              <a:t>Want your business to be in on the action? </a:t>
            </a:r>
            <a:r>
              <a:rPr lang="en-CA" sz="1100" dirty="0">
                <a:latin typeface="Lato Light" panose="020F0502020204030203" pitchFamily="34" charset="0"/>
              </a:rPr>
              <a:t>Ontario’s huge concentration of life sciences industries and its world-class research in cancer, stem cells and cardiovascular disease makes us a hotbed for life-saving clinical trials.</a:t>
            </a:r>
          </a:p>
          <a:p>
            <a:pPr>
              <a:lnSpc>
                <a:spcPct val="110000"/>
              </a:lnSpc>
              <a:spcAft>
                <a:spcPts val="600"/>
              </a:spcAft>
            </a:pPr>
            <a:r>
              <a:rPr lang="en-CA" sz="1100" dirty="0">
                <a:latin typeface="Lato Light" panose="020F0502020204030203" pitchFamily="34" charset="0"/>
              </a:rPr>
              <a:t>There are now more than 3,500 active clinical trials being conducted in this province. Of these, 1,400 are in cancer treatment—not surprising since Ontario is home to the Princess Margaret Cancer Centre, one of the world’s top-five cancer research institutes. In all, Ontario has 23 academic research hospitals, including</a:t>
            </a:r>
            <a:br>
              <a:rPr lang="en-CA" sz="1100" dirty="0">
                <a:latin typeface="Lato Light" panose="020F0502020204030203" pitchFamily="34" charset="0"/>
              </a:rPr>
            </a:br>
            <a:r>
              <a:rPr lang="en-CA" sz="1100" dirty="0">
                <a:latin typeface="Lato Light" panose="020F0502020204030203" pitchFamily="34" charset="0"/>
              </a:rPr>
              <a:t>six of Canada’s top 10.</a:t>
            </a:r>
          </a:p>
          <a:p>
            <a:pPr>
              <a:lnSpc>
                <a:spcPct val="110000"/>
              </a:lnSpc>
              <a:spcAft>
                <a:spcPts val="600"/>
              </a:spcAft>
            </a:pPr>
            <a:r>
              <a:rPr lang="en-CA" sz="1100" dirty="0">
                <a:latin typeface="Lato Light" panose="020F0502020204030203" pitchFamily="34" charset="0"/>
              </a:rPr>
              <a:t>The province’s dynamic ecosystem of scientific excellence, reputable research partners and low costs can help your  company accelerate discovery and support revolutionary technologies in the field</a:t>
            </a:r>
            <a:br>
              <a:rPr lang="en-CA" sz="1100" dirty="0">
                <a:latin typeface="Lato Light" panose="020F0502020204030203" pitchFamily="34" charset="0"/>
              </a:rPr>
            </a:br>
            <a:r>
              <a:rPr lang="en-CA" sz="1100" dirty="0">
                <a:latin typeface="Lato Light" panose="020F0502020204030203" pitchFamily="34" charset="0"/>
              </a:rPr>
              <a:t>of medicine.</a:t>
            </a:r>
          </a:p>
        </p:txBody>
      </p:sp>
      <p:sp>
        <p:nvSpPr>
          <p:cNvPr id="9" name="Title 1">
            <a:extLst>
              <a:ext uri="{FF2B5EF4-FFF2-40B4-BE49-F238E27FC236}">
                <a16:creationId xmlns:a16="http://schemas.microsoft.com/office/drawing/2014/main" id="{211CC5F2-FE09-2547-AD08-1187C36E9244}"/>
              </a:ext>
            </a:extLst>
          </p:cNvPr>
          <p:cNvSpPr txBox="1">
            <a:spLocks/>
          </p:cNvSpPr>
          <p:nvPr/>
        </p:nvSpPr>
        <p:spPr bwMode="auto">
          <a:xfrm>
            <a:off x="647700" y="644525"/>
            <a:ext cx="3018678" cy="1580963"/>
          </a:xfrm>
          <a:prstGeom prst="rect">
            <a:avLst/>
          </a:prstGeom>
          <a:noFill/>
          <a:ln>
            <a:noFill/>
          </a:ln>
        </p:spPr>
        <p:txBody>
          <a:bodyPr lIns="0" tIns="0" rIns="0" b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a:lnSpc>
                <a:spcPct val="80000"/>
              </a:lnSpc>
            </a:pPr>
            <a:r>
              <a:rPr lang="en-US" sz="4000" spc="-150" dirty="0">
                <a:solidFill>
                  <a:srgbClr val="0F2D52"/>
                </a:solidFill>
                <a:latin typeface="Lato Black" panose="020F0502020204030203" pitchFamily="34" charset="0"/>
                <a:ea typeface="Lato Black" panose="020F0502020204030203" pitchFamily="34" charset="0"/>
                <a:cs typeface="Lato Black" panose="020F0502020204030203" pitchFamily="34" charset="0"/>
              </a:rPr>
              <a:t>ONTARIO: </a:t>
            </a:r>
            <a:br>
              <a:rPr lang="en-US" sz="2400" dirty="0">
                <a:solidFill>
                  <a:srgbClr val="002E6E"/>
                </a:solidFill>
                <a:latin typeface="Lato" panose="020F0502020204030203" pitchFamily="34" charset="0"/>
                <a:ea typeface="Lato" panose="020F0502020204030203" pitchFamily="34" charset="0"/>
                <a:cs typeface="Lato" panose="020F0502020204030203" pitchFamily="34" charset="0"/>
              </a:rPr>
            </a:br>
            <a:r>
              <a:rPr lang="en-CA" sz="2800" b="0" dirty="0">
                <a:solidFill>
                  <a:srgbClr val="DD5C33"/>
                </a:solidFill>
                <a:latin typeface="Lato" panose="020F0502020204030203" pitchFamily="34" charset="0"/>
              </a:rPr>
              <a:t>A GLOBAL LEADER IN </a:t>
            </a:r>
            <a:r>
              <a:rPr lang="en-CA" sz="2800" dirty="0">
                <a:solidFill>
                  <a:srgbClr val="DD5C33"/>
                </a:solidFill>
                <a:latin typeface="Lato Heavy" panose="020F0502020204030203" pitchFamily="34" charset="0"/>
                <a:ea typeface="Lato Heavy" panose="020F0502020204030203" pitchFamily="34" charset="0"/>
                <a:cs typeface="Lato Heavy" panose="020F0502020204030203" pitchFamily="34" charset="0"/>
              </a:rPr>
              <a:t>CLINICAL TRIALS</a:t>
            </a:r>
          </a:p>
        </p:txBody>
      </p:sp>
    </p:spTree>
    <p:extLst>
      <p:ext uri="{BB962C8B-B14F-4D97-AF65-F5344CB8AC3E}">
        <p14:creationId xmlns:p14="http://schemas.microsoft.com/office/powerpoint/2010/main" val="103876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Placeholder 12">
            <a:extLst>
              <a:ext uri="{FF2B5EF4-FFF2-40B4-BE49-F238E27FC236}">
                <a16:creationId xmlns:a16="http://schemas.microsoft.com/office/drawing/2014/main" id="{105632E2-2387-3D42-9810-2811ADF2933B}"/>
              </a:ext>
            </a:extLst>
          </p:cNvPr>
          <p:cNvPicPr>
            <a:picLocks noGrp="1" noChangeAspect="1" noChangeArrowheads="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a:xfrm>
            <a:off x="457201" y="0"/>
            <a:ext cx="6999668" cy="6858000"/>
          </a:xfrm>
          <a:solidFill>
            <a:schemeClr val="bg1"/>
          </a:solidFill>
        </p:spPr>
      </p:pic>
      <p:pic>
        <p:nvPicPr>
          <p:cNvPr id="19458" name="Picture 3">
            <a:extLst>
              <a:ext uri="{FF2B5EF4-FFF2-40B4-BE49-F238E27FC236}">
                <a16:creationId xmlns:a16="http://schemas.microsoft.com/office/drawing/2014/main" id="{38BED079-5073-1042-ABD2-14E182CEF7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096001" y="793750"/>
            <a:ext cx="5638798" cy="1306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4">
            <a:extLst>
              <a:ext uri="{FF2B5EF4-FFF2-40B4-BE49-F238E27FC236}">
                <a16:creationId xmlns:a16="http://schemas.microsoft.com/office/drawing/2014/main" id="{0FA0BD5C-6645-C941-AC8E-09522B4CBC8E}"/>
              </a:ext>
            </a:extLst>
          </p:cNvPr>
          <p:cNvSpPr txBox="1">
            <a:spLocks noChangeArrowheads="1"/>
          </p:cNvSpPr>
          <p:nvPr/>
        </p:nvSpPr>
        <p:spPr bwMode="auto">
          <a:xfrm>
            <a:off x="7940675" y="919163"/>
            <a:ext cx="3602038"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0800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CA" sz="2800" b="1" dirty="0">
                <a:solidFill>
                  <a:srgbClr val="FFFFFF"/>
                </a:solidFill>
                <a:latin typeface="Lato" panose="020F0502020204030203" pitchFamily="34" charset="0"/>
                <a:ea typeface="Lato" panose="020F0502020204030203" pitchFamily="34" charset="0"/>
                <a:cs typeface="Lato" panose="020F0502020204030203" pitchFamily="34" charset="0"/>
              </a:rPr>
              <a:t>LIFE SCIENCES</a:t>
            </a:r>
          </a:p>
          <a:p>
            <a:r>
              <a:rPr lang="en-CA" altLang="en-US" sz="2400" b="1" dirty="0">
                <a:solidFill>
                  <a:schemeClr val="bg1"/>
                </a:solidFill>
                <a:latin typeface="Lato" panose="020F0502020204030203" pitchFamily="34" charset="0"/>
              </a:rPr>
              <a:t>IN ONTARIO, CANADA:</a:t>
            </a:r>
            <a:br>
              <a:rPr lang="en-CA" altLang="en-US" sz="2100" b="1" dirty="0">
                <a:solidFill>
                  <a:schemeClr val="bg1"/>
                </a:solidFill>
                <a:latin typeface="Lato" panose="020F0502020204030203" pitchFamily="34" charset="0"/>
              </a:rPr>
            </a:br>
            <a:r>
              <a:rPr lang="en-CA" sz="1600" b="1" dirty="0">
                <a:solidFill>
                  <a:srgbClr val="FFFFFF"/>
                </a:solidFill>
                <a:latin typeface="Lato" panose="020F0502020204030203" pitchFamily="34" charset="0"/>
              </a:rPr>
              <a:t>THRIVING IN A POST-SECTOR ERA</a:t>
            </a:r>
            <a:endParaRPr lang="en-CA" sz="1600" dirty="0">
              <a:solidFill>
                <a:srgbClr val="FFFFFF"/>
              </a:solidFill>
              <a:latin typeface="Lato" panose="020F0502020204030203" pitchFamily="34" charset="0"/>
            </a:endParaRPr>
          </a:p>
          <a:p>
            <a:endParaRPr lang="en-CA" altLang="en-US" dirty="0">
              <a:solidFill>
                <a:schemeClr val="bg1"/>
              </a:solidFill>
              <a:latin typeface="Lato Medium" panose="020F0502020204030203" pitchFamily="34" charset="0"/>
            </a:endParaRPr>
          </a:p>
        </p:txBody>
      </p:sp>
      <p:sp>
        <p:nvSpPr>
          <p:cNvPr id="6" name="TextBox 5">
            <a:extLst>
              <a:ext uri="{FF2B5EF4-FFF2-40B4-BE49-F238E27FC236}">
                <a16:creationId xmlns:a16="http://schemas.microsoft.com/office/drawing/2014/main" id="{69164595-5B46-5543-B835-549E5BB2F7CA}"/>
              </a:ext>
            </a:extLst>
          </p:cNvPr>
          <p:cNvSpPr txBox="1"/>
          <p:nvPr/>
        </p:nvSpPr>
        <p:spPr bwMode="auto">
          <a:xfrm>
            <a:off x="7940675" y="2225742"/>
            <a:ext cx="3794123" cy="3838508"/>
          </a:xfrm>
          <a:prstGeom prst="rect">
            <a:avLst/>
          </a:prstGeom>
          <a:noFill/>
          <a:ln>
            <a:noFill/>
          </a:ln>
        </p:spPr>
        <p:txBody>
          <a:bodyPr lIns="0" tIns="0" rIns="0" bIns="0" numCol="2" spcCol="182880"/>
          <a:lstStyle/>
          <a:p>
            <a:pPr>
              <a:spcAft>
                <a:spcPts val="600"/>
              </a:spcAft>
            </a:pPr>
            <a:r>
              <a:rPr lang="en-CA" sz="900" b="1" dirty="0">
                <a:latin typeface="Lato" panose="020F0502020204030203" pitchFamily="34" charset="0"/>
                <a:ea typeface="Lato" panose="020F0502020204030203" pitchFamily="34" charset="0"/>
                <a:cs typeface="Lato" panose="020F0502020204030203" pitchFamily="34" charset="0"/>
              </a:rPr>
              <a:t>Ontario, Canada is at the forefront of sweeping change </a:t>
            </a:r>
            <a:r>
              <a:rPr lang="en-CA" sz="900" dirty="0">
                <a:latin typeface="Lato" panose="020F0502020204030203" pitchFamily="34" charset="0"/>
                <a:ea typeface="Lato" panose="020F0502020204030203" pitchFamily="34" charset="0"/>
                <a:cs typeface="Lato" panose="020F0502020204030203" pitchFamily="34" charset="0"/>
              </a:rPr>
              <a:t>in the global health and life sciences sector</a:t>
            </a:r>
            <a:r>
              <a:rPr lang="en-CA" sz="900" b="1" dirty="0">
                <a:latin typeface="Lato" panose="020F0502020204030203" pitchFamily="34" charset="0"/>
                <a:ea typeface="Lato" panose="020F0502020204030203" pitchFamily="34" charset="0"/>
                <a:cs typeface="Lato" panose="020F0502020204030203" pitchFamily="34" charset="0"/>
              </a:rPr>
              <a:t>—</a:t>
            </a:r>
            <a:r>
              <a:rPr lang="en-CA" sz="900" dirty="0">
                <a:latin typeface="Lato Light" panose="020F0502020204030203" pitchFamily="34" charset="0"/>
                <a:ea typeface="Lato Light" panose="020F0502020204030203" pitchFamily="34" charset="0"/>
                <a:cs typeface="Lato Light" panose="020F0502020204030203" pitchFamily="34" charset="0"/>
              </a:rPr>
              <a:t>and we want you to be a part of our dynamic ecosystem. </a:t>
            </a:r>
          </a:p>
          <a:p>
            <a:pPr>
              <a:spcAft>
                <a:spcPts val="600"/>
              </a:spcAft>
            </a:pPr>
            <a:r>
              <a:rPr lang="en-CA" sz="900" dirty="0">
                <a:latin typeface="Lato Light" panose="020F0502020204030203" pitchFamily="34" charset="0"/>
                <a:ea typeface="Lato Light" panose="020F0502020204030203" pitchFamily="34" charset="0"/>
                <a:cs typeface="Lato Light" panose="020F0502020204030203" pitchFamily="34" charset="0"/>
              </a:rPr>
              <a:t>From medical technologies, genomics and artificial intelligence </a:t>
            </a:r>
            <a:br>
              <a:rPr lang="en-CA" sz="900" dirty="0">
                <a:latin typeface="Lato Light" panose="020F0502020204030203" pitchFamily="34" charset="0"/>
                <a:ea typeface="Lato Light" panose="020F0502020204030203" pitchFamily="34" charset="0"/>
                <a:cs typeface="Lato Light" panose="020F0502020204030203" pitchFamily="34" charset="0"/>
              </a:rPr>
            </a:br>
            <a:r>
              <a:rPr lang="en-CA" sz="900" dirty="0">
                <a:latin typeface="Lato Light" panose="020F0502020204030203" pitchFamily="34" charset="0"/>
                <a:ea typeface="Lato Light" panose="020F0502020204030203" pitchFamily="34" charset="0"/>
                <a:cs typeface="Lato Light" panose="020F0502020204030203" pitchFamily="34" charset="0"/>
              </a:rPr>
              <a:t>to biotechnology, advanced manufacturing, pharmaceuticals </a:t>
            </a:r>
            <a:br>
              <a:rPr lang="en-CA" sz="900" dirty="0">
                <a:latin typeface="Lato Light" panose="020F0502020204030203" pitchFamily="34" charset="0"/>
                <a:ea typeface="Lato Light" panose="020F0502020204030203" pitchFamily="34" charset="0"/>
                <a:cs typeface="Lato Light" panose="020F0502020204030203" pitchFamily="34" charset="0"/>
              </a:rPr>
            </a:br>
            <a:r>
              <a:rPr lang="en-CA" sz="900" dirty="0">
                <a:latin typeface="Lato Light" panose="020F0502020204030203" pitchFamily="34" charset="0"/>
                <a:ea typeface="Lato Light" panose="020F0502020204030203" pitchFamily="34" charset="0"/>
                <a:cs typeface="Lato Light" panose="020F0502020204030203" pitchFamily="34" charset="0"/>
              </a:rPr>
              <a:t>and the Internet of Things, where formerly isolated sectors converge, the possibilities for your business are endless. This cross-sector pollination has the potential to produce discoveries and solutions we can scarcely imagine today.</a:t>
            </a:r>
          </a:p>
          <a:p>
            <a:pPr>
              <a:spcAft>
                <a:spcPts val="600"/>
              </a:spcAft>
            </a:pPr>
            <a:r>
              <a:rPr lang="en-CA" sz="900" dirty="0">
                <a:latin typeface="Lato Light" panose="020F0502020204030203" pitchFamily="34" charset="0"/>
                <a:ea typeface="Lato Light" panose="020F0502020204030203" pitchFamily="34" charset="0"/>
                <a:cs typeface="Lato Light" panose="020F0502020204030203" pitchFamily="34" charset="0"/>
              </a:rPr>
              <a:t>Organizations with an eye on the future know that this dramatic shift in the way we collaborate is paving the way for a whole new era of life sciences innovation—deemed by some of the biggest minds in the business as the “post-sector” era.</a:t>
            </a:r>
          </a:p>
          <a:p>
            <a:pPr>
              <a:spcAft>
                <a:spcPts val="600"/>
              </a:spcAft>
            </a:pPr>
            <a:r>
              <a:rPr lang="en-CA" sz="900" dirty="0">
                <a:latin typeface="Lato Light" panose="020F0502020204030203" pitchFamily="34" charset="0"/>
                <a:ea typeface="Lato Light" panose="020F0502020204030203" pitchFamily="34" charset="0"/>
                <a:cs typeface="Lato Light" panose="020F0502020204030203" pitchFamily="34" charset="0"/>
              </a:rPr>
              <a:t>In this post-sector era, a company’s biggest asset is its talent. That’s why, to position themselves for success, businesses that are thinking ahead are basing themselves in places that offer a highly skilled workforce focused on building a culture of innovation. Coupled with an ecosystem ready to supply incentives, connections and mentorship opportunities, Ontario has what your business needs to compete at the</a:t>
            </a:r>
            <a:br>
              <a:rPr lang="en-CA" sz="900" dirty="0">
                <a:latin typeface="Lato Light" panose="020F0502020204030203" pitchFamily="34" charset="0"/>
                <a:ea typeface="Lato Light" panose="020F0502020204030203" pitchFamily="34" charset="0"/>
                <a:cs typeface="Lato Light" panose="020F0502020204030203" pitchFamily="34" charset="0"/>
              </a:rPr>
            </a:br>
            <a:r>
              <a:rPr lang="en-CA" sz="900" dirty="0">
                <a:latin typeface="Lato Light" panose="020F0502020204030203" pitchFamily="34" charset="0"/>
                <a:ea typeface="Lato Light" panose="020F0502020204030203" pitchFamily="34" charset="0"/>
                <a:cs typeface="Lato Light" panose="020F0502020204030203" pitchFamily="34" charset="0"/>
              </a:rPr>
              <a:t>highest levels.</a:t>
            </a:r>
          </a:p>
          <a:p>
            <a:pPr>
              <a:spcAft>
                <a:spcPts val="600"/>
              </a:spcAft>
            </a:pPr>
            <a:r>
              <a:rPr lang="en-CA" sz="900" dirty="0">
                <a:latin typeface="Lato Light" panose="020F0502020204030203" pitchFamily="34" charset="0"/>
                <a:ea typeface="Lato Light" panose="020F0502020204030203" pitchFamily="34" charset="0"/>
                <a:cs typeface="Lato Light" panose="020F0502020204030203" pitchFamily="34" charset="0"/>
              </a:rPr>
              <a:t>There’s a reason why global </a:t>
            </a:r>
            <a:br>
              <a:rPr lang="en-CA" sz="900" dirty="0">
                <a:latin typeface="Lato Light" panose="020F0502020204030203" pitchFamily="34" charset="0"/>
                <a:ea typeface="Lato Light" panose="020F0502020204030203" pitchFamily="34" charset="0"/>
                <a:cs typeface="Lato Light" panose="020F0502020204030203" pitchFamily="34" charset="0"/>
              </a:rPr>
            </a:br>
            <a:r>
              <a:rPr lang="en-CA" sz="900" dirty="0">
                <a:latin typeface="Lato Light" panose="020F0502020204030203" pitchFamily="34" charset="0"/>
                <a:ea typeface="Lato Light" panose="020F0502020204030203" pitchFamily="34" charset="0"/>
                <a:cs typeface="Lato Light" panose="020F0502020204030203" pitchFamily="34" charset="0"/>
              </a:rPr>
              <a:t>giants like Amgen, Genzyme, </a:t>
            </a:r>
            <a:br>
              <a:rPr lang="en-CA" sz="900" dirty="0">
                <a:latin typeface="Lato Light" panose="020F0502020204030203" pitchFamily="34" charset="0"/>
                <a:ea typeface="Lato Light" panose="020F0502020204030203" pitchFamily="34" charset="0"/>
                <a:cs typeface="Lato Light" panose="020F0502020204030203" pitchFamily="34" charset="0"/>
              </a:rPr>
            </a:br>
            <a:r>
              <a:rPr lang="en-CA" sz="900" dirty="0">
                <a:latin typeface="Lato Light" panose="020F0502020204030203" pitchFamily="34" charset="0"/>
                <a:ea typeface="Lato Light" panose="020F0502020204030203" pitchFamily="34" charset="0"/>
                <a:cs typeface="Lato Light" panose="020F0502020204030203" pitchFamily="34" charset="0"/>
              </a:rPr>
              <a:t>Johnson &amp; Johnson, Sanofi and Roche have chosen to grow their business in the province.</a:t>
            </a:r>
          </a:p>
          <a:p>
            <a:pPr>
              <a:spcAft>
                <a:spcPts val="600"/>
              </a:spcAft>
            </a:pPr>
            <a:r>
              <a:rPr lang="en-CA" sz="900" dirty="0">
                <a:latin typeface="Lato Light" panose="020F0502020204030203" pitchFamily="34" charset="0"/>
                <a:ea typeface="Lato Light" panose="020F0502020204030203" pitchFamily="34" charset="0"/>
                <a:cs typeface="Lato Light" panose="020F0502020204030203" pitchFamily="34" charset="0"/>
              </a:rPr>
              <a:t>In Ontario, we understand not just the potential before us, but also the challenges facing your company in today’s global economy and how </a:t>
            </a:r>
            <a:br>
              <a:rPr lang="en-CA" sz="900" dirty="0">
                <a:latin typeface="Lato Light" panose="020F0502020204030203" pitchFamily="34" charset="0"/>
                <a:ea typeface="Lato Light" panose="020F0502020204030203" pitchFamily="34" charset="0"/>
                <a:cs typeface="Lato Light" panose="020F0502020204030203" pitchFamily="34" charset="0"/>
              </a:rPr>
            </a:br>
            <a:r>
              <a:rPr lang="en-CA" sz="900" dirty="0">
                <a:latin typeface="Lato Light" panose="020F0502020204030203" pitchFamily="34" charset="0"/>
                <a:ea typeface="Lato Light" panose="020F0502020204030203" pitchFamily="34" charset="0"/>
                <a:cs typeface="Lato Light" panose="020F0502020204030203" pitchFamily="34" charset="0"/>
              </a:rPr>
              <a:t>to best meet those challenges </a:t>
            </a:r>
            <a:br>
              <a:rPr lang="en-CA" sz="900" dirty="0">
                <a:latin typeface="Lato Light" panose="020F0502020204030203" pitchFamily="34" charset="0"/>
                <a:ea typeface="Lato Light" panose="020F0502020204030203" pitchFamily="34" charset="0"/>
                <a:cs typeface="Lato Light" panose="020F0502020204030203" pitchFamily="34" charset="0"/>
              </a:rPr>
            </a:br>
            <a:r>
              <a:rPr lang="en-CA" sz="900" dirty="0">
                <a:latin typeface="Lato Light" panose="020F0502020204030203" pitchFamily="34" charset="0"/>
                <a:ea typeface="Lato Light" panose="020F0502020204030203" pitchFamily="34" charset="0"/>
                <a:cs typeface="Lato Light" panose="020F0502020204030203" pitchFamily="34" charset="0"/>
              </a:rPr>
              <a:t>head-on. </a:t>
            </a:r>
          </a:p>
          <a:p>
            <a:pPr>
              <a:spcAft>
                <a:spcPts val="600"/>
              </a:spcAft>
              <a:defRPr/>
            </a:pPr>
            <a:r>
              <a:rPr lang="en-CA" sz="1200" b="1" dirty="0">
                <a:latin typeface="Lato" panose="020F0502020204030203" pitchFamily="34" charset="0"/>
                <a:ea typeface="Lato" panose="020F0502020204030203" pitchFamily="34" charset="0"/>
                <a:cs typeface="Lato" panose="020F0502020204030203" pitchFamily="34" charset="0"/>
              </a:rPr>
              <a:t>Ontario is where life sciences thrive.</a:t>
            </a:r>
          </a:p>
        </p:txBody>
      </p:sp>
      <p:sp>
        <p:nvSpPr>
          <p:cNvPr id="19462" name="TextBox 11">
            <a:extLst>
              <a:ext uri="{FF2B5EF4-FFF2-40B4-BE49-F238E27FC236}">
                <a16:creationId xmlns:a16="http://schemas.microsoft.com/office/drawing/2014/main" id="{E57B242C-DD69-0A4E-BFA0-E68E4E05B2BB}"/>
              </a:ext>
            </a:extLst>
          </p:cNvPr>
          <p:cNvSpPr txBox="1">
            <a:spLocks noChangeArrowheads="1"/>
          </p:cNvSpPr>
          <p:nvPr/>
        </p:nvSpPr>
        <p:spPr bwMode="auto">
          <a:xfrm>
            <a:off x="630238" y="5607050"/>
            <a:ext cx="160564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bIns="0"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700" dirty="0"/>
              <a:t>All figures are in Canadian dollars (CAD) unless otherwise stated. </a:t>
            </a:r>
            <a:br>
              <a:rPr lang="en-US" altLang="en-US" sz="700" dirty="0"/>
            </a:br>
            <a:r>
              <a:rPr lang="en-US" altLang="en-US" sz="700" dirty="0"/>
              <a:t>The information in this book is accurate at the time of publication.</a:t>
            </a:r>
          </a:p>
          <a:p>
            <a:endParaRPr lang="en-US" altLang="en-US" sz="700" dirty="0"/>
          </a:p>
          <a:p>
            <a:r>
              <a:rPr lang="en-US" altLang="en-US" sz="700" dirty="0"/>
              <a:t>© Queen’s Printer for Ontario, 2022</a:t>
            </a:r>
          </a:p>
        </p:txBody>
      </p:sp>
      <p:sp>
        <p:nvSpPr>
          <p:cNvPr id="17" name="Rectangle 16">
            <a:extLst>
              <a:ext uri="{FF2B5EF4-FFF2-40B4-BE49-F238E27FC236}">
                <a16:creationId xmlns:a16="http://schemas.microsoft.com/office/drawing/2014/main" id="{E31B47C0-31FB-A44D-9D31-95DD4C7869C7}"/>
              </a:ext>
            </a:extLst>
          </p:cNvPr>
          <p:cNvSpPr/>
          <p:nvPr/>
        </p:nvSpPr>
        <p:spPr>
          <a:xfrm>
            <a:off x="7940675" y="455613"/>
            <a:ext cx="3794125" cy="3381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1000" dirty="0">
                <a:solidFill>
                  <a:srgbClr val="FFFFFF"/>
                </a:solidFill>
                <a:latin typeface="Lato" panose="020F0502020204030203" pitchFamily="34" charset="0"/>
                <a:ea typeface="Lato" panose="020F0502020204030203" pitchFamily="34" charset="0"/>
                <a:cs typeface="Lato" panose="020F0502020204030203" pitchFamily="34" charset="0"/>
              </a:rPr>
              <a:t>Life Sciences Flourish in Ontario, Canada</a:t>
            </a:r>
          </a:p>
        </p:txBody>
      </p:sp>
      <p:pic>
        <p:nvPicPr>
          <p:cNvPr id="11" name="Picture 10">
            <a:extLst>
              <a:ext uri="{FF2B5EF4-FFF2-40B4-BE49-F238E27FC236}">
                <a16:creationId xmlns:a16="http://schemas.microsoft.com/office/drawing/2014/main" id="{04AD177E-E80C-CA4F-BC40-5095BC01D2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9195" y="6248400"/>
            <a:ext cx="2024997" cy="31003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45BADF-2BCF-8445-A648-52F670AE9B0D}"/>
              </a:ext>
            </a:extLst>
          </p:cNvPr>
          <p:cNvSpPr/>
          <p:nvPr/>
        </p:nvSpPr>
        <p:spPr>
          <a:xfrm>
            <a:off x="457200" y="454025"/>
            <a:ext cx="11277600" cy="5946775"/>
          </a:xfrm>
          <a:prstGeom prst="rect">
            <a:avLst/>
          </a:prstGeom>
          <a:solidFill>
            <a:srgbClr val="F7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E37B4E2-13CD-7943-B507-74F229A860DC}"/>
              </a:ext>
            </a:extLst>
          </p:cNvPr>
          <p:cNvSpPr/>
          <p:nvPr/>
        </p:nvSpPr>
        <p:spPr>
          <a:xfrm>
            <a:off x="903382" y="2694561"/>
            <a:ext cx="7005205" cy="2292807"/>
          </a:xfrm>
          <a:prstGeom prst="rect">
            <a:avLst/>
          </a:prstGeom>
        </p:spPr>
        <p:txBody>
          <a:bodyPr wrap="square" lIns="0" tIns="0" rIns="0" bIns="0">
            <a:spAutoFit/>
          </a:bodyPr>
          <a:lstStyle/>
          <a:p>
            <a:pPr>
              <a:lnSpc>
                <a:spcPct val="120000"/>
              </a:lnSpc>
            </a:pPr>
            <a:r>
              <a:rPr lang="en-CA" b="1" dirty="0">
                <a:latin typeface="Lato" panose="020F0502020204030203" pitchFamily="34" charset="0"/>
                <a:ea typeface="Lato" panose="020F0502020204030203" pitchFamily="34" charset="0"/>
                <a:cs typeface="Lato" panose="020F0502020204030203" pitchFamily="34" charset="0"/>
              </a:rPr>
              <a:t>Clinical Trials Ontario (CTO) </a:t>
            </a:r>
            <a:r>
              <a:rPr lang="en-CA" dirty="0">
                <a:latin typeface="Lato Light" panose="020F0502020204030203" pitchFamily="34" charset="0"/>
                <a:ea typeface="Lato Light" panose="020F0502020204030203" pitchFamily="34" charset="0"/>
                <a:cs typeface="Lato Light" panose="020F0502020204030203" pitchFamily="34" charset="0"/>
              </a:rPr>
              <a:t>is a leading non-profit in the clinical trials community dedicated to strengthening, promoting and capitalizing on Ontario’s competitive advantages for conducting high-quality clinical trials. Through its cost-effective process, CTO’s </a:t>
            </a:r>
            <a:r>
              <a:rPr lang="en-CA" dirty="0" err="1">
                <a:latin typeface="Lato Light" panose="020F0502020204030203" pitchFamily="34" charset="0"/>
                <a:ea typeface="Lato Light" panose="020F0502020204030203" pitchFamily="34" charset="0"/>
                <a:cs typeface="Lato Light" panose="020F0502020204030203" pitchFamily="34" charset="0"/>
              </a:rPr>
              <a:t>QuickSTART</a:t>
            </a:r>
            <a:r>
              <a:rPr lang="en-CA" dirty="0">
                <a:latin typeface="Lato Light" panose="020F0502020204030203" pitchFamily="34" charset="0"/>
                <a:ea typeface="Lato Light" panose="020F0502020204030203" pitchFamily="34" charset="0"/>
                <a:cs typeface="Lato Light" panose="020F0502020204030203" pitchFamily="34" charset="0"/>
              </a:rPr>
              <a:t> Program helps trial sites and industry sponsors establish standardized processes to improve efficiency and achieve a 90-day overall start-up time for clinical trials—months faster than the current standard.</a:t>
            </a:r>
          </a:p>
        </p:txBody>
      </p:sp>
      <p:pic>
        <p:nvPicPr>
          <p:cNvPr id="6" name="Picture 5" descr="Icon&#10;&#10;Description automatically generated">
            <a:extLst>
              <a:ext uri="{FF2B5EF4-FFF2-40B4-BE49-F238E27FC236}">
                <a16:creationId xmlns:a16="http://schemas.microsoft.com/office/drawing/2014/main" id="{04AD9FF3-959E-7642-8F82-056E0A55DACE}"/>
              </a:ext>
            </a:extLst>
          </p:cNvPr>
          <p:cNvPicPr>
            <a:picLocks noChangeAspect="1"/>
          </p:cNvPicPr>
          <p:nvPr/>
        </p:nvPicPr>
        <p:blipFill rotWithShape="1">
          <a:blip r:embed="rId2">
            <a:extLst>
              <a:ext uri="{28A0092B-C50C-407E-A947-70E740481C1C}">
                <a14:useLocalDpi xmlns:a14="http://schemas.microsoft.com/office/drawing/2010/main" val="0"/>
              </a:ext>
            </a:extLst>
          </a:blip>
          <a:srcRect b="2333"/>
          <a:stretch/>
        </p:blipFill>
        <p:spPr>
          <a:xfrm flipH="1">
            <a:off x="8142051" y="186358"/>
            <a:ext cx="3703004" cy="6671642"/>
          </a:xfrm>
          <a:prstGeom prst="rect">
            <a:avLst/>
          </a:prstGeom>
        </p:spPr>
      </p:pic>
      <p:sp>
        <p:nvSpPr>
          <p:cNvPr id="4" name="Rectangle 3">
            <a:extLst>
              <a:ext uri="{FF2B5EF4-FFF2-40B4-BE49-F238E27FC236}">
                <a16:creationId xmlns:a16="http://schemas.microsoft.com/office/drawing/2014/main" id="{0AD4F0C5-DBC9-2746-8DC4-8B72337ED091}"/>
              </a:ext>
            </a:extLst>
          </p:cNvPr>
          <p:cNvSpPr/>
          <p:nvPr/>
        </p:nvSpPr>
        <p:spPr>
          <a:xfrm>
            <a:off x="0" y="1235413"/>
            <a:ext cx="9309253" cy="865762"/>
          </a:xfrm>
          <a:prstGeom prst="rect">
            <a:avLst/>
          </a:prstGeom>
          <a:solidFill>
            <a:schemeClr val="tx1"/>
          </a:solidFill>
        </p:spPr>
        <p:txBody>
          <a:bodyPr wrap="square" lIns="914400" anchor="ctr" anchorCtr="0">
            <a:noAutofit/>
          </a:bodyPr>
          <a:lstStyle/>
          <a:p>
            <a:r>
              <a:rPr lang="en-CA" sz="2800" b="1" dirty="0">
                <a:solidFill>
                  <a:schemeClr val="bg1"/>
                </a:solidFill>
                <a:latin typeface="Lato" panose="020F0502020204030203" pitchFamily="34" charset="0"/>
                <a:ea typeface="Lato" panose="020F0502020204030203" pitchFamily="34" charset="0"/>
                <a:cs typeface="Lato" panose="020F0502020204030203" pitchFamily="34" charset="0"/>
              </a:rPr>
              <a:t>NON-PROFIT SUPPORT FOR CLINICAL TRIALS</a:t>
            </a:r>
          </a:p>
        </p:txBody>
      </p:sp>
    </p:spTree>
    <p:extLst>
      <p:ext uri="{BB962C8B-B14F-4D97-AF65-F5344CB8AC3E}">
        <p14:creationId xmlns:p14="http://schemas.microsoft.com/office/powerpoint/2010/main" val="1795153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9" name="TextBox 17">
            <a:extLst>
              <a:ext uri="{FF2B5EF4-FFF2-40B4-BE49-F238E27FC236}">
                <a16:creationId xmlns:a16="http://schemas.microsoft.com/office/drawing/2014/main" id="{2BC2A5D4-E091-C342-AFE0-C199034F56F5}"/>
              </a:ext>
            </a:extLst>
          </p:cNvPr>
          <p:cNvSpPr txBox="1">
            <a:spLocks noChangeArrowheads="1"/>
          </p:cNvSpPr>
          <p:nvPr/>
        </p:nvSpPr>
        <p:spPr bwMode="auto">
          <a:xfrm>
            <a:off x="1266825" y="89376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9160" name="Title 1">
            <a:extLst>
              <a:ext uri="{FF2B5EF4-FFF2-40B4-BE49-F238E27FC236}">
                <a16:creationId xmlns:a16="http://schemas.microsoft.com/office/drawing/2014/main" id="{C21AEB7F-830D-D045-ADD8-DB3DA731FFC6}"/>
              </a:ext>
            </a:extLst>
          </p:cNvPr>
          <p:cNvSpPr txBox="1">
            <a:spLocks/>
          </p:cNvSpPr>
          <p:nvPr/>
        </p:nvSpPr>
        <p:spPr bwMode="auto">
          <a:xfrm>
            <a:off x="1324021" y="647700"/>
            <a:ext cx="3641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90000"/>
          <a:lstStyle>
            <a:lvl1pPr marL="142875">
              <a:lnSpc>
                <a:spcPct val="90000"/>
              </a:lnSpc>
              <a:spcBef>
                <a:spcPts val="1000"/>
              </a:spcBef>
              <a:buClr>
                <a:schemeClr val="tx1"/>
              </a:buClr>
              <a:buFont typeface="Arial" panose="020B0604020202020204" pitchFamily="34" charset="0"/>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12700" indent="-346075">
              <a:lnSpc>
                <a:spcPct val="90000"/>
              </a:lnSpc>
              <a:spcBef>
                <a:spcPts val="500"/>
              </a:spcBef>
              <a:buClr>
                <a:schemeClr val="tx1"/>
              </a:buClr>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346075">
              <a:lnSpc>
                <a:spcPct val="90000"/>
              </a:lnSpc>
              <a:spcBef>
                <a:spcPts val="500"/>
              </a:spcBef>
              <a:buClr>
                <a:schemeClr val="tx1"/>
              </a:buCl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346075">
              <a:spcBef>
                <a:spcPts val="475"/>
              </a:spcBef>
              <a:buClr>
                <a:srgbClr val="999999"/>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346075">
              <a:lnSpc>
                <a:spcPts val="2100"/>
              </a:lnSpc>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5pPr>
            <a:lvl6pPr marL="1473200" indent="-346075"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6pPr>
            <a:lvl7pPr marL="1930400" indent="-346075"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7pPr>
            <a:lvl8pPr marL="2387600" indent="-346075"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8pPr>
            <a:lvl9pPr marL="2844800" indent="-346075"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00000"/>
              </a:lnSpc>
              <a:spcBef>
                <a:spcPct val="0"/>
              </a:spcBef>
              <a:buClrTx/>
              <a:buFontTx/>
              <a:buNone/>
            </a:pPr>
            <a:r>
              <a:rPr lang="en-CA" altLang="en-US" sz="2000" b="1" dirty="0">
                <a:solidFill>
                  <a:schemeClr val="tx2"/>
                </a:solidFill>
                <a:latin typeface="Lato Heavy" panose="020F0502020204030203" pitchFamily="34" charset="0"/>
                <a:ea typeface="Lato Heavy" panose="020F0502020204030203" pitchFamily="34" charset="0"/>
                <a:cs typeface="Lato Heavy" panose="020F0502020204030203" pitchFamily="34" charset="0"/>
              </a:rPr>
              <a:t>WHY INVEST IN ONTARIO?</a:t>
            </a:r>
          </a:p>
        </p:txBody>
      </p:sp>
      <p:pic>
        <p:nvPicPr>
          <p:cNvPr id="3" name="Picture 2" descr="Diagram&#10;&#10;Description automatically generated">
            <a:extLst>
              <a:ext uri="{FF2B5EF4-FFF2-40B4-BE49-F238E27FC236}">
                <a16:creationId xmlns:a16="http://schemas.microsoft.com/office/drawing/2014/main" id="{FDB70A9D-2522-8A45-9C9C-F612125436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8800" y="4226015"/>
            <a:ext cx="1845353" cy="1682750"/>
          </a:xfrm>
          <a:prstGeom prst="rect">
            <a:avLst/>
          </a:prstGeom>
        </p:spPr>
      </p:pic>
      <p:pic>
        <p:nvPicPr>
          <p:cNvPr id="5" name="Picture 4" descr="A picture containing icon&#10;&#10;Description automatically generated">
            <a:extLst>
              <a:ext uri="{FF2B5EF4-FFF2-40B4-BE49-F238E27FC236}">
                <a16:creationId xmlns:a16="http://schemas.microsoft.com/office/drawing/2014/main" id="{D960349F-0149-AA47-B710-D08091CCB4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8100" y="5187934"/>
            <a:ext cx="557437" cy="665208"/>
          </a:xfrm>
          <a:prstGeom prst="rect">
            <a:avLst/>
          </a:prstGeom>
        </p:spPr>
      </p:pic>
      <p:pic>
        <p:nvPicPr>
          <p:cNvPr id="26" name="Picture 25" descr="Icon&#10;&#10;Description automatically generated">
            <a:extLst>
              <a:ext uri="{FF2B5EF4-FFF2-40B4-BE49-F238E27FC236}">
                <a16:creationId xmlns:a16="http://schemas.microsoft.com/office/drawing/2014/main" id="{C5CC95A6-388A-8C44-B7C0-AE82E4ED43C7}"/>
              </a:ext>
            </a:extLst>
          </p:cNvPr>
          <p:cNvPicPr>
            <a:picLocks noChangeAspect="1"/>
          </p:cNvPicPr>
          <p:nvPr/>
        </p:nvPicPr>
        <p:blipFill rotWithShape="1">
          <a:blip r:embed="rId5">
            <a:duotone>
              <a:prstClr val="black"/>
              <a:schemeClr val="accent4">
                <a:tint val="45000"/>
                <a:satMod val="400000"/>
              </a:schemeClr>
            </a:duotone>
            <a:extLst>
              <a:ext uri="{28A0092B-C50C-407E-A947-70E740481C1C}">
                <a14:useLocalDpi xmlns:a14="http://schemas.microsoft.com/office/drawing/2010/main" val="0"/>
              </a:ext>
            </a:extLst>
          </a:blip>
          <a:srcRect t="-15885" b="1"/>
          <a:stretch/>
        </p:blipFill>
        <p:spPr>
          <a:xfrm rot="18531601">
            <a:off x="7209642" y="4674182"/>
            <a:ext cx="476352" cy="1069047"/>
          </a:xfrm>
          <a:prstGeom prst="rect">
            <a:avLst/>
          </a:prstGeom>
        </p:spPr>
      </p:pic>
      <p:pic>
        <p:nvPicPr>
          <p:cNvPr id="29" name="Picture 28" descr="Icon&#10;&#10;Description automatically generated">
            <a:extLst>
              <a:ext uri="{FF2B5EF4-FFF2-40B4-BE49-F238E27FC236}">
                <a16:creationId xmlns:a16="http://schemas.microsoft.com/office/drawing/2014/main" id="{20D7B6A8-E835-E941-9080-4A21821E9938}"/>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1000" contrast="13000"/>
                    </a14:imgEffect>
                  </a14:imgLayer>
                </a14:imgProps>
              </a:ext>
              <a:ext uri="{28A0092B-C50C-407E-A947-70E740481C1C}">
                <a14:useLocalDpi xmlns:a14="http://schemas.microsoft.com/office/drawing/2010/main" val="0"/>
              </a:ext>
            </a:extLst>
          </a:blip>
          <a:stretch>
            <a:fillRect/>
          </a:stretch>
        </p:blipFill>
        <p:spPr>
          <a:xfrm rot="19333073">
            <a:off x="5897810" y="4289093"/>
            <a:ext cx="1430055" cy="1700302"/>
          </a:xfrm>
          <a:prstGeom prst="rect">
            <a:avLst/>
          </a:prstGeom>
        </p:spPr>
      </p:pic>
      <p:pic>
        <p:nvPicPr>
          <p:cNvPr id="30" name="Picture 29" descr="Icon&#10;&#10;Description automatically generated">
            <a:extLst>
              <a:ext uri="{FF2B5EF4-FFF2-40B4-BE49-F238E27FC236}">
                <a16:creationId xmlns:a16="http://schemas.microsoft.com/office/drawing/2014/main" id="{CCB2F48B-C38F-D54D-B946-E541F5BA16AB}"/>
              </a:ext>
            </a:extLst>
          </p:cNvPr>
          <p:cNvPicPr>
            <a:picLocks noChangeAspect="1"/>
          </p:cNvPicPr>
          <p:nvPr/>
        </p:nvPicPr>
        <p:blipFill rotWithShape="1">
          <a:blip r:embed="rId5">
            <a:duotone>
              <a:prstClr val="black"/>
              <a:schemeClr val="accent4">
                <a:tint val="45000"/>
                <a:satMod val="400000"/>
              </a:schemeClr>
            </a:duotone>
            <a:extLst>
              <a:ext uri="{28A0092B-C50C-407E-A947-70E740481C1C}">
                <a14:useLocalDpi xmlns:a14="http://schemas.microsoft.com/office/drawing/2010/main" val="0"/>
              </a:ext>
            </a:extLst>
          </a:blip>
          <a:srcRect t="-15885" b="1"/>
          <a:stretch/>
        </p:blipFill>
        <p:spPr>
          <a:xfrm rot="20884528">
            <a:off x="7825992" y="4646333"/>
            <a:ext cx="250831" cy="562925"/>
          </a:xfrm>
          <a:prstGeom prst="rect">
            <a:avLst/>
          </a:prstGeom>
        </p:spPr>
      </p:pic>
      <p:pic>
        <p:nvPicPr>
          <p:cNvPr id="33" name="Picture 32" descr="Icon&#10;&#10;Description automatically generated">
            <a:extLst>
              <a:ext uri="{FF2B5EF4-FFF2-40B4-BE49-F238E27FC236}">
                <a16:creationId xmlns:a16="http://schemas.microsoft.com/office/drawing/2014/main" id="{8DFC82E9-9BB9-174B-8E97-770896731456}"/>
              </a:ext>
            </a:extLst>
          </p:cNvPr>
          <p:cNvPicPr>
            <a:picLocks noChangeAspect="1"/>
          </p:cNvPicPr>
          <p:nvPr/>
        </p:nvPicPr>
        <p:blipFill>
          <a:blip r:embed="rId6">
            <a:extLst>
              <a:ext uri="{BEBA8EAE-BF5A-486C-A8C5-ECC9F3942E4B}">
                <a14:imgProps xmlns:a14="http://schemas.microsoft.com/office/drawing/2010/main">
                  <a14:imgLayer r:embed="rId8">
                    <a14:imgEffect>
                      <a14:brightnessContrast bright="11000" contrast="13000"/>
                    </a14:imgEffect>
                  </a14:imgLayer>
                </a14:imgProps>
              </a:ext>
              <a:ext uri="{28A0092B-C50C-407E-A947-70E740481C1C}">
                <a14:useLocalDpi xmlns:a14="http://schemas.microsoft.com/office/drawing/2010/main" val="0"/>
              </a:ext>
            </a:extLst>
          </a:blip>
          <a:stretch>
            <a:fillRect/>
          </a:stretch>
        </p:blipFill>
        <p:spPr>
          <a:xfrm rot="1623711">
            <a:off x="3273945" y="4151210"/>
            <a:ext cx="1430055" cy="1700302"/>
          </a:xfrm>
          <a:prstGeom prst="rect">
            <a:avLst/>
          </a:prstGeom>
        </p:spPr>
      </p:pic>
      <p:pic>
        <p:nvPicPr>
          <p:cNvPr id="31" name="Picture 30" descr="Icon&#10;&#10;Description automatically generated">
            <a:extLst>
              <a:ext uri="{FF2B5EF4-FFF2-40B4-BE49-F238E27FC236}">
                <a16:creationId xmlns:a16="http://schemas.microsoft.com/office/drawing/2014/main" id="{09D60669-10CC-0B40-92F2-A871B3132F4F}"/>
              </a:ext>
            </a:extLst>
          </p:cNvPr>
          <p:cNvPicPr>
            <a:picLocks noChangeAspect="1"/>
          </p:cNvPicPr>
          <p:nvPr/>
        </p:nvPicPr>
        <p:blipFill rotWithShape="1">
          <a:blip r:embed="rId5">
            <a:duotone>
              <a:prstClr val="black"/>
              <a:schemeClr val="accent4">
                <a:tint val="45000"/>
                <a:satMod val="400000"/>
              </a:schemeClr>
            </a:duotone>
            <a:extLst>
              <a:ext uri="{28A0092B-C50C-407E-A947-70E740481C1C}">
                <a14:useLocalDpi xmlns:a14="http://schemas.microsoft.com/office/drawing/2010/main" val="0"/>
              </a:ext>
            </a:extLst>
          </a:blip>
          <a:srcRect t="-15885" b="1"/>
          <a:stretch/>
        </p:blipFill>
        <p:spPr>
          <a:xfrm rot="18940530">
            <a:off x="618171" y="5288527"/>
            <a:ext cx="250831" cy="562925"/>
          </a:xfrm>
          <a:prstGeom prst="rect">
            <a:avLst/>
          </a:prstGeom>
        </p:spPr>
      </p:pic>
      <p:pic>
        <p:nvPicPr>
          <p:cNvPr id="28" name="Picture 27" descr="Icon&#10;&#10;Description automatically generated">
            <a:extLst>
              <a:ext uri="{FF2B5EF4-FFF2-40B4-BE49-F238E27FC236}">
                <a16:creationId xmlns:a16="http://schemas.microsoft.com/office/drawing/2014/main" id="{4B670FE8-B7BD-0841-90A2-1DC78AFA175F}"/>
              </a:ext>
            </a:extLst>
          </p:cNvPr>
          <p:cNvPicPr>
            <a:picLocks noChangeAspect="1"/>
          </p:cNvPicPr>
          <p:nvPr/>
        </p:nvPicPr>
        <p:blipFill rotWithShape="1">
          <a:blip r:embed="rId9">
            <a:extLst>
              <a:ext uri="{28A0092B-C50C-407E-A947-70E740481C1C}">
                <a14:useLocalDpi xmlns:a14="http://schemas.microsoft.com/office/drawing/2010/main" val="0"/>
              </a:ext>
            </a:extLst>
          </a:blip>
          <a:srcRect l="18189" t="17974" r="3578" b="22890"/>
          <a:stretch/>
        </p:blipFill>
        <p:spPr>
          <a:xfrm>
            <a:off x="2577423" y="4748783"/>
            <a:ext cx="1103811" cy="1082309"/>
          </a:xfrm>
          <a:prstGeom prst="rect">
            <a:avLst/>
          </a:prstGeom>
        </p:spPr>
      </p:pic>
      <p:pic>
        <p:nvPicPr>
          <p:cNvPr id="32" name="Picture 31" descr="Icon&#10;&#10;Description automatically generated">
            <a:extLst>
              <a:ext uri="{FF2B5EF4-FFF2-40B4-BE49-F238E27FC236}">
                <a16:creationId xmlns:a16="http://schemas.microsoft.com/office/drawing/2014/main" id="{1EAEBDDA-2A48-DA47-9CEB-6085D6ABAFBC}"/>
              </a:ext>
            </a:extLst>
          </p:cNvPr>
          <p:cNvPicPr>
            <a:picLocks noChangeAspect="1"/>
          </p:cNvPicPr>
          <p:nvPr/>
        </p:nvPicPr>
        <p:blipFill rotWithShape="1">
          <a:blip r:embed="rId5">
            <a:duotone>
              <a:prstClr val="black"/>
              <a:schemeClr val="accent4">
                <a:tint val="45000"/>
                <a:satMod val="400000"/>
              </a:schemeClr>
            </a:duotone>
            <a:extLst>
              <a:ext uri="{28A0092B-C50C-407E-A947-70E740481C1C}">
                <a14:useLocalDpi xmlns:a14="http://schemas.microsoft.com/office/drawing/2010/main" val="0"/>
              </a:ext>
            </a:extLst>
          </a:blip>
          <a:srcRect t="-15885" b="1"/>
          <a:stretch/>
        </p:blipFill>
        <p:spPr>
          <a:xfrm rot="19314731">
            <a:off x="7725023" y="4563324"/>
            <a:ext cx="150068" cy="336789"/>
          </a:xfrm>
          <a:prstGeom prst="rect">
            <a:avLst/>
          </a:prstGeom>
        </p:spPr>
      </p:pic>
      <p:sp>
        <p:nvSpPr>
          <p:cNvPr id="12" name="TextBox 11">
            <a:extLst>
              <a:ext uri="{FF2B5EF4-FFF2-40B4-BE49-F238E27FC236}">
                <a16:creationId xmlns:a16="http://schemas.microsoft.com/office/drawing/2014/main" id="{1AE3879A-B610-414C-B602-322D8B820A32}"/>
              </a:ext>
            </a:extLst>
          </p:cNvPr>
          <p:cNvSpPr txBox="1"/>
          <p:nvPr/>
        </p:nvSpPr>
        <p:spPr bwMode="auto">
          <a:xfrm>
            <a:off x="688975" y="1646054"/>
            <a:ext cx="1798638" cy="4024312"/>
          </a:xfrm>
          <a:prstGeom prst="rect">
            <a:avLst/>
          </a:prstGeom>
          <a:noFill/>
          <a:ln>
            <a:noFill/>
          </a:ln>
        </p:spPr>
        <p:txBody>
          <a:bodyPr/>
          <a:lstStyle/>
          <a:p>
            <a:pPr>
              <a:spcBef>
                <a:spcPts val="0"/>
              </a:spcBef>
              <a:spcAft>
                <a:spcPts val="600"/>
              </a:spcAft>
              <a:defRPr/>
            </a:pPr>
            <a:r>
              <a:rPr lang="en-CA" sz="900" b="1" dirty="0">
                <a:latin typeface="Lato Black" panose="020F0502020204030203" pitchFamily="34" charset="0"/>
                <a:ea typeface="Lato Black" panose="020F0502020204030203" pitchFamily="34" charset="0"/>
                <a:cs typeface="Lato Black" panose="020F0502020204030203" pitchFamily="34" charset="0"/>
              </a:rPr>
              <a:t>ACCESS A PREMIER TALENT &amp; INNOVATION ECOSYSTEM</a:t>
            </a:r>
          </a:p>
          <a:p>
            <a:pPr marL="287338" indent="-280988">
              <a:spcBef>
                <a:spcPts val="600"/>
              </a:spcBef>
              <a:spcAft>
                <a:spcPts val="300"/>
              </a:spcAft>
              <a:buClr>
                <a:schemeClr val="accent6"/>
              </a:buClr>
              <a:buSzPct val="100000"/>
              <a:buBlip>
                <a:blip r:embed="rId10"/>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EDUCATED</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70% </a:t>
            </a:r>
            <a:r>
              <a:rPr lang="en-CA" sz="900" dirty="0">
                <a:latin typeface="Lato Medium" panose="020F0502020204030203" pitchFamily="34" charset="0"/>
                <a:ea typeface="Lato Medium" panose="020F0502020204030203" pitchFamily="34" charset="0"/>
                <a:cs typeface="Lato Medium" panose="020F0502020204030203" pitchFamily="34" charset="0"/>
              </a:rPr>
              <a:t>of Ontario adults possess a</a:t>
            </a:r>
            <a:r>
              <a:rPr lang="en-CA" sz="900" b="1" dirty="0">
                <a:latin typeface="Lato Heavy" panose="020F0502020204030203" pitchFamily="34" charset="0"/>
                <a:ea typeface="Lato Heavy" panose="020F0502020204030203" pitchFamily="34" charset="0"/>
                <a:cs typeface="Lato Heavy" panose="020F0502020204030203" pitchFamily="34" charset="0"/>
              </a:rPr>
              <a:t> </a:t>
            </a:r>
            <a:r>
              <a:rPr lang="en-CA" sz="900" b="1" dirty="0">
                <a:latin typeface="Lato Black" panose="020F0502020204030203" pitchFamily="34" charset="0"/>
                <a:ea typeface="Lato Black" panose="020F0502020204030203" pitchFamily="34" charset="0"/>
                <a:cs typeface="Lato Black" panose="020F0502020204030203" pitchFamily="34" charset="0"/>
              </a:rPr>
              <a:t>post-secondary education</a:t>
            </a:r>
            <a:r>
              <a:rPr lang="en-CA" sz="900" dirty="0">
                <a:latin typeface="Lato Black" panose="020F0502020204030203" pitchFamily="34" charset="0"/>
                <a:ea typeface="Lato Black" panose="020F0502020204030203" pitchFamily="34" charset="0"/>
                <a:cs typeface="Lato Black" panose="020F0502020204030203" pitchFamily="34" charset="0"/>
              </a:rPr>
              <a:t>—</a:t>
            </a:r>
            <a:br>
              <a:rPr lang="en-CA" sz="900" b="1" dirty="0">
                <a:latin typeface="Lato Black" panose="020F0502020204030203" pitchFamily="34" charset="0"/>
                <a:ea typeface="Lato Black" panose="020F0502020204030203" pitchFamily="34" charset="0"/>
                <a:cs typeface="Lato Black"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a rate higher than any OECD country</a:t>
            </a:r>
          </a:p>
          <a:p>
            <a:pPr marL="287338" indent="-280988">
              <a:spcBef>
                <a:spcPts val="600"/>
              </a:spcBef>
              <a:spcAft>
                <a:spcPts val="300"/>
              </a:spcAft>
              <a:buClr>
                <a:schemeClr val="accent6"/>
              </a:buClr>
              <a:buSzPct val="100000"/>
              <a:buBlip>
                <a:blip r:embed="rId10"/>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ACADEMIC LEADERSHIP</a:t>
            </a:r>
            <a:br>
              <a:rPr lang="en-CA" sz="900" b="1" dirty="0">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World-class </a:t>
            </a:r>
            <a:r>
              <a:rPr lang="en-CA" sz="900" b="1" dirty="0">
                <a:latin typeface="Lato Black" panose="020F0502020204030203" pitchFamily="34" charset="0"/>
                <a:ea typeface="Lato Black" panose="020F0502020204030203" pitchFamily="34" charset="0"/>
                <a:cs typeface="Lato Black" panose="020F0502020204030203" pitchFamily="34" charset="0"/>
              </a:rPr>
              <a:t>academic and research</a:t>
            </a:r>
            <a:r>
              <a:rPr lang="en-CA" sz="900" dirty="0">
                <a:latin typeface="Lato Heavy" panose="020F0502020204030203" pitchFamily="34" charset="0"/>
                <a:ea typeface="Lato Heavy" panose="020F0502020204030203" pitchFamily="34" charset="0"/>
                <a:cs typeface="Lato Heavy" panose="020F0502020204030203" pitchFamily="34" charset="0"/>
              </a:rPr>
              <a:t> </a:t>
            </a:r>
            <a:r>
              <a:rPr lang="en-CA" sz="900" dirty="0">
                <a:latin typeface="Lato Medium" panose="020F0502020204030203" pitchFamily="34" charset="0"/>
                <a:ea typeface="Lato Medium" panose="020F0502020204030203" pitchFamily="34" charset="0"/>
                <a:cs typeface="Lato Medium" panose="020F0502020204030203" pitchFamily="34" charset="0"/>
              </a:rPr>
              <a:t>institutions</a:t>
            </a:r>
          </a:p>
          <a:p>
            <a:pPr marL="287338" indent="-280988">
              <a:spcBef>
                <a:spcPts val="600"/>
              </a:spcBef>
              <a:spcAft>
                <a:spcPts val="300"/>
              </a:spcAft>
              <a:buClr>
                <a:schemeClr val="accent6"/>
              </a:buClr>
              <a:buSzPct val="100000"/>
              <a:buBlip>
                <a:blip r:embed="rId10"/>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INCUBATOR HUB</a:t>
            </a:r>
            <a:br>
              <a:rPr lang="en-CA" sz="900" b="1" dirty="0">
                <a:latin typeface="Lato Medium" panose="020F0502020204030203" pitchFamily="34" charset="0"/>
                <a:ea typeface="Lato Medium" panose="020F0502020204030203" pitchFamily="34" charset="0"/>
                <a:cs typeface="Lato Medium"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Largest concentration </a:t>
            </a:r>
            <a:r>
              <a:rPr lang="en-CA" sz="900" dirty="0">
                <a:latin typeface="Lato Medium" panose="020F0502020204030203" pitchFamily="34" charset="0"/>
                <a:ea typeface="Lato Medium" panose="020F0502020204030203" pitchFamily="34" charset="0"/>
                <a:cs typeface="Lato Medium" panose="020F0502020204030203" pitchFamily="34" charset="0"/>
              </a:rPr>
              <a:t>of</a:t>
            </a:r>
            <a:br>
              <a:rPr lang="en-CA" sz="900" dirty="0">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innovation incubators</a:t>
            </a:r>
          </a:p>
          <a:p>
            <a:pPr marL="287338" indent="-280988">
              <a:spcBef>
                <a:spcPts val="600"/>
              </a:spcBef>
              <a:spcAft>
                <a:spcPts val="300"/>
              </a:spcAft>
              <a:buClr>
                <a:schemeClr val="accent6"/>
              </a:buClr>
              <a:buSzPct val="100000"/>
              <a:buBlip>
                <a:blip r:embed="rId10"/>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IT CLUSTER </a:t>
            </a:r>
            <a:br>
              <a:rPr lang="en-CA" sz="900" b="1" dirty="0">
                <a:latin typeface="Lato Medium" panose="020F0502020204030203" pitchFamily="34" charset="0"/>
                <a:ea typeface="Lato Medium" panose="020F0502020204030203" pitchFamily="34" charset="0"/>
                <a:cs typeface="Lato Medium"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2nd-largest </a:t>
            </a:r>
            <a:r>
              <a:rPr lang="en-CA" sz="900" dirty="0">
                <a:latin typeface="Lato Medium" panose="020F0502020204030203" pitchFamily="34" charset="0"/>
                <a:ea typeface="Lato Medium" panose="020F0502020204030203" pitchFamily="34" charset="0"/>
                <a:cs typeface="Lato Medium" panose="020F0502020204030203" pitchFamily="34" charset="0"/>
              </a:rPr>
              <a:t>IT cluster </a:t>
            </a:r>
            <a:br>
              <a:rPr lang="en-CA" sz="900" dirty="0">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in North America</a:t>
            </a:r>
          </a:p>
          <a:p>
            <a:pPr marL="287338" indent="-280988">
              <a:spcBef>
                <a:spcPts val="600"/>
              </a:spcBef>
              <a:spcAft>
                <a:spcPts val="300"/>
              </a:spcAft>
              <a:buClr>
                <a:schemeClr val="accent6"/>
              </a:buClr>
              <a:buSzPct val="100000"/>
              <a:buBlip>
                <a:blip r:embed="rId10"/>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R&amp;D PROGRAMS</a:t>
            </a:r>
            <a:br>
              <a:rPr lang="en-CA" sz="900" b="1" dirty="0">
                <a:latin typeface="Lato Medium" panose="020F0502020204030203" pitchFamily="34" charset="0"/>
                <a:ea typeface="Lato Medium" panose="020F0502020204030203" pitchFamily="34" charset="0"/>
                <a:cs typeface="Lato Medium"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Significant </a:t>
            </a:r>
            <a:r>
              <a:rPr lang="en-CA" sz="900" dirty="0">
                <a:latin typeface="Lato Medium" panose="020F0502020204030203" pitchFamily="34" charset="0"/>
                <a:ea typeface="Lato Medium" panose="020F0502020204030203" pitchFamily="34" charset="0"/>
                <a:cs typeface="Lato Medium" panose="020F0502020204030203" pitchFamily="34" charset="0"/>
              </a:rPr>
              <a:t>after-tax </a:t>
            </a:r>
            <a:br>
              <a:rPr lang="en-CA" sz="900" dirty="0">
                <a:latin typeface="Lato Medium" panose="020F0502020204030203" pitchFamily="34" charset="0"/>
                <a:ea typeface="Lato Medium" panose="020F0502020204030203" pitchFamily="34" charset="0"/>
                <a:cs typeface="Lato Medium"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cost savings</a:t>
            </a:r>
          </a:p>
          <a:p>
            <a:pPr marL="287338" indent="-280988">
              <a:spcBef>
                <a:spcPts val="600"/>
              </a:spcBef>
              <a:spcAft>
                <a:spcPts val="300"/>
              </a:spcAft>
              <a:buClr>
                <a:schemeClr val="accent6"/>
              </a:buClr>
              <a:buSzPct val="100000"/>
              <a:buBlip>
                <a:blip r:embed="rId10"/>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IMMIGRATION SUPPORT</a:t>
            </a:r>
            <a:br>
              <a:rPr lang="en-CA" sz="900" b="1" dirty="0">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Ontario </a:t>
            </a:r>
            <a:r>
              <a:rPr lang="en-CA" sz="900" b="1" dirty="0">
                <a:latin typeface="Lato Black" panose="020F0502020204030203" pitchFamily="34" charset="0"/>
                <a:ea typeface="Lato Black" panose="020F0502020204030203" pitchFamily="34" charset="0"/>
                <a:cs typeface="Lato Black" panose="020F0502020204030203" pitchFamily="34" charset="0"/>
              </a:rPr>
              <a:t>Immigrant </a:t>
            </a:r>
            <a:br>
              <a:rPr lang="en-CA" sz="900" b="1" dirty="0">
                <a:latin typeface="Lato Black" panose="020F0502020204030203" pitchFamily="34" charset="0"/>
                <a:ea typeface="Lato Black" panose="020F0502020204030203" pitchFamily="34" charset="0"/>
                <a:cs typeface="Lato Black"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Nominee </a:t>
            </a:r>
            <a:r>
              <a:rPr lang="en-CA" sz="900" dirty="0">
                <a:latin typeface="Lato Medium" panose="020F0502020204030203" pitchFamily="34" charset="0"/>
                <a:ea typeface="Lato Medium" panose="020F0502020204030203" pitchFamily="34" charset="0"/>
                <a:cs typeface="Lato Medium" panose="020F0502020204030203" pitchFamily="34" charset="0"/>
              </a:rPr>
              <a:t>Program</a:t>
            </a:r>
          </a:p>
          <a:p>
            <a:pPr>
              <a:defRPr/>
            </a:pPr>
            <a:endParaRPr lang="en-US" sz="1000" dirty="0"/>
          </a:p>
        </p:txBody>
      </p:sp>
      <p:sp>
        <p:nvSpPr>
          <p:cNvPr id="13" name="TextBox 12">
            <a:extLst>
              <a:ext uri="{FF2B5EF4-FFF2-40B4-BE49-F238E27FC236}">
                <a16:creationId xmlns:a16="http://schemas.microsoft.com/office/drawing/2014/main" id="{D2F09C87-8769-3742-96B7-B34E95385FD1}"/>
              </a:ext>
            </a:extLst>
          </p:cNvPr>
          <p:cNvSpPr txBox="1"/>
          <p:nvPr/>
        </p:nvSpPr>
        <p:spPr bwMode="auto">
          <a:xfrm>
            <a:off x="2554288" y="1631766"/>
            <a:ext cx="1889125" cy="4038600"/>
          </a:xfrm>
          <a:prstGeom prst="rect">
            <a:avLst/>
          </a:prstGeom>
          <a:noFill/>
          <a:ln>
            <a:noFill/>
          </a:ln>
        </p:spPr>
        <p:txBody>
          <a:bodyPr/>
          <a:lstStyle/>
          <a:p>
            <a:pPr>
              <a:spcBef>
                <a:spcPts val="0"/>
              </a:spcBef>
              <a:spcAft>
                <a:spcPts val="600"/>
              </a:spcAft>
              <a:defRPr/>
            </a:pPr>
            <a:r>
              <a:rPr lang="en-CA" sz="900" b="1" dirty="0">
                <a:latin typeface="Lato Black" panose="020F0502020204030203" pitchFamily="34" charset="0"/>
                <a:ea typeface="Lato Black" panose="020F0502020204030203" pitchFamily="34" charset="0"/>
                <a:cs typeface="Lato Black" panose="020F0502020204030203" pitchFamily="34" charset="0"/>
              </a:rPr>
              <a:t>BENEFIT FROM COMPETITIVE </a:t>
            </a:r>
            <a:br>
              <a:rPr lang="en-CA" sz="900" b="1" dirty="0">
                <a:latin typeface="Lato Black" panose="020F0502020204030203" pitchFamily="34" charset="0"/>
                <a:ea typeface="Lato Black" panose="020F0502020204030203" pitchFamily="34" charset="0"/>
                <a:cs typeface="Lato Black"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BUSINESS COSTS</a:t>
            </a:r>
          </a:p>
          <a:p>
            <a:pPr marL="287338" indent="-280988">
              <a:spcBef>
                <a:spcPts val="600"/>
              </a:spcBef>
              <a:spcAft>
                <a:spcPts val="300"/>
              </a:spcAft>
              <a:buClr>
                <a:schemeClr val="accent6"/>
              </a:buClr>
              <a:buSzPct val="100000"/>
              <a:buBlip>
                <a:blip r:embed="rId10"/>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TAXES</a:t>
            </a:r>
            <a:br>
              <a:rPr lang="en-CA" sz="900" b="1" dirty="0">
                <a:solidFill>
                  <a:srgbClr val="000950"/>
                </a:solidFill>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Corporate tax rates </a:t>
            </a:r>
            <a:br>
              <a:rPr lang="en-CA" sz="900" dirty="0">
                <a:latin typeface="Lato Medium" panose="020F0502020204030203" pitchFamily="34" charset="0"/>
                <a:ea typeface="Lato Medium" panose="020F0502020204030203" pitchFamily="34" charset="0"/>
                <a:cs typeface="Lato Medium"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are below the G7 average</a:t>
            </a:r>
          </a:p>
          <a:p>
            <a:pPr marL="287338" indent="-280988">
              <a:spcBef>
                <a:spcPts val="600"/>
              </a:spcBef>
              <a:spcAft>
                <a:spcPts val="300"/>
              </a:spcAft>
              <a:buClr>
                <a:schemeClr val="accent6"/>
              </a:buClr>
              <a:buSzPct val="100000"/>
              <a:buBlip>
                <a:blip r:embed="rId10"/>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LABOUR </a:t>
            </a:r>
            <a:br>
              <a:rPr lang="en-CA" sz="900" b="1" dirty="0">
                <a:solidFill>
                  <a:srgbClr val="000950"/>
                </a:solidFill>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High-quality talent at </a:t>
            </a:r>
            <a:br>
              <a:rPr lang="en-CA" sz="900" dirty="0">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up to </a:t>
            </a:r>
            <a:r>
              <a:rPr lang="en-CA" sz="900" b="1" dirty="0">
                <a:latin typeface="Lato Black" panose="020F0502020204030203" pitchFamily="34" charset="0"/>
                <a:ea typeface="Lato Black" panose="020F0502020204030203" pitchFamily="34" charset="0"/>
                <a:cs typeface="Lato Black" panose="020F0502020204030203" pitchFamily="34" charset="0"/>
              </a:rPr>
              <a:t>50% less </a:t>
            </a:r>
            <a:r>
              <a:rPr lang="en-CA" sz="900" dirty="0">
                <a:latin typeface="Lato Medium" panose="020F0502020204030203" pitchFamily="34" charset="0"/>
                <a:ea typeface="Lato Medium" panose="020F0502020204030203" pitchFamily="34" charset="0"/>
                <a:cs typeface="Lato Medium" panose="020F0502020204030203" pitchFamily="34" charset="0"/>
              </a:rPr>
              <a:t>than top </a:t>
            </a:r>
            <a:br>
              <a:rPr lang="en-CA" sz="900" dirty="0">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U.S. tech hubs</a:t>
            </a:r>
          </a:p>
          <a:p>
            <a:pPr marL="287338" indent="-280988">
              <a:spcBef>
                <a:spcPts val="600"/>
              </a:spcBef>
              <a:spcAft>
                <a:spcPts val="300"/>
              </a:spcAft>
              <a:buClr>
                <a:schemeClr val="accent6"/>
              </a:buClr>
              <a:buSzPct val="100000"/>
              <a:buBlip>
                <a:blip r:embed="rId10"/>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EMPLOYER-PAID </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HEALTH CARE </a:t>
            </a:r>
            <a:br>
              <a:rPr lang="en-CA" sz="900" b="1" dirty="0">
                <a:solidFill>
                  <a:srgbClr val="000950"/>
                </a:solidFill>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Almost </a:t>
            </a:r>
            <a:r>
              <a:rPr lang="en-CA" sz="900" b="1" dirty="0">
                <a:latin typeface="Lato Black" panose="020F0502020204030203" pitchFamily="34" charset="0"/>
                <a:ea typeface="Lato Black" panose="020F0502020204030203" pitchFamily="34" charset="0"/>
                <a:cs typeface="Lato Black" panose="020F0502020204030203" pitchFamily="34" charset="0"/>
              </a:rPr>
              <a:t>1/3 the cost </a:t>
            </a:r>
            <a:r>
              <a:rPr lang="en-CA" sz="900" dirty="0">
                <a:latin typeface="Lato Medium" panose="020F0502020204030203" pitchFamily="34" charset="0"/>
                <a:ea typeface="Lato Medium" panose="020F0502020204030203" pitchFamily="34" charset="0"/>
                <a:cs typeface="Lato Medium" panose="020F0502020204030203" pitchFamily="34" charset="0"/>
              </a:rPr>
              <a:t>of comparable U.S. regions, thanks to universal </a:t>
            </a:r>
            <a:br>
              <a:rPr lang="en-CA" sz="900" dirty="0">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health care</a:t>
            </a:r>
          </a:p>
          <a:p>
            <a:pPr marL="287338" indent="-280988">
              <a:spcBef>
                <a:spcPts val="600"/>
              </a:spcBef>
              <a:spcAft>
                <a:spcPts val="300"/>
              </a:spcAft>
              <a:buClr>
                <a:schemeClr val="accent6"/>
              </a:buClr>
              <a:buSzPct val="100000"/>
              <a:buBlip>
                <a:blip r:embed="rId10"/>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EXCHANGE RATE</a:t>
            </a:r>
            <a:br>
              <a:rPr lang="en-CA" sz="900" b="1" dirty="0">
                <a:solidFill>
                  <a:srgbClr val="000950"/>
                </a:solidFill>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Favourable exchange </a:t>
            </a:r>
            <a:br>
              <a:rPr lang="en-CA" sz="900" dirty="0">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rate, typically </a:t>
            </a:r>
            <a:r>
              <a:rPr lang="en-CA" sz="900" b="1" dirty="0">
                <a:latin typeface="Lato Black" panose="020F0502020204030203" pitchFamily="34" charset="0"/>
                <a:ea typeface="Lato Black" panose="020F0502020204030203" pitchFamily="34" charset="0"/>
                <a:cs typeface="Lato Black" panose="020F0502020204030203" pitchFamily="34" charset="0"/>
              </a:rPr>
              <a:t>25% less </a:t>
            </a:r>
            <a:r>
              <a:rPr lang="en-CA" sz="900" dirty="0">
                <a:latin typeface="Lato Medium" panose="020F0502020204030203" pitchFamily="34" charset="0"/>
                <a:ea typeface="Lato Medium" panose="020F0502020204030203" pitchFamily="34" charset="0"/>
                <a:cs typeface="Lato Medium" panose="020F0502020204030203" pitchFamily="34" charset="0"/>
              </a:rPr>
              <a:t>than the U.S. dollar</a:t>
            </a:r>
          </a:p>
          <a:p>
            <a:pPr>
              <a:defRPr/>
            </a:pPr>
            <a:endParaRPr lang="en-US" sz="1000" dirty="0"/>
          </a:p>
        </p:txBody>
      </p:sp>
      <p:sp>
        <p:nvSpPr>
          <p:cNvPr id="14" name="TextBox 13">
            <a:extLst>
              <a:ext uri="{FF2B5EF4-FFF2-40B4-BE49-F238E27FC236}">
                <a16:creationId xmlns:a16="http://schemas.microsoft.com/office/drawing/2014/main" id="{9E86BFEA-BF16-5E43-8CD3-5E43B42A8337}"/>
              </a:ext>
            </a:extLst>
          </p:cNvPr>
          <p:cNvSpPr txBox="1"/>
          <p:nvPr/>
        </p:nvSpPr>
        <p:spPr bwMode="auto">
          <a:xfrm>
            <a:off x="4367213" y="1631766"/>
            <a:ext cx="1800225" cy="4038600"/>
          </a:xfrm>
          <a:prstGeom prst="rect">
            <a:avLst/>
          </a:prstGeom>
          <a:noFill/>
          <a:ln>
            <a:noFill/>
          </a:ln>
        </p:spPr>
        <p:txBody>
          <a:bodyPr/>
          <a:lstStyle/>
          <a:p>
            <a:pPr>
              <a:spcBef>
                <a:spcPts val="0"/>
              </a:spcBef>
              <a:spcAft>
                <a:spcPts val="600"/>
              </a:spcAft>
              <a:defRPr/>
            </a:pPr>
            <a:r>
              <a:rPr lang="en-CA" sz="900" b="1" dirty="0">
                <a:latin typeface="Lato Black" panose="020F0502020204030203" pitchFamily="34" charset="0"/>
                <a:ea typeface="Lato Black" panose="020F0502020204030203" pitchFamily="34" charset="0"/>
                <a:cs typeface="Lato Black" panose="020F0502020204030203" pitchFamily="34" charset="0"/>
              </a:rPr>
              <a:t>RECEIVE CUSTOMIZED </a:t>
            </a:r>
            <a:br>
              <a:rPr lang="en-CA" sz="900" b="1" dirty="0">
                <a:latin typeface="Lato Black" panose="020F0502020204030203" pitchFamily="34" charset="0"/>
                <a:ea typeface="Lato Black" panose="020F0502020204030203" pitchFamily="34" charset="0"/>
                <a:cs typeface="Lato Black"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BUSINESS SUPPORT</a:t>
            </a:r>
          </a:p>
          <a:p>
            <a:pPr marL="287338" indent="-280988">
              <a:spcBef>
                <a:spcPts val="600"/>
              </a:spcBef>
              <a:spcAft>
                <a:spcPts val="300"/>
              </a:spcAft>
              <a:buClr>
                <a:schemeClr val="accent6"/>
              </a:buClr>
              <a:buSzPct val="100000"/>
              <a:buBlip>
                <a:blip r:embed="rId10"/>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CUSTOMIZED SERVICE</a:t>
            </a:r>
            <a:br>
              <a:rPr lang="en-CA" sz="900" b="1" dirty="0">
                <a:solidFill>
                  <a:srgbClr val="000950"/>
                </a:solidFill>
                <a:latin typeface="Lato Medium" panose="020F0502020204030203" pitchFamily="34" charset="0"/>
                <a:ea typeface="Lato Medium" panose="020F0502020204030203" pitchFamily="34" charset="0"/>
                <a:cs typeface="Lato Medium"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Personalized support from Invest Ontario</a:t>
            </a:r>
            <a:r>
              <a:rPr lang="en-CA" sz="900" dirty="0">
                <a:latin typeface="Lato Black" panose="020F0502020204030203" pitchFamily="34" charset="0"/>
                <a:ea typeface="Lato Black" panose="020F0502020204030203" pitchFamily="34" charset="0"/>
                <a:cs typeface="Lato Black" panose="020F0502020204030203" pitchFamily="34" charset="0"/>
              </a:rPr>
              <a:t>—</a:t>
            </a:r>
            <a:r>
              <a:rPr lang="en-CA" sz="900" dirty="0">
                <a:latin typeface="Lato Medium" panose="020F0502020204030203" pitchFamily="34" charset="0"/>
                <a:ea typeface="Lato Medium" panose="020F0502020204030203" pitchFamily="34" charset="0"/>
                <a:cs typeface="Lato Medium" panose="020F0502020204030203" pitchFamily="34" charset="0"/>
              </a:rPr>
              <a:t>our province’s new investment attraction agency</a:t>
            </a:r>
          </a:p>
          <a:p>
            <a:pPr marL="287338" indent="-280988">
              <a:spcBef>
                <a:spcPts val="600"/>
              </a:spcBef>
              <a:spcAft>
                <a:spcPts val="300"/>
              </a:spcAft>
              <a:buClr>
                <a:schemeClr val="accent6"/>
              </a:buClr>
              <a:buSzPct val="100000"/>
              <a:buBlip>
                <a:blip r:embed="rId10"/>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REGULATORY SUPPORT</a:t>
            </a:r>
            <a:br>
              <a:rPr lang="en-CA" sz="900" b="1" dirty="0">
                <a:solidFill>
                  <a:srgbClr val="000950"/>
                </a:solidFill>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Regulatory environment</a:t>
            </a:r>
            <a:br>
              <a:rPr lang="en-CA" sz="900" dirty="0">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that is easy to navigate. </a:t>
            </a:r>
            <a:r>
              <a:rPr lang="en-CA" sz="900" b="1" dirty="0">
                <a:latin typeface="Lato Black" panose="020F0502020204030203" pitchFamily="34" charset="0"/>
                <a:ea typeface="Lato Black" panose="020F0502020204030203" pitchFamily="34" charset="0"/>
                <a:cs typeface="Lato Black" panose="020F0502020204030203" pitchFamily="34" charset="0"/>
              </a:rPr>
              <a:t>Canada is the 2nd-best </a:t>
            </a:r>
            <a:br>
              <a:rPr lang="en-CA" sz="900" dirty="0">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location among the </a:t>
            </a:r>
            <a:br>
              <a:rPr lang="en-CA" sz="900" dirty="0">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38 OECD countries to start a business</a:t>
            </a:r>
          </a:p>
          <a:p>
            <a:pPr marL="287338" indent="-280988">
              <a:spcBef>
                <a:spcPts val="600"/>
              </a:spcBef>
              <a:spcAft>
                <a:spcPts val="300"/>
              </a:spcAft>
              <a:buClr>
                <a:schemeClr val="accent6"/>
              </a:buClr>
              <a:buSzPct val="100000"/>
              <a:buBlip>
                <a:blip r:embed="rId10"/>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TAILORED INSIGHTS</a:t>
            </a:r>
            <a:br>
              <a:rPr lang="en-CA" sz="900" b="1" dirty="0">
                <a:solidFill>
                  <a:srgbClr val="000950"/>
                </a:solidFill>
                <a:latin typeface="Lato Medium" panose="020F0502020204030203" pitchFamily="34" charset="0"/>
                <a:ea typeface="Lato Medium" panose="020F0502020204030203" pitchFamily="34" charset="0"/>
                <a:cs typeface="Lato Medium"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Business</a:t>
            </a:r>
            <a:r>
              <a:rPr lang="en-CA" sz="900" dirty="0">
                <a:latin typeface="Lato Medium" panose="020F0502020204030203" pitchFamily="34" charset="0"/>
                <a:ea typeface="Lato Medium" panose="020F0502020204030203" pitchFamily="34" charset="0"/>
                <a:cs typeface="Lato Medium" panose="020F0502020204030203" pitchFamily="34" charset="0"/>
              </a:rPr>
              <a:t> intelligence and market </a:t>
            </a:r>
            <a:r>
              <a:rPr lang="en-CA" sz="900" b="1" dirty="0">
                <a:latin typeface="Lato Black" panose="020F0502020204030203" pitchFamily="34" charset="0"/>
                <a:ea typeface="Lato Black" panose="020F0502020204030203" pitchFamily="34" charset="0"/>
                <a:cs typeface="Lato Black" panose="020F0502020204030203" pitchFamily="34" charset="0"/>
              </a:rPr>
              <a:t>opportunities</a:t>
            </a:r>
          </a:p>
          <a:p>
            <a:pPr marL="287338" indent="-280988">
              <a:spcBef>
                <a:spcPts val="600"/>
              </a:spcBef>
              <a:spcAft>
                <a:spcPts val="300"/>
              </a:spcAft>
              <a:buClr>
                <a:schemeClr val="accent6"/>
              </a:buClr>
              <a:buSzPct val="100000"/>
              <a:buBlip>
                <a:blip r:embed="rId10"/>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LOCATION SUPPORT</a:t>
            </a:r>
            <a:br>
              <a:rPr lang="en-CA" sz="900" b="1" dirty="0">
                <a:solidFill>
                  <a:srgbClr val="000950"/>
                </a:solidFill>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Site selection and land </a:t>
            </a:r>
            <a:br>
              <a:rPr lang="en-CA" sz="900" dirty="0">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planning services</a:t>
            </a:r>
          </a:p>
          <a:p>
            <a:pPr marL="287338" indent="-280988">
              <a:spcBef>
                <a:spcPts val="600"/>
              </a:spcBef>
              <a:spcAft>
                <a:spcPts val="300"/>
              </a:spcAft>
              <a:buClr>
                <a:schemeClr val="accent6"/>
              </a:buClr>
              <a:buSzPct val="100000"/>
              <a:buBlip>
                <a:blip r:embed="rId10"/>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PARTNERSHIPS</a:t>
            </a:r>
            <a:br>
              <a:rPr lang="en-CA" sz="900" b="1" dirty="0">
                <a:solidFill>
                  <a:srgbClr val="000950"/>
                </a:solidFill>
                <a:latin typeface="Lato Medium" panose="020F0502020204030203" pitchFamily="34" charset="0"/>
                <a:ea typeface="Lato Medium" panose="020F0502020204030203" pitchFamily="34" charset="0"/>
                <a:cs typeface="Lato Medium"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Private and public sector </a:t>
            </a:r>
            <a:r>
              <a:rPr lang="en-CA" sz="900" dirty="0">
                <a:latin typeface="Lato Medium" panose="020F0502020204030203" pitchFamily="34" charset="0"/>
                <a:ea typeface="Lato Medium" panose="020F0502020204030203" pitchFamily="34" charset="0"/>
                <a:cs typeface="Lato Medium" panose="020F0502020204030203" pitchFamily="34" charset="0"/>
              </a:rPr>
              <a:t>partnerships</a:t>
            </a:r>
          </a:p>
          <a:p>
            <a:pPr>
              <a:defRPr/>
            </a:pPr>
            <a:endParaRPr lang="en-US" sz="1000" dirty="0"/>
          </a:p>
        </p:txBody>
      </p:sp>
      <p:sp>
        <p:nvSpPr>
          <p:cNvPr id="15" name="TextBox 14">
            <a:extLst>
              <a:ext uri="{FF2B5EF4-FFF2-40B4-BE49-F238E27FC236}">
                <a16:creationId xmlns:a16="http://schemas.microsoft.com/office/drawing/2014/main" id="{758306A3-2A1F-E54F-9FC9-8C6419110603}"/>
              </a:ext>
            </a:extLst>
          </p:cNvPr>
          <p:cNvSpPr txBox="1"/>
          <p:nvPr/>
        </p:nvSpPr>
        <p:spPr bwMode="auto">
          <a:xfrm>
            <a:off x="6176963" y="1630179"/>
            <a:ext cx="1800225" cy="4057650"/>
          </a:xfrm>
          <a:prstGeom prst="rect">
            <a:avLst/>
          </a:prstGeom>
          <a:noFill/>
          <a:ln>
            <a:noFill/>
          </a:ln>
        </p:spPr>
        <p:txBody>
          <a:bodyPr/>
          <a:lstStyle/>
          <a:p>
            <a:pPr>
              <a:spcBef>
                <a:spcPts val="0"/>
              </a:spcBef>
              <a:spcAft>
                <a:spcPts val="600"/>
              </a:spcAft>
              <a:defRPr/>
            </a:pPr>
            <a:r>
              <a:rPr lang="en-CA" sz="900" b="1" dirty="0">
                <a:latin typeface="Lato Black" panose="020F0502020204030203" pitchFamily="34" charset="0"/>
                <a:ea typeface="Lato Black" panose="020F0502020204030203" pitchFamily="34" charset="0"/>
                <a:cs typeface="Lato Black" panose="020F0502020204030203" pitchFamily="34" charset="0"/>
              </a:rPr>
              <a:t>TAKE ADVANTAGE OF </a:t>
            </a:r>
            <a:br>
              <a:rPr lang="en-CA" sz="900" b="1" dirty="0">
                <a:latin typeface="Lato Black" panose="020F0502020204030203" pitchFamily="34" charset="0"/>
                <a:ea typeface="Lato Black" panose="020F0502020204030203" pitchFamily="34" charset="0"/>
                <a:cs typeface="Lato Black"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GLOBAL MARKET ACCESS</a:t>
            </a:r>
          </a:p>
          <a:p>
            <a:pPr marL="287338" indent="-280988">
              <a:spcBef>
                <a:spcPts val="600"/>
              </a:spcBef>
              <a:spcAft>
                <a:spcPts val="300"/>
              </a:spcAft>
              <a:buClr>
                <a:schemeClr val="accent6"/>
              </a:buClr>
              <a:buSzPct val="100000"/>
              <a:buBlip>
                <a:blip r:embed="rId10"/>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TRADE PARTNERSHIPS</a:t>
            </a:r>
            <a:br>
              <a:rPr lang="en-CA" sz="900" b="1" dirty="0">
                <a:solidFill>
                  <a:srgbClr val="002E6E"/>
                </a:solidFill>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Trade agreements with</a:t>
            </a:r>
            <a:br>
              <a:rPr lang="en-CA" sz="900" dirty="0">
                <a:latin typeface="Lato Medium" panose="020F0502020204030203" pitchFamily="34" charset="0"/>
                <a:ea typeface="Lato Medium" panose="020F0502020204030203" pitchFamily="34" charset="0"/>
                <a:cs typeface="Lato Medium"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50 countries </a:t>
            </a:r>
            <a:r>
              <a:rPr lang="en-CA" sz="900" dirty="0">
                <a:latin typeface="Lato Medium" panose="020F0502020204030203" pitchFamily="34" charset="0"/>
                <a:ea typeface="Lato Medium" panose="020F0502020204030203" pitchFamily="34" charset="0"/>
                <a:cs typeface="Lato Medium" panose="020F0502020204030203" pitchFamily="34" charset="0"/>
              </a:rPr>
              <a:t>around </a:t>
            </a:r>
            <a:br>
              <a:rPr lang="en-CA" sz="900" dirty="0">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the world</a:t>
            </a:r>
          </a:p>
          <a:p>
            <a:pPr marL="287338" indent="-280988">
              <a:spcBef>
                <a:spcPts val="600"/>
              </a:spcBef>
              <a:spcAft>
                <a:spcPts val="300"/>
              </a:spcAft>
              <a:buClr>
                <a:schemeClr val="accent6"/>
              </a:buClr>
              <a:buSzPct val="100000"/>
              <a:buBlip>
                <a:blip r:embed="rId10"/>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EASE OF TRANSPORT </a:t>
            </a:r>
            <a:br>
              <a:rPr lang="en-CA" sz="900" b="1" dirty="0">
                <a:solidFill>
                  <a:srgbClr val="002E6E"/>
                </a:solidFill>
                <a:latin typeface="Lato Medium" panose="020F0502020204030203" pitchFamily="34" charset="0"/>
                <a:ea typeface="Lato Medium" panose="020F0502020204030203" pitchFamily="34" charset="0"/>
                <a:cs typeface="Lato Medium"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4 international </a:t>
            </a:r>
            <a:r>
              <a:rPr lang="en-CA" sz="900" dirty="0">
                <a:latin typeface="Lato Black" panose="020F0502020204030203" pitchFamily="34" charset="0"/>
                <a:ea typeface="Lato Black" panose="020F0502020204030203" pitchFamily="34" charset="0"/>
                <a:cs typeface="Lato Black" panose="020F0502020204030203" pitchFamily="34" charset="0"/>
              </a:rPr>
              <a:t>and </a:t>
            </a:r>
            <a:br>
              <a:rPr lang="en-CA" sz="900" dirty="0">
                <a:latin typeface="Lato Black" panose="020F0502020204030203" pitchFamily="34" charset="0"/>
                <a:ea typeface="Lato Black" panose="020F0502020204030203" pitchFamily="34" charset="0"/>
                <a:cs typeface="Lato Black"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300 regional airports</a:t>
            </a:r>
            <a:r>
              <a:rPr lang="en-CA" sz="900" dirty="0">
                <a:latin typeface="Lato Black" panose="020F0502020204030203" pitchFamily="34" charset="0"/>
                <a:ea typeface="Lato Black" panose="020F0502020204030203" pitchFamily="34" charset="0"/>
                <a:cs typeface="Lato Black" panose="020F0502020204030203" pitchFamily="34" charset="0"/>
              </a:rPr>
              <a:t>, </a:t>
            </a:r>
            <a:br>
              <a:rPr lang="en-CA" sz="900" dirty="0">
                <a:latin typeface="Lato Black" panose="020F0502020204030203" pitchFamily="34" charset="0"/>
                <a:ea typeface="Lato Black" panose="020F0502020204030203" pitchFamily="34" charset="0"/>
                <a:cs typeface="Lato Black"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250,000 km of roads </a:t>
            </a:r>
            <a:r>
              <a:rPr lang="en-CA" sz="900" dirty="0">
                <a:latin typeface="Lato Medium" panose="020F0502020204030203" pitchFamily="34" charset="0"/>
                <a:ea typeface="Lato Medium" panose="020F0502020204030203" pitchFamily="34" charset="0"/>
                <a:cs typeface="Lato Medium" panose="020F0502020204030203" pitchFamily="34" charset="0"/>
              </a:rPr>
              <a:t>and highways, a dozen border crossings and the</a:t>
            </a:r>
            <a:r>
              <a:rPr lang="en-CA" sz="900" dirty="0">
                <a:latin typeface="Lato Black" panose="020F0502020204030203" pitchFamily="34" charset="0"/>
                <a:ea typeface="Lato Black" panose="020F0502020204030203" pitchFamily="34" charset="0"/>
                <a:cs typeface="Lato Black" panose="020F0502020204030203" pitchFamily="34" charset="0"/>
              </a:rPr>
              <a:t> 6th most internationally connected airport in </a:t>
            </a:r>
            <a:br>
              <a:rPr lang="en-CA" sz="900" dirty="0">
                <a:latin typeface="Lato Black" panose="020F0502020204030203" pitchFamily="34" charset="0"/>
                <a:ea typeface="Lato Black" panose="020F0502020204030203" pitchFamily="34" charset="0"/>
                <a:cs typeface="Lato Black" panose="020F0502020204030203" pitchFamily="34" charset="0"/>
              </a:rPr>
            </a:br>
            <a:r>
              <a:rPr lang="en-CA" sz="900" dirty="0">
                <a:latin typeface="Lato Black" panose="020F0502020204030203" pitchFamily="34" charset="0"/>
                <a:ea typeface="Lato Black" panose="020F0502020204030203" pitchFamily="34" charset="0"/>
                <a:cs typeface="Lato Black" panose="020F0502020204030203" pitchFamily="34" charset="0"/>
              </a:rPr>
              <a:t>the world</a:t>
            </a:r>
          </a:p>
          <a:p>
            <a:pPr marL="287338" indent="-280988">
              <a:spcBef>
                <a:spcPts val="600"/>
              </a:spcBef>
              <a:spcAft>
                <a:spcPts val="300"/>
              </a:spcAft>
              <a:buClr>
                <a:schemeClr val="accent6"/>
              </a:buClr>
              <a:buSzPct val="100000"/>
              <a:buBlip>
                <a:blip r:embed="rId10"/>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MARKET PROXIMITY</a:t>
            </a:r>
            <a:br>
              <a:rPr lang="en-CA" sz="900" b="1" dirty="0">
                <a:solidFill>
                  <a:srgbClr val="002E6E"/>
                </a:solidFill>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Access to hundreds of millions of people </a:t>
            </a:r>
            <a:r>
              <a:rPr lang="en-CA" sz="900" b="1" dirty="0">
                <a:latin typeface="Lato Black" panose="020F0502020204030203" pitchFamily="34" charset="0"/>
                <a:ea typeface="Lato Black" panose="020F0502020204030203" pitchFamily="34" charset="0"/>
                <a:cs typeface="Lato Black" panose="020F0502020204030203" pitchFamily="34" charset="0"/>
              </a:rPr>
              <a:t>within a day’s drive</a:t>
            </a:r>
          </a:p>
          <a:p>
            <a:pPr>
              <a:defRPr/>
            </a:pPr>
            <a:endParaRPr lang="en-US" sz="1000" dirty="0"/>
          </a:p>
        </p:txBody>
      </p:sp>
      <p:sp>
        <p:nvSpPr>
          <p:cNvPr id="16" name="TextBox 15">
            <a:extLst>
              <a:ext uri="{FF2B5EF4-FFF2-40B4-BE49-F238E27FC236}">
                <a16:creationId xmlns:a16="http://schemas.microsoft.com/office/drawing/2014/main" id="{66168CF7-F490-C748-AE55-9EA8C4DC3600}"/>
              </a:ext>
            </a:extLst>
          </p:cNvPr>
          <p:cNvSpPr txBox="1"/>
          <p:nvPr/>
        </p:nvSpPr>
        <p:spPr bwMode="auto">
          <a:xfrm>
            <a:off x="8039100" y="1631766"/>
            <a:ext cx="1800225" cy="4038600"/>
          </a:xfrm>
          <a:prstGeom prst="rect">
            <a:avLst/>
          </a:prstGeom>
          <a:noFill/>
          <a:ln>
            <a:noFill/>
          </a:ln>
        </p:spPr>
        <p:txBody>
          <a:bodyPr/>
          <a:lstStyle/>
          <a:p>
            <a:pPr>
              <a:spcBef>
                <a:spcPts val="0"/>
              </a:spcBef>
              <a:spcAft>
                <a:spcPts val="600"/>
              </a:spcAft>
              <a:defRPr/>
            </a:pPr>
            <a:r>
              <a:rPr lang="en-CA" sz="900" b="1" dirty="0">
                <a:latin typeface="Lato Black" panose="020F0502020204030203" pitchFamily="34" charset="0"/>
                <a:ea typeface="Lato Black" panose="020F0502020204030203" pitchFamily="34" charset="0"/>
                <a:cs typeface="Lato Black" panose="020F0502020204030203" pitchFamily="34" charset="0"/>
              </a:rPr>
              <a:t>THRIVE IN A DIVERSIFIED &amp; GROWING ECONOMY</a:t>
            </a:r>
          </a:p>
          <a:p>
            <a:pPr marL="287338" indent="-287338">
              <a:spcBef>
                <a:spcPts val="600"/>
              </a:spcBef>
              <a:spcAft>
                <a:spcPts val="300"/>
              </a:spcAft>
              <a:buClr>
                <a:schemeClr val="accent6"/>
              </a:buClr>
              <a:buSzPct val="100000"/>
              <a:buBlip>
                <a:blip r:embed="rId10"/>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DIVERSIFIED ECONOMY</a:t>
            </a:r>
            <a:br>
              <a:rPr lang="en-CA" sz="900" b="1" dirty="0">
                <a:solidFill>
                  <a:srgbClr val="002E6E"/>
                </a:solidFill>
                <a:latin typeface="Lato Medium" panose="020F0502020204030203" pitchFamily="34" charset="0"/>
                <a:ea typeface="Lato Medium" panose="020F0502020204030203" pitchFamily="34" charset="0"/>
                <a:cs typeface="Lato Medium"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Strong representation </a:t>
            </a:r>
            <a:r>
              <a:rPr lang="en-CA" sz="900" dirty="0">
                <a:latin typeface="Lato Medium" panose="020F0502020204030203" pitchFamily="34" charset="0"/>
                <a:ea typeface="Lato Medium" panose="020F0502020204030203" pitchFamily="34" charset="0"/>
                <a:cs typeface="Lato Medium" panose="020F0502020204030203" pitchFamily="34" charset="0"/>
              </a:rPr>
              <a:t>in all sectors and industries</a:t>
            </a:r>
          </a:p>
          <a:p>
            <a:pPr marL="287338" indent="-287338">
              <a:spcBef>
                <a:spcPts val="600"/>
              </a:spcBef>
              <a:spcAft>
                <a:spcPts val="300"/>
              </a:spcAft>
              <a:buClr>
                <a:schemeClr val="accent6"/>
              </a:buClr>
              <a:buSzPct val="100000"/>
              <a:buBlip>
                <a:blip r:embed="rId10"/>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ECONOMIC POWERHOUSE</a:t>
            </a:r>
            <a:br>
              <a:rPr lang="en-CA" sz="900" b="1" dirty="0">
                <a:solidFill>
                  <a:srgbClr val="002E6E"/>
                </a:solidFill>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Ontario is </a:t>
            </a:r>
            <a:r>
              <a:rPr lang="en-CA" sz="900" dirty="0">
                <a:latin typeface="Lato Black" panose="020F0502020204030203" pitchFamily="34" charset="0"/>
                <a:ea typeface="Lato Black" panose="020F0502020204030203" pitchFamily="34" charset="0"/>
                <a:cs typeface="Lato Black" panose="020F0502020204030203" pitchFamily="34" charset="0"/>
              </a:rPr>
              <a:t>Canada’s </a:t>
            </a:r>
            <a:br>
              <a:rPr lang="en-CA" sz="900" dirty="0">
                <a:latin typeface="Lato Black" panose="020F0502020204030203" pitchFamily="34" charset="0"/>
                <a:ea typeface="Lato Black" panose="020F0502020204030203" pitchFamily="34" charset="0"/>
                <a:cs typeface="Lato Black" panose="020F0502020204030203" pitchFamily="34" charset="0"/>
              </a:rPr>
            </a:br>
            <a:r>
              <a:rPr lang="en-CA" sz="900" dirty="0">
                <a:latin typeface="Lato Black" panose="020F0502020204030203" pitchFamily="34" charset="0"/>
                <a:ea typeface="Lato Black" panose="020F0502020204030203" pitchFamily="34" charset="0"/>
                <a:cs typeface="Lato Black" panose="020F0502020204030203" pitchFamily="34" charset="0"/>
              </a:rPr>
              <a:t>economic engine</a:t>
            </a:r>
          </a:p>
          <a:p>
            <a:pPr marL="287338" indent="-287338">
              <a:spcBef>
                <a:spcPts val="600"/>
              </a:spcBef>
              <a:spcAft>
                <a:spcPts val="300"/>
              </a:spcAft>
              <a:buClr>
                <a:schemeClr val="accent6"/>
              </a:buClr>
              <a:buSzPct val="100000"/>
              <a:buBlip>
                <a:blip r:embed="rId10"/>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ECONOMIC STABILITY</a:t>
            </a:r>
            <a:br>
              <a:rPr lang="en-CA" sz="900" b="1" dirty="0">
                <a:solidFill>
                  <a:srgbClr val="002E6E"/>
                </a:solidFill>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Black" panose="020F0502020204030203" pitchFamily="34" charset="0"/>
                <a:ea typeface="Lato Black" panose="020F0502020204030203" pitchFamily="34" charset="0"/>
                <a:cs typeface="Lato Black" panose="020F0502020204030203" pitchFamily="34" charset="0"/>
              </a:rPr>
              <a:t>Stable </a:t>
            </a:r>
            <a:r>
              <a:rPr lang="en-CA" sz="900" dirty="0">
                <a:latin typeface="Lato Medium" panose="020F0502020204030203" pitchFamily="34" charset="0"/>
                <a:ea typeface="Lato Medium" panose="020F0502020204030203" pitchFamily="34" charset="0"/>
                <a:cs typeface="Lato Medium" panose="020F0502020204030203" pitchFamily="34" charset="0"/>
              </a:rPr>
              <a:t>political and</a:t>
            </a:r>
            <a:br>
              <a:rPr lang="en-CA" sz="900" dirty="0">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economic climate</a:t>
            </a:r>
          </a:p>
          <a:p>
            <a:pPr marL="287338" indent="-287338">
              <a:spcBef>
                <a:spcPts val="600"/>
              </a:spcBef>
              <a:spcAft>
                <a:spcPts val="300"/>
              </a:spcAft>
              <a:buClr>
                <a:schemeClr val="accent6"/>
              </a:buClr>
              <a:buSzPct val="100000"/>
              <a:buBlip>
                <a:blip r:embed="rId10"/>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ECONOMIC SUCCESS</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Excellent GDP </a:t>
            </a:r>
            <a:br>
              <a:rPr lang="en-CA" sz="900" b="1" dirty="0">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growth rate </a:t>
            </a:r>
          </a:p>
          <a:p>
            <a:pPr>
              <a:defRPr/>
            </a:pPr>
            <a:endParaRPr lang="en-US" sz="1000" dirty="0"/>
          </a:p>
        </p:txBody>
      </p:sp>
      <p:sp>
        <p:nvSpPr>
          <p:cNvPr id="17" name="TextBox 16">
            <a:extLst>
              <a:ext uri="{FF2B5EF4-FFF2-40B4-BE49-F238E27FC236}">
                <a16:creationId xmlns:a16="http://schemas.microsoft.com/office/drawing/2014/main" id="{1BCEC3F2-FBCD-394A-A939-28F4694C6336}"/>
              </a:ext>
            </a:extLst>
          </p:cNvPr>
          <p:cNvSpPr txBox="1"/>
          <p:nvPr/>
        </p:nvSpPr>
        <p:spPr bwMode="auto">
          <a:xfrm>
            <a:off x="9852025" y="1631766"/>
            <a:ext cx="1798638" cy="4038600"/>
          </a:xfrm>
          <a:prstGeom prst="rect">
            <a:avLst/>
          </a:prstGeom>
          <a:noFill/>
          <a:ln>
            <a:noFill/>
          </a:ln>
        </p:spPr>
        <p:txBody>
          <a:bodyPr/>
          <a:lstStyle/>
          <a:p>
            <a:pPr>
              <a:spcBef>
                <a:spcPts val="0"/>
              </a:spcBef>
              <a:spcAft>
                <a:spcPts val="600"/>
              </a:spcAft>
              <a:defRPr/>
            </a:pPr>
            <a:r>
              <a:rPr lang="en-CA" sz="900" b="1" dirty="0">
                <a:latin typeface="Lato Black" panose="020F0502020204030203" pitchFamily="34" charset="0"/>
                <a:ea typeface="Lato Black" panose="020F0502020204030203" pitchFamily="34" charset="0"/>
                <a:cs typeface="Lato Black" panose="020F0502020204030203" pitchFamily="34" charset="0"/>
              </a:rPr>
              <a:t>EXPERIENCE AN EXCELLENT QUALITY OF LIFE</a:t>
            </a:r>
          </a:p>
          <a:p>
            <a:pPr marL="287338" indent="-287338">
              <a:spcBef>
                <a:spcPts val="600"/>
              </a:spcBef>
              <a:spcAft>
                <a:spcPts val="300"/>
              </a:spcAft>
              <a:buClr>
                <a:schemeClr val="accent6"/>
              </a:buClr>
              <a:buSzPct val="100000"/>
              <a:buBlip>
                <a:blip r:embed="rId10"/>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QUALITY OF LIFE</a:t>
            </a:r>
            <a:br>
              <a:rPr lang="en-CA" sz="900" b="1" dirty="0">
                <a:solidFill>
                  <a:srgbClr val="000950"/>
                </a:solidFill>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Ranked among the </a:t>
            </a:r>
            <a:r>
              <a:rPr lang="en-CA" sz="900" b="1" dirty="0">
                <a:latin typeface="Lato Black" panose="020F0502020204030203" pitchFamily="34" charset="0"/>
                <a:ea typeface="Lato Black" panose="020F0502020204030203" pitchFamily="34" charset="0"/>
                <a:cs typeface="Lato Black" panose="020F0502020204030203" pitchFamily="34" charset="0"/>
              </a:rPr>
              <a:t>best places to live and work </a:t>
            </a:r>
            <a:br>
              <a:rPr lang="en-CA" sz="900" b="1" dirty="0">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in the world </a:t>
            </a:r>
          </a:p>
          <a:p>
            <a:pPr marL="287338" indent="-287338">
              <a:spcBef>
                <a:spcPts val="600"/>
              </a:spcBef>
              <a:spcAft>
                <a:spcPts val="300"/>
              </a:spcAft>
              <a:buClr>
                <a:schemeClr val="accent6"/>
              </a:buClr>
              <a:buSzPct val="100000"/>
              <a:buBlip>
                <a:blip r:embed="rId10"/>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DIVERSE POPULATION</a:t>
            </a:r>
            <a:br>
              <a:rPr lang="en-CA" sz="900" b="1" dirty="0">
                <a:solidFill>
                  <a:srgbClr val="000950"/>
                </a:solidFill>
                <a:latin typeface="Lato Medium" panose="020F0502020204030203" pitchFamily="34" charset="0"/>
                <a:ea typeface="Lato Medium" panose="020F0502020204030203" pitchFamily="34" charset="0"/>
                <a:cs typeface="Lato Medium" panose="020F0502020204030203" pitchFamily="34" charset="0"/>
              </a:rPr>
            </a:br>
            <a:r>
              <a:rPr lang="en-CA" sz="900" b="1" dirty="0">
                <a:latin typeface="Lato Medium" panose="020F0502020204030203" pitchFamily="34" charset="0"/>
                <a:ea typeface="Lato Medium" panose="020F0502020204030203" pitchFamily="34" charset="0"/>
                <a:cs typeface="Lato Medium" panose="020F0502020204030203" pitchFamily="34" charset="0"/>
              </a:rPr>
              <a:t>Ontario </a:t>
            </a:r>
            <a:r>
              <a:rPr lang="en-CA" sz="900" b="1" dirty="0">
                <a:latin typeface="Lato Black" panose="020F0502020204030203" pitchFamily="34" charset="0"/>
                <a:ea typeface="Lato Black" panose="020F0502020204030203" pitchFamily="34" charset="0"/>
                <a:cs typeface="Lato Black" panose="020F0502020204030203" pitchFamily="34" charset="0"/>
              </a:rPr>
              <a:t>celebrates multiculturalism, </a:t>
            </a:r>
            <a:r>
              <a:rPr lang="en-CA" sz="900" dirty="0">
                <a:latin typeface="Lato Medium" panose="020F0502020204030203" pitchFamily="34" charset="0"/>
                <a:ea typeface="Lato Medium" panose="020F0502020204030203" pitchFamily="34" charset="0"/>
                <a:cs typeface="Lato Medium" panose="020F0502020204030203" pitchFamily="34" charset="0"/>
              </a:rPr>
              <a:t>representing </a:t>
            </a:r>
            <a:r>
              <a:rPr lang="en-CA" sz="900" b="1" dirty="0">
                <a:latin typeface="Lato Black" panose="020F0502020204030203" pitchFamily="34" charset="0"/>
                <a:ea typeface="Lato Black" panose="020F0502020204030203" pitchFamily="34" charset="0"/>
                <a:cs typeface="Lato Black" panose="020F0502020204030203" pitchFamily="34" charset="0"/>
              </a:rPr>
              <a:t>150 countries </a:t>
            </a:r>
            <a:r>
              <a:rPr lang="en-CA" sz="900" dirty="0">
                <a:latin typeface="Lato Medium" panose="020F0502020204030203" pitchFamily="34" charset="0"/>
                <a:ea typeface="Lato Medium" panose="020F0502020204030203" pitchFamily="34" charset="0"/>
                <a:cs typeface="Lato Medium" panose="020F0502020204030203" pitchFamily="34" charset="0"/>
              </a:rPr>
              <a:t>from every corner of the world</a:t>
            </a:r>
          </a:p>
          <a:p>
            <a:pPr marL="287338" indent="-287338">
              <a:spcBef>
                <a:spcPts val="600"/>
              </a:spcBef>
              <a:spcAft>
                <a:spcPts val="300"/>
              </a:spcAft>
              <a:buClr>
                <a:schemeClr val="accent6"/>
              </a:buClr>
              <a:buSzPct val="100000"/>
              <a:buBlip>
                <a:blip r:embed="rId10"/>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SAFETY &amp; SECURITY</a:t>
            </a:r>
            <a:br>
              <a:rPr lang="en-CA" sz="900" b="1" dirty="0">
                <a:solidFill>
                  <a:srgbClr val="000950"/>
                </a:solidFill>
                <a:latin typeface="Lato Medium" panose="020F0502020204030203" pitchFamily="34" charset="0"/>
                <a:ea typeface="Lato Medium" panose="020F0502020204030203" pitchFamily="34" charset="0"/>
                <a:cs typeface="Lato Medium"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Quality</a:t>
            </a:r>
            <a:r>
              <a:rPr lang="en-CA" sz="900" dirty="0">
                <a:latin typeface="Lato Black" panose="020F0502020204030203" pitchFamily="34" charset="0"/>
                <a:ea typeface="Lato Black" panose="020F0502020204030203" pitchFamily="34" charset="0"/>
                <a:cs typeface="Lato Black" panose="020F0502020204030203" pitchFamily="34" charset="0"/>
              </a:rPr>
              <a:t> </a:t>
            </a:r>
            <a:r>
              <a:rPr lang="en-CA" sz="900" dirty="0">
                <a:latin typeface="Lato Medium" panose="020F0502020204030203" pitchFamily="34" charset="0"/>
                <a:ea typeface="Lato Medium" panose="020F0502020204030203" pitchFamily="34" charset="0"/>
                <a:cs typeface="Lato Medium" panose="020F0502020204030203" pitchFamily="34" charset="0"/>
              </a:rPr>
              <a:t>health care, transportation </a:t>
            </a:r>
            <a:br>
              <a:rPr lang="en-CA" sz="900" dirty="0">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infrastructure and </a:t>
            </a:r>
            <a:br>
              <a:rPr lang="en-CA" sz="900" dirty="0">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social support</a:t>
            </a:r>
          </a:p>
          <a:p>
            <a:pPr marL="287338" indent="-287338">
              <a:spcBef>
                <a:spcPts val="600"/>
              </a:spcBef>
              <a:spcAft>
                <a:spcPts val="300"/>
              </a:spcAft>
              <a:buClr>
                <a:schemeClr val="accent6"/>
              </a:buClr>
              <a:buSzPct val="100000"/>
              <a:buBlip>
                <a:blip r:embed="rId10"/>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TOURISM &amp; ENTERTAINMENT</a:t>
            </a:r>
            <a:br>
              <a:rPr lang="en-CA" sz="900" b="1" dirty="0">
                <a:solidFill>
                  <a:srgbClr val="000950"/>
                </a:solidFill>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World-class </a:t>
            </a:r>
            <a:r>
              <a:rPr lang="en-CA" sz="900" b="1" dirty="0">
                <a:latin typeface="Lato Black" panose="020F0502020204030203" pitchFamily="34" charset="0"/>
                <a:ea typeface="Lato Black" panose="020F0502020204030203" pitchFamily="34" charset="0"/>
                <a:cs typeface="Lato Black" panose="020F0502020204030203" pitchFamily="34" charset="0"/>
              </a:rPr>
              <a:t>arts</a:t>
            </a:r>
            <a:r>
              <a:rPr lang="en-CA" sz="900" dirty="0">
                <a:latin typeface="Lato Medium" panose="020F0502020204030203" pitchFamily="34" charset="0"/>
                <a:ea typeface="Lato Medium" panose="020F0502020204030203" pitchFamily="34" charset="0"/>
                <a:cs typeface="Lato Medium" panose="020F0502020204030203" pitchFamily="34" charset="0"/>
              </a:rPr>
              <a:t> and </a:t>
            </a:r>
            <a:br>
              <a:rPr lang="en-CA" sz="900" dirty="0">
                <a:latin typeface="Lato Medium" panose="020F0502020204030203" pitchFamily="34" charset="0"/>
                <a:ea typeface="Lato Medium" panose="020F0502020204030203" pitchFamily="34" charset="0"/>
                <a:cs typeface="Lato Medium"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culture</a:t>
            </a:r>
            <a:r>
              <a:rPr lang="en-CA" sz="900" b="1" dirty="0">
                <a:latin typeface="Lato Medium" panose="020F0502020204030203" pitchFamily="34" charset="0"/>
                <a:ea typeface="Lato Medium" panose="020F0502020204030203" pitchFamily="34" charset="0"/>
                <a:cs typeface="Lato Medium" panose="020F0502020204030203" pitchFamily="34" charset="0"/>
              </a:rPr>
              <a:t> </a:t>
            </a:r>
            <a:r>
              <a:rPr lang="en-CA" sz="900" dirty="0">
                <a:latin typeface="Lato Medium" panose="020F0502020204030203" pitchFamily="34" charset="0"/>
                <a:ea typeface="Lato Medium" panose="020F0502020204030203" pitchFamily="34" charset="0"/>
                <a:cs typeface="Lato Medium" panose="020F0502020204030203" pitchFamily="34" charset="0"/>
              </a:rPr>
              <a:t>attractions</a:t>
            </a:r>
          </a:p>
          <a:p>
            <a:pPr>
              <a:defRPr/>
            </a:pPr>
            <a:endParaRPr lang="en-US" sz="1000" dirty="0"/>
          </a:p>
        </p:txBody>
      </p:sp>
    </p:spTree>
    <p:extLst>
      <p:ext uri="{BB962C8B-B14F-4D97-AF65-F5344CB8AC3E}">
        <p14:creationId xmlns:p14="http://schemas.microsoft.com/office/powerpoint/2010/main" val="3353774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person, indoor, sofa, computer&#10;&#10;Description automatically generated">
            <a:extLst>
              <a:ext uri="{FF2B5EF4-FFF2-40B4-BE49-F238E27FC236}">
                <a16:creationId xmlns:a16="http://schemas.microsoft.com/office/drawing/2014/main" id="{9C5B31C9-C607-9B49-9D16-BDFB878C5870}"/>
              </a:ext>
            </a:extLst>
          </p:cNvPr>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l="23" r="23"/>
          <a:stretch>
            <a:fillRect/>
          </a:stretch>
        </p:blipFill>
        <p:spPr/>
      </p:pic>
      <p:pic>
        <p:nvPicPr>
          <p:cNvPr id="14" name="Picture 13" descr="Shape&#10;&#10;Description automatically generated">
            <a:extLst>
              <a:ext uri="{FF2B5EF4-FFF2-40B4-BE49-F238E27FC236}">
                <a16:creationId xmlns:a16="http://schemas.microsoft.com/office/drawing/2014/main" id="{595EB94D-C103-164F-A811-0C28545723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3525" y="-895936"/>
            <a:ext cx="4179726" cy="4229722"/>
          </a:xfrm>
          <a:prstGeom prst="rect">
            <a:avLst/>
          </a:prstGeom>
          <a:effectLst/>
        </p:spPr>
      </p:pic>
      <p:sp>
        <p:nvSpPr>
          <p:cNvPr id="9" name="Title 1">
            <a:extLst>
              <a:ext uri="{FF2B5EF4-FFF2-40B4-BE49-F238E27FC236}">
                <a16:creationId xmlns:a16="http://schemas.microsoft.com/office/drawing/2014/main" id="{211CC5F2-FE09-2547-AD08-1187C36E9244}"/>
              </a:ext>
            </a:extLst>
          </p:cNvPr>
          <p:cNvSpPr txBox="1">
            <a:spLocks/>
          </p:cNvSpPr>
          <p:nvPr/>
        </p:nvSpPr>
        <p:spPr bwMode="auto">
          <a:xfrm>
            <a:off x="647700" y="647700"/>
            <a:ext cx="3356130" cy="1250488"/>
          </a:xfrm>
          <a:prstGeom prst="rect">
            <a:avLst/>
          </a:prstGeom>
          <a:noFill/>
          <a:ln>
            <a:noFill/>
          </a:ln>
        </p:spPr>
        <p:txBody>
          <a:bodyPr lIns="0" tIns="0" rIns="0" b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a:lnSpc>
                <a:spcPct val="80000"/>
              </a:lnSpc>
            </a:pPr>
            <a:r>
              <a:rPr lang="en-US" sz="4400" spc="-150" dirty="0">
                <a:solidFill>
                  <a:srgbClr val="0F2D52"/>
                </a:solidFill>
                <a:latin typeface="Lato Black" panose="020F0502020204030203" pitchFamily="34" charset="0"/>
                <a:ea typeface="Lato Black" panose="020F0502020204030203" pitchFamily="34" charset="0"/>
                <a:cs typeface="Lato Black" panose="020F0502020204030203" pitchFamily="34" charset="0"/>
              </a:rPr>
              <a:t>HIGHLY</a:t>
            </a:r>
            <a:br>
              <a:rPr lang="en-US" sz="2800" dirty="0">
                <a:solidFill>
                  <a:srgbClr val="002E6E"/>
                </a:solidFill>
                <a:latin typeface="Lato" panose="020F0502020204030203" pitchFamily="34" charset="0"/>
                <a:ea typeface="Lato" panose="020F0502020204030203" pitchFamily="34" charset="0"/>
                <a:cs typeface="Lato" panose="020F0502020204030203" pitchFamily="34" charset="0"/>
              </a:rPr>
            </a:br>
            <a:r>
              <a:rPr lang="en-CA" sz="3200" dirty="0">
                <a:solidFill>
                  <a:srgbClr val="DD5C33"/>
                </a:solidFill>
                <a:latin typeface="Lato Heavy" panose="020F0502020204030203" pitchFamily="34" charset="0"/>
                <a:ea typeface="Lato Heavy" panose="020F0502020204030203" pitchFamily="34" charset="0"/>
                <a:cs typeface="Lato Heavy" panose="020F0502020204030203" pitchFamily="34" charset="0"/>
              </a:rPr>
              <a:t>SKILLED PEOPLE</a:t>
            </a:r>
            <a:br>
              <a:rPr lang="en-CA" sz="3200" dirty="0">
                <a:solidFill>
                  <a:srgbClr val="DD5C33"/>
                </a:solidFill>
                <a:latin typeface="Lato Heavy" panose="020F0502020204030203" pitchFamily="34" charset="0"/>
                <a:ea typeface="Lato Heavy" panose="020F0502020204030203" pitchFamily="34" charset="0"/>
                <a:cs typeface="Lato Heavy" panose="020F0502020204030203" pitchFamily="34" charset="0"/>
              </a:rPr>
            </a:br>
            <a:r>
              <a:rPr lang="en-CA" sz="3200" dirty="0">
                <a:solidFill>
                  <a:srgbClr val="0F2D52"/>
                </a:solidFill>
                <a:latin typeface="Lato Heavy" panose="020F0502020204030203" pitchFamily="34" charset="0"/>
                <a:ea typeface="Lato Heavy" panose="020F0502020204030203" pitchFamily="34" charset="0"/>
                <a:cs typeface="Lato Heavy" panose="020F0502020204030203" pitchFamily="34" charset="0"/>
              </a:rPr>
              <a:t>WORK</a:t>
            </a:r>
            <a:r>
              <a:rPr lang="en-CA" sz="3200" dirty="0">
                <a:solidFill>
                  <a:srgbClr val="DD5C33"/>
                </a:solidFill>
                <a:latin typeface="Lato Heavy" panose="020F0502020204030203" pitchFamily="34" charset="0"/>
                <a:ea typeface="Lato Heavy" panose="020F0502020204030203" pitchFamily="34" charset="0"/>
                <a:cs typeface="Lato Heavy" panose="020F0502020204030203" pitchFamily="34" charset="0"/>
              </a:rPr>
              <a:t> HERE</a:t>
            </a:r>
          </a:p>
        </p:txBody>
      </p:sp>
      <p:sp>
        <p:nvSpPr>
          <p:cNvPr id="8" name="TextBox 8">
            <a:extLst>
              <a:ext uri="{FF2B5EF4-FFF2-40B4-BE49-F238E27FC236}">
                <a16:creationId xmlns:a16="http://schemas.microsoft.com/office/drawing/2014/main" id="{C6AB04EB-F2DB-8643-A3AB-26AFA84AD3F4}"/>
              </a:ext>
            </a:extLst>
          </p:cNvPr>
          <p:cNvSpPr txBox="1">
            <a:spLocks noChangeArrowheads="1"/>
          </p:cNvSpPr>
          <p:nvPr/>
        </p:nvSpPr>
        <p:spPr bwMode="auto">
          <a:xfrm>
            <a:off x="647699" y="2286000"/>
            <a:ext cx="307204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10000"/>
              </a:lnSpc>
              <a:spcAft>
                <a:spcPts val="600"/>
              </a:spcAft>
            </a:pPr>
            <a:r>
              <a:rPr lang="en-CA" sz="1000" b="1" dirty="0">
                <a:latin typeface="Lato" panose="020F0502020204030203" pitchFamily="34" charset="0"/>
                <a:ea typeface="Lato" panose="020F0502020204030203" pitchFamily="34" charset="0"/>
                <a:cs typeface="Lato" panose="020F0502020204030203" pitchFamily="34" charset="0"/>
              </a:rPr>
              <a:t>Ontario’s number one advantage is its talented and diverse labour pool, </a:t>
            </a:r>
            <a:r>
              <a:rPr lang="en-CA" sz="1000" dirty="0">
                <a:latin typeface="Lato Light" panose="020F0502020204030203" pitchFamily="34" charset="0"/>
              </a:rPr>
              <a:t>which is changing the face of the life sciences industry one innovation at a time. From Frederick Banting to James Till, Ontario has a storied history of discovery amongst the medical community.</a:t>
            </a:r>
          </a:p>
          <a:p>
            <a:pPr>
              <a:lnSpc>
                <a:spcPct val="110000"/>
              </a:lnSpc>
              <a:spcAft>
                <a:spcPts val="600"/>
              </a:spcAft>
            </a:pPr>
            <a:r>
              <a:rPr lang="en-CA" sz="1000" dirty="0">
                <a:latin typeface="Lato Light" panose="020F0502020204030203" pitchFamily="34" charset="0"/>
              </a:rPr>
              <a:t>We have the leading talent your business needs to compete amongst the best in the world. The province is the top producer of STEM (science, technology, engineering and math) graduates in North America. </a:t>
            </a:r>
            <a:br>
              <a:rPr lang="en-CA" sz="1000" dirty="0">
                <a:latin typeface="Lato Light" panose="020F0502020204030203" pitchFamily="34" charset="0"/>
              </a:rPr>
            </a:br>
            <a:r>
              <a:rPr lang="en-CA" sz="1000" dirty="0">
                <a:latin typeface="Lato Light" panose="020F0502020204030203" pitchFamily="34" charset="0"/>
              </a:rPr>
              <a:t>Our 44 universities and colleges produce almost 55,000 STEM graduates each year—a number that is forecast to keep growing well into the future, making Ontario ripe for life sciences investment and exploration.</a:t>
            </a:r>
          </a:p>
          <a:p>
            <a:pPr>
              <a:lnSpc>
                <a:spcPct val="110000"/>
              </a:lnSpc>
              <a:spcAft>
                <a:spcPts val="600"/>
              </a:spcAft>
            </a:pPr>
            <a:r>
              <a:rPr lang="en-CA" sz="1000" dirty="0">
                <a:latin typeface="Lato Light" panose="020F0502020204030203" pitchFamily="34" charset="0"/>
              </a:rPr>
              <a:t>While our homegrown talent is plentiful, Ontario is also a key destination for highly skilled immigrants and prides itself on the strength that comes from its racial and cultural diversity. We know that the next big idea can come : from anyone and from anywhere, which is why we welcome talent from around the globe. In fact, your company can take advantage of Canada’s Global Skills Strategy, a fast-track program that expedites work visas for highly skilled workers from abroad in just 10 business days.</a:t>
            </a:r>
          </a:p>
        </p:txBody>
      </p:sp>
    </p:spTree>
    <p:extLst>
      <p:ext uri="{BB962C8B-B14F-4D97-AF65-F5344CB8AC3E}">
        <p14:creationId xmlns:p14="http://schemas.microsoft.com/office/powerpoint/2010/main" val="8612798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Shape&#10;&#10;Description automatically generated">
            <a:extLst>
              <a:ext uri="{FF2B5EF4-FFF2-40B4-BE49-F238E27FC236}">
                <a16:creationId xmlns:a16="http://schemas.microsoft.com/office/drawing/2014/main" id="{165F2BA1-01FF-7948-AF91-5950074E60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3525" y="-895936"/>
            <a:ext cx="4179726" cy="4229722"/>
          </a:xfrm>
          <a:prstGeom prst="rect">
            <a:avLst/>
          </a:prstGeom>
          <a:effectLst/>
        </p:spPr>
      </p:pic>
      <p:cxnSp>
        <p:nvCxnSpPr>
          <p:cNvPr id="48" name="Straight Connector 47">
            <a:extLst>
              <a:ext uri="{FF2B5EF4-FFF2-40B4-BE49-F238E27FC236}">
                <a16:creationId xmlns:a16="http://schemas.microsoft.com/office/drawing/2014/main" id="{1EE7154C-9ADF-C34F-A828-B55D788125BE}"/>
              </a:ext>
            </a:extLst>
          </p:cNvPr>
          <p:cNvCxnSpPr>
            <a:cxnSpLocks/>
          </p:cNvCxnSpPr>
          <p:nvPr/>
        </p:nvCxnSpPr>
        <p:spPr>
          <a:xfrm>
            <a:off x="7781320" y="2492469"/>
            <a:ext cx="0" cy="116513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DD0092F-D468-2047-A20B-852FC2455A94}"/>
              </a:ext>
            </a:extLst>
          </p:cNvPr>
          <p:cNvCxnSpPr>
            <a:cxnSpLocks/>
          </p:cNvCxnSpPr>
          <p:nvPr/>
        </p:nvCxnSpPr>
        <p:spPr>
          <a:xfrm>
            <a:off x="4316896" y="2548018"/>
            <a:ext cx="0" cy="116513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5AD8336-6603-B242-A29C-7A85AC886FF6}"/>
              </a:ext>
            </a:extLst>
          </p:cNvPr>
          <p:cNvCxnSpPr>
            <a:cxnSpLocks/>
          </p:cNvCxnSpPr>
          <p:nvPr/>
        </p:nvCxnSpPr>
        <p:spPr>
          <a:xfrm>
            <a:off x="6096000" y="3982740"/>
            <a:ext cx="0" cy="116513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1" name="Title 1">
            <a:extLst>
              <a:ext uri="{FF2B5EF4-FFF2-40B4-BE49-F238E27FC236}">
                <a16:creationId xmlns:a16="http://schemas.microsoft.com/office/drawing/2014/main" id="{EC866ABF-3589-4D44-9936-36FD0F2B28F0}"/>
              </a:ext>
            </a:extLst>
          </p:cNvPr>
          <p:cNvSpPr txBox="1">
            <a:spLocks/>
          </p:cNvSpPr>
          <p:nvPr/>
        </p:nvSpPr>
        <p:spPr bwMode="auto">
          <a:xfrm>
            <a:off x="630238" y="577861"/>
            <a:ext cx="3356130" cy="1250488"/>
          </a:xfrm>
          <a:prstGeom prst="rect">
            <a:avLst/>
          </a:prstGeom>
          <a:noFill/>
          <a:ln>
            <a:noFill/>
          </a:ln>
        </p:spPr>
        <p:txBody>
          <a:bodyPr lIns="0" tIns="0" rIns="0" b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a:lnSpc>
                <a:spcPct val="90000"/>
              </a:lnSpc>
            </a:pPr>
            <a:r>
              <a:rPr lang="en-US" sz="3600" spc="-150" dirty="0">
                <a:solidFill>
                  <a:srgbClr val="0F2D52"/>
                </a:solidFill>
                <a:latin typeface="Lato Black" panose="020F0502020204030203" pitchFamily="34" charset="0"/>
                <a:ea typeface="Lato Black" panose="020F0502020204030203" pitchFamily="34" charset="0"/>
                <a:cs typeface="Lato Black" panose="020F0502020204030203" pitchFamily="34" charset="0"/>
              </a:rPr>
              <a:t>HIGHLY</a:t>
            </a:r>
            <a:br>
              <a:rPr lang="en-US" sz="2000" dirty="0">
                <a:solidFill>
                  <a:srgbClr val="002E6E"/>
                </a:solidFill>
                <a:latin typeface="Lato" panose="020F0502020204030203" pitchFamily="34" charset="0"/>
                <a:ea typeface="Lato" panose="020F0502020204030203" pitchFamily="34" charset="0"/>
                <a:cs typeface="Lato" panose="020F0502020204030203" pitchFamily="34" charset="0"/>
              </a:rPr>
            </a:br>
            <a:r>
              <a:rPr lang="en-CA" sz="2400" dirty="0">
                <a:solidFill>
                  <a:srgbClr val="DD5C33"/>
                </a:solidFill>
                <a:latin typeface="Lato Heavy" panose="020F0502020204030203" pitchFamily="34" charset="0"/>
                <a:ea typeface="Lato Heavy" panose="020F0502020204030203" pitchFamily="34" charset="0"/>
                <a:cs typeface="Lato Heavy" panose="020F0502020204030203" pitchFamily="34" charset="0"/>
              </a:rPr>
              <a:t>SKILLED PEOPLE</a:t>
            </a:r>
            <a:br>
              <a:rPr lang="en-CA" sz="2400" dirty="0">
                <a:solidFill>
                  <a:srgbClr val="DD5C33"/>
                </a:solidFill>
                <a:latin typeface="Lato Heavy" panose="020F0502020204030203" pitchFamily="34" charset="0"/>
                <a:ea typeface="Lato Heavy" panose="020F0502020204030203" pitchFamily="34" charset="0"/>
                <a:cs typeface="Lato Heavy" panose="020F0502020204030203" pitchFamily="34" charset="0"/>
              </a:rPr>
            </a:br>
            <a:r>
              <a:rPr lang="en-CA" sz="2400" dirty="0">
                <a:solidFill>
                  <a:srgbClr val="0F2D52"/>
                </a:solidFill>
                <a:latin typeface="Lato Heavy" panose="020F0502020204030203" pitchFamily="34" charset="0"/>
                <a:ea typeface="Lato Heavy" panose="020F0502020204030203" pitchFamily="34" charset="0"/>
                <a:cs typeface="Lato Heavy" panose="020F0502020204030203" pitchFamily="34" charset="0"/>
              </a:rPr>
              <a:t>WORK</a:t>
            </a:r>
            <a:r>
              <a:rPr lang="en-CA" sz="2400" dirty="0">
                <a:solidFill>
                  <a:srgbClr val="DD5C33"/>
                </a:solidFill>
                <a:latin typeface="Lato Heavy" panose="020F0502020204030203" pitchFamily="34" charset="0"/>
                <a:ea typeface="Lato Heavy" panose="020F0502020204030203" pitchFamily="34" charset="0"/>
                <a:cs typeface="Lato Heavy" panose="020F0502020204030203" pitchFamily="34" charset="0"/>
              </a:rPr>
              <a:t> HERE</a:t>
            </a:r>
          </a:p>
        </p:txBody>
      </p:sp>
      <p:grpSp>
        <p:nvGrpSpPr>
          <p:cNvPr id="5" name="Group 4">
            <a:extLst>
              <a:ext uri="{FF2B5EF4-FFF2-40B4-BE49-F238E27FC236}">
                <a16:creationId xmlns:a16="http://schemas.microsoft.com/office/drawing/2014/main" id="{163382F6-DECA-F741-B156-0E0C3D7D4DED}"/>
              </a:ext>
            </a:extLst>
          </p:cNvPr>
          <p:cNvGrpSpPr/>
          <p:nvPr/>
        </p:nvGrpSpPr>
        <p:grpSpPr>
          <a:xfrm>
            <a:off x="1441041" y="2447677"/>
            <a:ext cx="9309917" cy="1352463"/>
            <a:chOff x="1435736" y="3050860"/>
            <a:chExt cx="9309917" cy="1352463"/>
          </a:xfrm>
        </p:grpSpPr>
        <p:grpSp>
          <p:nvGrpSpPr>
            <p:cNvPr id="12" name="Group 11">
              <a:extLst>
                <a:ext uri="{FF2B5EF4-FFF2-40B4-BE49-F238E27FC236}">
                  <a16:creationId xmlns:a16="http://schemas.microsoft.com/office/drawing/2014/main" id="{5488F24D-7048-A744-909E-D3BDC305EAFE}"/>
                </a:ext>
              </a:extLst>
            </p:cNvPr>
            <p:cNvGrpSpPr/>
            <p:nvPr/>
          </p:nvGrpSpPr>
          <p:grpSpPr>
            <a:xfrm>
              <a:off x="1435736" y="3059736"/>
              <a:ext cx="2515038" cy="1213365"/>
              <a:chOff x="15138" y="2265298"/>
              <a:chExt cx="2819821" cy="1068060"/>
            </a:xfrm>
          </p:grpSpPr>
          <p:sp>
            <p:nvSpPr>
              <p:cNvPr id="21" name="Text Placeholder 7">
                <a:extLst>
                  <a:ext uri="{FF2B5EF4-FFF2-40B4-BE49-F238E27FC236}">
                    <a16:creationId xmlns:a16="http://schemas.microsoft.com/office/drawing/2014/main" id="{B73B8911-9994-C54F-A12A-FFD296404DC0}"/>
                  </a:ext>
                </a:extLst>
              </p:cNvPr>
              <p:cNvSpPr txBox="1">
                <a:spLocks/>
              </p:cNvSpPr>
              <p:nvPr/>
            </p:nvSpPr>
            <p:spPr>
              <a:xfrm>
                <a:off x="15138" y="2766902"/>
                <a:ext cx="2819821" cy="56645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b="1" dirty="0">
                    <a:latin typeface="Lato" panose="020F0502020204030203" pitchFamily="34" charset="0"/>
                    <a:ea typeface="Lato" panose="020F0502020204030203" pitchFamily="34" charset="0"/>
                    <a:cs typeface="Lato" panose="020F0502020204030203" pitchFamily="34" charset="0"/>
                  </a:rPr>
                  <a:t>MEDICAL</a:t>
                </a:r>
                <a:r>
                  <a:rPr lang="en-CA" dirty="0">
                    <a:latin typeface="Lato Light" panose="020F0502020204030203" pitchFamily="34" charset="0"/>
                    <a:ea typeface="Lato Light" panose="020F0502020204030203" pitchFamily="34" charset="0"/>
                    <a:cs typeface="Lato Light" panose="020F0502020204030203" pitchFamily="34" charset="0"/>
                  </a:rPr>
                  <a:t> SCHOOLS</a:t>
                </a:r>
              </a:p>
            </p:txBody>
          </p:sp>
          <p:sp>
            <p:nvSpPr>
              <p:cNvPr id="22" name="Text Placeholder 12">
                <a:extLst>
                  <a:ext uri="{FF2B5EF4-FFF2-40B4-BE49-F238E27FC236}">
                    <a16:creationId xmlns:a16="http://schemas.microsoft.com/office/drawing/2014/main" id="{ECDCFC4C-DF8E-754E-9AA0-DA4E7A860D9A}"/>
                  </a:ext>
                </a:extLst>
              </p:cNvPr>
              <p:cNvSpPr txBox="1">
                <a:spLocks/>
              </p:cNvSpPr>
              <p:nvPr/>
            </p:nvSpPr>
            <p:spPr>
              <a:xfrm>
                <a:off x="289819" y="2265298"/>
                <a:ext cx="2270460" cy="593313"/>
              </a:xfrm>
              <a:prstGeom prst="rect">
                <a:avLst/>
              </a:prstGeom>
            </p:spPr>
            <p:txBody>
              <a:bodyPr>
                <a:noAutofit/>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D5441C"/>
                    </a:solidFill>
                  </a:rPr>
                  <a:t>6</a:t>
                </a:r>
              </a:p>
            </p:txBody>
          </p:sp>
        </p:grpSp>
        <p:grpSp>
          <p:nvGrpSpPr>
            <p:cNvPr id="13" name="Group 12">
              <a:extLst>
                <a:ext uri="{FF2B5EF4-FFF2-40B4-BE49-F238E27FC236}">
                  <a16:creationId xmlns:a16="http://schemas.microsoft.com/office/drawing/2014/main" id="{F3549C02-B215-E646-BB44-41AA831F8D65}"/>
                </a:ext>
              </a:extLst>
            </p:cNvPr>
            <p:cNvGrpSpPr/>
            <p:nvPr/>
          </p:nvGrpSpPr>
          <p:grpSpPr>
            <a:xfrm>
              <a:off x="4891596" y="3091984"/>
              <a:ext cx="2379216" cy="1311339"/>
              <a:chOff x="2315743" y="2209005"/>
              <a:chExt cx="2379216" cy="1311339"/>
            </a:xfrm>
          </p:grpSpPr>
          <p:sp>
            <p:nvSpPr>
              <p:cNvPr id="19" name="Text Placeholder 7">
                <a:extLst>
                  <a:ext uri="{FF2B5EF4-FFF2-40B4-BE49-F238E27FC236}">
                    <a16:creationId xmlns:a16="http://schemas.microsoft.com/office/drawing/2014/main" id="{1DD2AD69-3BED-8049-82A1-6B59B30274C6}"/>
                  </a:ext>
                </a:extLst>
              </p:cNvPr>
              <p:cNvSpPr txBox="1">
                <a:spLocks/>
              </p:cNvSpPr>
              <p:nvPr/>
            </p:nvSpPr>
            <p:spPr>
              <a:xfrm>
                <a:off x="2315743" y="2763831"/>
                <a:ext cx="2373034" cy="756513"/>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b="1" dirty="0">
                    <a:latin typeface="Lato" panose="020F0502020204030203" pitchFamily="34" charset="0"/>
                    <a:ea typeface="Lato" panose="020F0502020204030203" pitchFamily="34" charset="0"/>
                    <a:cs typeface="Lato" panose="020F0502020204030203" pitchFamily="34" charset="0"/>
                  </a:rPr>
                  <a:t>ACADEMIC RESEARCH </a:t>
                </a:r>
                <a:r>
                  <a:rPr lang="en-CA" dirty="0">
                    <a:latin typeface="Lato Light" panose="020F0502020204030203" pitchFamily="34" charset="0"/>
                    <a:ea typeface="Lato Light" panose="020F0502020204030203" pitchFamily="34" charset="0"/>
                    <a:cs typeface="Lato Light" panose="020F0502020204030203" pitchFamily="34" charset="0"/>
                  </a:rPr>
                  <a:t>HOSPITALS</a:t>
                </a:r>
              </a:p>
            </p:txBody>
          </p:sp>
          <p:sp>
            <p:nvSpPr>
              <p:cNvPr id="20" name="Text Placeholder 12">
                <a:extLst>
                  <a:ext uri="{FF2B5EF4-FFF2-40B4-BE49-F238E27FC236}">
                    <a16:creationId xmlns:a16="http://schemas.microsoft.com/office/drawing/2014/main" id="{51FBC9A5-ED50-754C-B5D7-2F8E6597CD67}"/>
                  </a:ext>
                </a:extLst>
              </p:cNvPr>
              <p:cNvSpPr txBox="1">
                <a:spLocks/>
              </p:cNvSpPr>
              <p:nvPr/>
            </p:nvSpPr>
            <p:spPr>
              <a:xfrm>
                <a:off x="2351517" y="2209005"/>
                <a:ext cx="2343442" cy="674031"/>
              </a:xfrm>
              <a:prstGeom prst="rect">
                <a:avLst/>
              </a:prstGeom>
            </p:spPr>
            <p:txBody>
              <a:bodyPr>
                <a:noAutofit/>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D5441C"/>
                    </a:solidFill>
                  </a:rPr>
                  <a:t>23</a:t>
                </a:r>
              </a:p>
            </p:txBody>
          </p:sp>
        </p:grpSp>
        <p:grpSp>
          <p:nvGrpSpPr>
            <p:cNvPr id="28" name="Group 27">
              <a:extLst>
                <a:ext uri="{FF2B5EF4-FFF2-40B4-BE49-F238E27FC236}">
                  <a16:creationId xmlns:a16="http://schemas.microsoft.com/office/drawing/2014/main" id="{46003803-AD75-FE4D-A7F7-80895C485420}"/>
                </a:ext>
              </a:extLst>
            </p:cNvPr>
            <p:cNvGrpSpPr/>
            <p:nvPr/>
          </p:nvGrpSpPr>
          <p:grpSpPr>
            <a:xfrm>
              <a:off x="8150918" y="3050860"/>
              <a:ext cx="2594735" cy="1148524"/>
              <a:chOff x="6239943" y="2128459"/>
              <a:chExt cx="2594735" cy="1148524"/>
            </a:xfrm>
          </p:grpSpPr>
          <p:sp>
            <p:nvSpPr>
              <p:cNvPr id="17" name="Text Placeholder 7">
                <a:extLst>
                  <a:ext uri="{FF2B5EF4-FFF2-40B4-BE49-F238E27FC236}">
                    <a16:creationId xmlns:a16="http://schemas.microsoft.com/office/drawing/2014/main" id="{605B568C-AF5B-6545-982A-B544B91A0942}"/>
                  </a:ext>
                </a:extLst>
              </p:cNvPr>
              <p:cNvSpPr txBox="1">
                <a:spLocks/>
              </p:cNvSpPr>
              <p:nvPr/>
            </p:nvSpPr>
            <p:spPr>
              <a:xfrm>
                <a:off x="6239943" y="2712426"/>
                <a:ext cx="2594735" cy="564557"/>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latin typeface="Lato Light" panose="020F0502020204030203" pitchFamily="34" charset="0"/>
                    <a:ea typeface="Lato Light" panose="020F0502020204030203" pitchFamily="34" charset="0"/>
                    <a:cs typeface="Lato Light" panose="020F0502020204030203" pitchFamily="34" charset="0"/>
                  </a:rPr>
                  <a:t>UNIVERSITIES &amp; COLLEGES</a:t>
                </a:r>
              </a:p>
            </p:txBody>
          </p:sp>
          <p:sp>
            <p:nvSpPr>
              <p:cNvPr id="18" name="Text Placeholder 12">
                <a:extLst>
                  <a:ext uri="{FF2B5EF4-FFF2-40B4-BE49-F238E27FC236}">
                    <a16:creationId xmlns:a16="http://schemas.microsoft.com/office/drawing/2014/main" id="{F8FD63F9-158A-6342-B65B-4AA2F7E24DA9}"/>
                  </a:ext>
                </a:extLst>
              </p:cNvPr>
              <p:cNvSpPr txBox="1">
                <a:spLocks/>
              </p:cNvSpPr>
              <p:nvPr/>
            </p:nvSpPr>
            <p:spPr>
              <a:xfrm>
                <a:off x="6239944" y="2128459"/>
                <a:ext cx="2594734" cy="56645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solidFill>
                      <a:srgbClr val="D5441C"/>
                    </a:solidFill>
                  </a:rPr>
                  <a:t>44</a:t>
                </a:r>
              </a:p>
            </p:txBody>
          </p:sp>
        </p:grpSp>
      </p:grpSp>
      <p:grpSp>
        <p:nvGrpSpPr>
          <p:cNvPr id="27" name="Group 26">
            <a:extLst>
              <a:ext uri="{FF2B5EF4-FFF2-40B4-BE49-F238E27FC236}">
                <a16:creationId xmlns:a16="http://schemas.microsoft.com/office/drawing/2014/main" id="{7781D84A-4EFB-A745-B681-811C2E53A759}"/>
              </a:ext>
            </a:extLst>
          </p:cNvPr>
          <p:cNvGrpSpPr/>
          <p:nvPr/>
        </p:nvGrpSpPr>
        <p:grpSpPr>
          <a:xfrm>
            <a:off x="6205994" y="4091558"/>
            <a:ext cx="2757996" cy="1205328"/>
            <a:chOff x="8942322" y="2165825"/>
            <a:chExt cx="2793507" cy="1205328"/>
          </a:xfrm>
        </p:grpSpPr>
        <p:sp>
          <p:nvSpPr>
            <p:cNvPr id="30" name="Text Placeholder 7">
              <a:extLst>
                <a:ext uri="{FF2B5EF4-FFF2-40B4-BE49-F238E27FC236}">
                  <a16:creationId xmlns:a16="http://schemas.microsoft.com/office/drawing/2014/main" id="{9B5A67E2-629B-8042-87E8-2767844505D0}"/>
                </a:ext>
              </a:extLst>
            </p:cNvPr>
            <p:cNvSpPr txBox="1">
              <a:spLocks/>
            </p:cNvSpPr>
            <p:nvPr/>
          </p:nvSpPr>
          <p:spPr>
            <a:xfrm>
              <a:off x="8942322" y="2818816"/>
              <a:ext cx="2793507" cy="552337"/>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latin typeface="Lato Light" panose="020F0502020204030203" pitchFamily="34" charset="0"/>
                  <a:ea typeface="Lato Light" panose="020F0502020204030203" pitchFamily="34" charset="0"/>
                  <a:cs typeface="Lato Light" panose="020F0502020204030203" pitchFamily="34" charset="0"/>
                </a:rPr>
                <a:t>STEM GRADUATES </a:t>
              </a:r>
              <a:br>
                <a:rPr lang="en-CA" dirty="0">
                  <a:latin typeface="Lato Light" panose="020F0502020204030203" pitchFamily="34" charset="0"/>
                  <a:ea typeface="Lato Light" panose="020F0502020204030203" pitchFamily="34" charset="0"/>
                  <a:cs typeface="Lato Light" panose="020F0502020204030203" pitchFamily="34" charset="0"/>
                </a:rPr>
              </a:br>
              <a:r>
                <a:rPr lang="en-CA" b="1" dirty="0">
                  <a:latin typeface="Lato" panose="020F0502020204030203" pitchFamily="34" charset="0"/>
                  <a:ea typeface="Lato" panose="020F0502020204030203" pitchFamily="34" charset="0"/>
                  <a:cs typeface="Lato" panose="020F0502020204030203" pitchFamily="34" charset="0"/>
                </a:rPr>
                <a:t>EACH YEAR</a:t>
              </a:r>
            </a:p>
          </p:txBody>
        </p:sp>
        <p:sp>
          <p:nvSpPr>
            <p:cNvPr id="31" name="Text Placeholder 12">
              <a:extLst>
                <a:ext uri="{FF2B5EF4-FFF2-40B4-BE49-F238E27FC236}">
                  <a16:creationId xmlns:a16="http://schemas.microsoft.com/office/drawing/2014/main" id="{BEDD83F1-DDBE-CA43-B27D-B44C4E4C9943}"/>
                </a:ext>
              </a:extLst>
            </p:cNvPr>
            <p:cNvSpPr txBox="1">
              <a:spLocks/>
            </p:cNvSpPr>
            <p:nvPr/>
          </p:nvSpPr>
          <p:spPr>
            <a:xfrm>
              <a:off x="9016748" y="2165825"/>
              <a:ext cx="2594734" cy="56645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solidFill>
                    <a:srgbClr val="D5441C"/>
                  </a:solidFill>
                </a:rPr>
                <a:t>55,000</a:t>
              </a:r>
            </a:p>
          </p:txBody>
        </p:sp>
      </p:grpSp>
      <p:grpSp>
        <p:nvGrpSpPr>
          <p:cNvPr id="29" name="Group 28">
            <a:extLst>
              <a:ext uri="{FF2B5EF4-FFF2-40B4-BE49-F238E27FC236}">
                <a16:creationId xmlns:a16="http://schemas.microsoft.com/office/drawing/2014/main" id="{C8AF6F2C-ED0D-FD41-BE3F-432F5826653B}"/>
              </a:ext>
            </a:extLst>
          </p:cNvPr>
          <p:cNvGrpSpPr/>
          <p:nvPr/>
        </p:nvGrpSpPr>
        <p:grpSpPr>
          <a:xfrm>
            <a:off x="3204149" y="4117330"/>
            <a:ext cx="2603613" cy="1171246"/>
            <a:chOff x="9007869" y="2165825"/>
            <a:chExt cx="2603613" cy="1171246"/>
          </a:xfrm>
        </p:grpSpPr>
        <p:sp>
          <p:nvSpPr>
            <p:cNvPr id="25" name="Text Placeholder 7">
              <a:extLst>
                <a:ext uri="{FF2B5EF4-FFF2-40B4-BE49-F238E27FC236}">
                  <a16:creationId xmlns:a16="http://schemas.microsoft.com/office/drawing/2014/main" id="{70193BAC-9F06-6E4A-BA14-05E3F09AAD8E}"/>
                </a:ext>
              </a:extLst>
            </p:cNvPr>
            <p:cNvSpPr txBox="1">
              <a:spLocks/>
            </p:cNvSpPr>
            <p:nvPr/>
          </p:nvSpPr>
          <p:spPr>
            <a:xfrm>
              <a:off x="9007869" y="2784734"/>
              <a:ext cx="2594735" cy="552337"/>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b="1" dirty="0">
                  <a:latin typeface="Lato" panose="020F0502020204030203" pitchFamily="34" charset="0"/>
                  <a:ea typeface="Lato" panose="020F0502020204030203" pitchFamily="34" charset="0"/>
                  <a:cs typeface="Lato" panose="020F0502020204030203" pitchFamily="34" charset="0"/>
                </a:rPr>
                <a:t>JOBS</a:t>
              </a:r>
              <a:r>
                <a:rPr lang="en-CA" dirty="0">
                  <a:latin typeface="Lato Light" panose="020F0502020204030203" pitchFamily="34" charset="0"/>
                  <a:ea typeface="Lato Light" panose="020F0502020204030203" pitchFamily="34" charset="0"/>
                  <a:cs typeface="Lato Light" panose="020F0502020204030203" pitchFamily="34" charset="0"/>
                </a:rPr>
                <a:t> IN LIFE SCIENCES</a:t>
              </a:r>
            </a:p>
          </p:txBody>
        </p:sp>
        <p:sp>
          <p:nvSpPr>
            <p:cNvPr id="26" name="Text Placeholder 12">
              <a:extLst>
                <a:ext uri="{FF2B5EF4-FFF2-40B4-BE49-F238E27FC236}">
                  <a16:creationId xmlns:a16="http://schemas.microsoft.com/office/drawing/2014/main" id="{7EA9A2AE-AC96-174A-8B08-2480AFF2D174}"/>
                </a:ext>
              </a:extLst>
            </p:cNvPr>
            <p:cNvSpPr txBox="1">
              <a:spLocks/>
            </p:cNvSpPr>
            <p:nvPr/>
          </p:nvSpPr>
          <p:spPr>
            <a:xfrm>
              <a:off x="9016748" y="2165825"/>
              <a:ext cx="2594734" cy="56645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solidFill>
                    <a:srgbClr val="D5441C"/>
                  </a:solidFill>
                </a:rPr>
                <a:t>68,100</a:t>
              </a:r>
            </a:p>
          </p:txBody>
        </p:sp>
      </p:grpSp>
    </p:spTree>
    <p:extLst>
      <p:ext uri="{BB962C8B-B14F-4D97-AF65-F5344CB8AC3E}">
        <p14:creationId xmlns:p14="http://schemas.microsoft.com/office/powerpoint/2010/main" val="2606527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E9ACF3D3-8A65-EA47-963A-4271601EC9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3345" y="-895936"/>
            <a:ext cx="4179726" cy="4229722"/>
          </a:xfrm>
          <a:prstGeom prst="rect">
            <a:avLst/>
          </a:prstGeom>
          <a:effectLst/>
        </p:spPr>
      </p:pic>
      <p:sp>
        <p:nvSpPr>
          <p:cNvPr id="2" name="TextBox 16">
            <a:extLst>
              <a:ext uri="{FF2B5EF4-FFF2-40B4-BE49-F238E27FC236}">
                <a16:creationId xmlns:a16="http://schemas.microsoft.com/office/drawing/2014/main" id="{A7653895-786A-A248-8B59-7439963A9C11}"/>
              </a:ext>
            </a:extLst>
          </p:cNvPr>
          <p:cNvSpPr txBox="1">
            <a:spLocks noChangeArrowheads="1"/>
          </p:cNvSpPr>
          <p:nvPr/>
        </p:nvSpPr>
        <p:spPr bwMode="auto">
          <a:xfrm>
            <a:off x="975670" y="2889537"/>
            <a:ext cx="10503906" cy="324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numCol="2" spcCol="45720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10000"/>
              </a:lnSpc>
              <a:spcAft>
                <a:spcPts val="1200"/>
              </a:spcAft>
            </a:pPr>
            <a:r>
              <a:rPr lang="en-CA" sz="1600" b="1" dirty="0">
                <a:latin typeface="Lato" panose="020F0502020204030203" pitchFamily="34" charset="0"/>
                <a:ea typeface="Lato" panose="020F0502020204030203" pitchFamily="34" charset="0"/>
                <a:cs typeface="Lato" panose="020F0502020204030203" pitchFamily="34" charset="0"/>
              </a:rPr>
              <a:t>Convergence and innovation </a:t>
            </a:r>
            <a:r>
              <a:rPr lang="en-CA" sz="1600" dirty="0">
                <a:latin typeface="Lato Light" panose="020F0502020204030203" pitchFamily="34" charset="0"/>
              </a:rPr>
              <a:t>happen when you have a collaborative ecosystem of partners. Here in Ontario, hospitals, universities and research centres, technology and business incubators, start-ups and multinationals all come together, informing and cross-pollinating each other’s work. Here, your business can take advantage of these partnerships as you work towards a new era </a:t>
            </a:r>
            <a:br>
              <a:rPr lang="en-CA" sz="1600" dirty="0">
                <a:latin typeface="Lato Light" panose="020F0502020204030203" pitchFamily="34" charset="0"/>
              </a:rPr>
            </a:br>
            <a:r>
              <a:rPr lang="en-CA" sz="1600" dirty="0">
                <a:latin typeface="Lato Light" panose="020F0502020204030203" pitchFamily="34" charset="0"/>
              </a:rPr>
              <a:t>of discovery. </a:t>
            </a:r>
          </a:p>
          <a:p>
            <a:pPr>
              <a:lnSpc>
                <a:spcPct val="110000"/>
              </a:lnSpc>
              <a:spcAft>
                <a:spcPts val="1200"/>
              </a:spcAft>
            </a:pPr>
            <a:r>
              <a:rPr lang="en-CA" sz="1600" dirty="0">
                <a:latin typeface="Lato Light" panose="020F0502020204030203" pitchFamily="34" charset="0"/>
              </a:rPr>
              <a:t>We know the economy of the future will be built on nanotechnology, blockchain and quantum science, artificial intelligence and deep learning. These technologies promise to revolutionize industries, making them faster, smarter and more competitive. These are fields in which Ontario is a global leader—and you can join the revolution. </a:t>
            </a:r>
          </a:p>
          <a:p>
            <a:pPr>
              <a:lnSpc>
                <a:spcPct val="110000"/>
              </a:lnSpc>
              <a:spcAft>
                <a:spcPts val="1200"/>
              </a:spcAft>
            </a:pPr>
            <a:r>
              <a:rPr lang="en-CA" sz="1600" dirty="0">
                <a:latin typeface="Lato Light" panose="020F0502020204030203" pitchFamily="34" charset="0"/>
              </a:rPr>
              <a:t>Canada’s “Quantum Valley” along the Toronto-Waterloo corridor is home to the Perimeter Institute for Theoretical Physics, the Institute for Quantum Computing, Quantum Valley Ideas Lab and Quantum Valley Investments, who are all working to churn out the next generation of excellence in life sciences. </a:t>
            </a:r>
          </a:p>
        </p:txBody>
      </p:sp>
      <p:sp>
        <p:nvSpPr>
          <p:cNvPr id="9" name="Title 1">
            <a:extLst>
              <a:ext uri="{FF2B5EF4-FFF2-40B4-BE49-F238E27FC236}">
                <a16:creationId xmlns:a16="http://schemas.microsoft.com/office/drawing/2014/main" id="{ADE7B684-6D13-5F49-8BCE-BF75181D9810}"/>
              </a:ext>
            </a:extLst>
          </p:cNvPr>
          <p:cNvSpPr txBox="1">
            <a:spLocks/>
          </p:cNvSpPr>
          <p:nvPr/>
        </p:nvSpPr>
        <p:spPr bwMode="auto">
          <a:xfrm>
            <a:off x="975670" y="874607"/>
            <a:ext cx="3437538" cy="184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lstStyle>
            <a:lvl1pPr>
              <a:lnSpc>
                <a:spcPct val="90000"/>
              </a:lnSpc>
              <a:spcBef>
                <a:spcPts val="1000"/>
              </a:spcBef>
              <a:buClr>
                <a:schemeClr val="tx1"/>
              </a:buClr>
              <a:buFont typeface="Arial" panose="020B0604020202020204" pitchFamily="34" charset="0"/>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12700" indent="-346075">
              <a:lnSpc>
                <a:spcPct val="90000"/>
              </a:lnSpc>
              <a:spcBef>
                <a:spcPts val="500"/>
              </a:spcBef>
              <a:buClr>
                <a:schemeClr val="tx1"/>
              </a:buClr>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346075">
              <a:lnSpc>
                <a:spcPct val="90000"/>
              </a:lnSpc>
              <a:spcBef>
                <a:spcPts val="500"/>
              </a:spcBef>
              <a:buClr>
                <a:schemeClr val="tx1"/>
              </a:buCl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346075">
              <a:spcBef>
                <a:spcPts val="475"/>
              </a:spcBef>
              <a:buClr>
                <a:srgbClr val="999999"/>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346075">
              <a:lnSpc>
                <a:spcPts val="2100"/>
              </a:lnSpc>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5pPr>
            <a:lvl6pPr marL="1473200" indent="-346075"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6pPr>
            <a:lvl7pPr marL="1930400" indent="-346075"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7pPr>
            <a:lvl8pPr marL="2387600" indent="-346075"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8pPr>
            <a:lvl9pPr marL="2844800" indent="-346075"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9pPr>
          </a:lstStyle>
          <a:p>
            <a:r>
              <a:rPr lang="en-CA" sz="3200" dirty="0">
                <a:solidFill>
                  <a:srgbClr val="DD5C33"/>
                </a:solidFill>
                <a:latin typeface="Lato" panose="020F0502020204030203" pitchFamily="34" charset="0"/>
              </a:rPr>
              <a:t>WHERE </a:t>
            </a:r>
            <a:r>
              <a:rPr lang="en-CA" sz="3200" b="1" dirty="0">
                <a:solidFill>
                  <a:srgbClr val="DD5C33"/>
                </a:solidFill>
                <a:latin typeface="Lato" panose="020F0502020204030203" pitchFamily="34" charset="0"/>
              </a:rPr>
              <a:t>COLLABORATIVE ECOSYSTEMS </a:t>
            </a:r>
            <a:r>
              <a:rPr lang="en-CA" sz="3200" dirty="0">
                <a:solidFill>
                  <a:srgbClr val="DD5C33"/>
                </a:solidFill>
                <a:latin typeface="Lato" panose="020F0502020204030203" pitchFamily="34" charset="0"/>
              </a:rPr>
              <a:t>SHINE</a:t>
            </a:r>
          </a:p>
        </p:txBody>
      </p:sp>
      <p:cxnSp>
        <p:nvCxnSpPr>
          <p:cNvPr id="13" name="Straight Connector 12">
            <a:extLst>
              <a:ext uri="{FF2B5EF4-FFF2-40B4-BE49-F238E27FC236}">
                <a16:creationId xmlns:a16="http://schemas.microsoft.com/office/drawing/2014/main" id="{B0C34089-DD46-C847-A9E9-1D591032A344}"/>
              </a:ext>
            </a:extLst>
          </p:cNvPr>
          <p:cNvCxnSpPr>
            <a:cxnSpLocks/>
          </p:cNvCxnSpPr>
          <p:nvPr/>
        </p:nvCxnSpPr>
        <p:spPr>
          <a:xfrm flipV="1">
            <a:off x="457200" y="451067"/>
            <a:ext cx="0" cy="6406933"/>
          </a:xfrm>
          <a:prstGeom prst="line">
            <a:avLst/>
          </a:prstGeom>
          <a:ln w="19050">
            <a:solidFill>
              <a:srgbClr val="E4A35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A415E68-68A3-AF43-B4EE-FE508EF96C9E}"/>
              </a:ext>
            </a:extLst>
          </p:cNvPr>
          <p:cNvCxnSpPr>
            <a:cxnSpLocks/>
          </p:cNvCxnSpPr>
          <p:nvPr/>
        </p:nvCxnSpPr>
        <p:spPr>
          <a:xfrm>
            <a:off x="457200" y="451066"/>
            <a:ext cx="11277600" cy="1"/>
          </a:xfrm>
          <a:prstGeom prst="line">
            <a:avLst/>
          </a:prstGeom>
          <a:ln w="19050">
            <a:solidFill>
              <a:srgbClr val="E4A358"/>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6B3977F0-A405-0544-B24E-E1400E14DA0C}"/>
              </a:ext>
            </a:extLst>
          </p:cNvPr>
          <p:cNvSpPr/>
          <p:nvPr/>
        </p:nvSpPr>
        <p:spPr>
          <a:xfrm>
            <a:off x="11526390" y="332804"/>
            <a:ext cx="242441" cy="242441"/>
          </a:xfrm>
          <a:prstGeom prst="ellipse">
            <a:avLst/>
          </a:prstGeom>
          <a:solidFill>
            <a:schemeClr val="bg1"/>
          </a:solidFill>
          <a:ln>
            <a:solidFill>
              <a:srgbClr val="E4A3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2655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DBD413E-4996-7B4F-BEE4-9CAAEC203DE8}"/>
              </a:ext>
            </a:extLst>
          </p:cNvPr>
          <p:cNvSpPr/>
          <p:nvPr/>
        </p:nvSpPr>
        <p:spPr>
          <a:xfrm>
            <a:off x="1" y="0"/>
            <a:ext cx="11736060" cy="6858000"/>
          </a:xfrm>
          <a:prstGeom prst="rect">
            <a:avLst/>
          </a:prstGeom>
          <a:solidFill>
            <a:schemeClr val="bg1">
              <a:lumMod val="8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323" name="TextBox 8">
            <a:extLst>
              <a:ext uri="{FF2B5EF4-FFF2-40B4-BE49-F238E27FC236}">
                <a16:creationId xmlns:a16="http://schemas.microsoft.com/office/drawing/2014/main" id="{1EBB1D33-7622-B642-8598-EB6F5C330F3A}"/>
              </a:ext>
            </a:extLst>
          </p:cNvPr>
          <p:cNvSpPr txBox="1">
            <a:spLocks noChangeArrowheads="1"/>
          </p:cNvSpPr>
          <p:nvPr/>
        </p:nvSpPr>
        <p:spPr bwMode="auto">
          <a:xfrm>
            <a:off x="4882624" y="1845326"/>
            <a:ext cx="6313757" cy="3354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10000"/>
              </a:lnSpc>
              <a:spcAft>
                <a:spcPts val="1200"/>
              </a:spcAft>
            </a:pPr>
            <a:r>
              <a:rPr lang="en-CA" b="1" dirty="0">
                <a:latin typeface="Lato" panose="020F0502020204030203" pitchFamily="34" charset="0"/>
                <a:ea typeface="Lato" panose="020F0502020204030203" pitchFamily="34" charset="0"/>
                <a:cs typeface="Lato" panose="020F0502020204030203" pitchFamily="34" charset="0"/>
              </a:rPr>
              <a:t>Ideas are the lifeblood of innovation—and it’s clear that ideas thrive in Ontario. </a:t>
            </a:r>
            <a:r>
              <a:rPr lang="en-CA" dirty="0">
                <a:latin typeface="Lato Light" panose="020F0502020204030203" pitchFamily="34" charset="0"/>
              </a:rPr>
              <a:t>A look at the diversity of life sciences companies that have spun off, sprung up or relocated here makes it clear that not only are ideas conceived here, they are also nurtured. </a:t>
            </a:r>
          </a:p>
          <a:p>
            <a:pPr>
              <a:lnSpc>
                <a:spcPct val="110000"/>
              </a:lnSpc>
              <a:spcAft>
                <a:spcPts val="1200"/>
              </a:spcAft>
            </a:pPr>
            <a:r>
              <a:rPr lang="en-CA" dirty="0">
                <a:latin typeface="Lato Light" panose="020F0502020204030203" pitchFamily="34" charset="0"/>
              </a:rPr>
              <a:t>Your business can be a part of a network of 49 public and private incubators and accelerators that extend across Ontario, more than New York City, London, Tel Aviv or Berlin. All are geared to support your company as you transform today’s scientific discoveries into health care services for tomorrow.</a:t>
            </a:r>
          </a:p>
        </p:txBody>
      </p:sp>
      <p:sp>
        <p:nvSpPr>
          <p:cNvPr id="9" name="Rectangle 8">
            <a:extLst>
              <a:ext uri="{FF2B5EF4-FFF2-40B4-BE49-F238E27FC236}">
                <a16:creationId xmlns:a16="http://schemas.microsoft.com/office/drawing/2014/main" id="{54D04F8B-ADC3-2040-9EF2-5CA34B1C40D1}"/>
              </a:ext>
            </a:extLst>
          </p:cNvPr>
          <p:cNvSpPr/>
          <p:nvPr/>
        </p:nvSpPr>
        <p:spPr>
          <a:xfrm>
            <a:off x="476093" y="469138"/>
            <a:ext cx="3846524" cy="5931661"/>
          </a:xfrm>
          <a:prstGeom prst="rect">
            <a:avLst/>
          </a:prstGeom>
          <a:solidFill>
            <a:schemeClr val="tx1"/>
          </a:solidFill>
        </p:spPr>
        <p:txBody>
          <a:bodyPr wrap="square" lIns="365760" tIns="457200" anchor="t" anchorCtr="0">
            <a:noAutofit/>
          </a:bodyPr>
          <a:lstStyle/>
          <a:p>
            <a:pPr>
              <a:lnSpc>
                <a:spcPct val="90000"/>
              </a:lnSpc>
            </a:pPr>
            <a:r>
              <a:rPr lang="en-CA" sz="3200" dirty="0">
                <a:solidFill>
                  <a:srgbClr val="FFFFFF"/>
                </a:solidFill>
                <a:latin typeface="Lato Light" panose="020F0502020204030203" pitchFamily="34" charset="0"/>
                <a:ea typeface="Lato Light" panose="020F0502020204030203" pitchFamily="34" charset="0"/>
                <a:cs typeface="Lato Light" panose="020F0502020204030203" pitchFamily="34" charset="0"/>
              </a:rPr>
              <a:t>HOME TO </a:t>
            </a:r>
          </a:p>
          <a:p>
            <a:pPr>
              <a:lnSpc>
                <a:spcPct val="90000"/>
              </a:lnSpc>
            </a:pPr>
            <a:r>
              <a:rPr lang="en-CA" sz="3200" b="1" dirty="0">
                <a:solidFill>
                  <a:srgbClr val="FFFFFF"/>
                </a:solidFill>
                <a:latin typeface="Lato Black" panose="020F0502020204030203" pitchFamily="34" charset="0"/>
                <a:ea typeface="Lato Black" panose="020F0502020204030203" pitchFamily="34" charset="0"/>
                <a:cs typeface="Lato Black" panose="020F0502020204030203" pitchFamily="34" charset="0"/>
              </a:rPr>
              <a:t>WORLD-CLASS</a:t>
            </a:r>
            <a:r>
              <a:rPr lang="en-CA" sz="3200" dirty="0">
                <a:solidFill>
                  <a:srgbClr val="FFFFFF"/>
                </a:solidFill>
                <a:latin typeface="Lato" panose="020F0502020204030203" pitchFamily="34" charset="0"/>
              </a:rPr>
              <a:t> </a:t>
            </a:r>
            <a:r>
              <a:rPr lang="en-CA" sz="3200" dirty="0">
                <a:solidFill>
                  <a:srgbClr val="FFFFFF"/>
                </a:solidFill>
                <a:latin typeface="Lato Light" panose="020F0502020204030203" pitchFamily="34" charset="0"/>
                <a:ea typeface="Lato Light" panose="020F0502020204030203" pitchFamily="34" charset="0"/>
                <a:cs typeface="Lato Light" panose="020F0502020204030203" pitchFamily="34" charset="0"/>
              </a:rPr>
              <a:t>INCUBATORS</a:t>
            </a:r>
            <a:br>
              <a:rPr lang="en-CA" sz="3200" dirty="0">
                <a:solidFill>
                  <a:srgbClr val="FFFFFF"/>
                </a:solidFill>
                <a:latin typeface="Lato" panose="020F0502020204030203" pitchFamily="34" charset="0"/>
              </a:rPr>
            </a:br>
            <a:r>
              <a:rPr lang="en-CA" sz="3200" dirty="0">
                <a:solidFill>
                  <a:srgbClr val="FFFFFF"/>
                </a:solidFill>
                <a:latin typeface="Lato Light" panose="020F0502020204030203" pitchFamily="34" charset="0"/>
                <a:ea typeface="Lato Light" panose="020F0502020204030203" pitchFamily="34" charset="0"/>
                <a:cs typeface="Lato Light" panose="020F0502020204030203" pitchFamily="34" charset="0"/>
              </a:rPr>
              <a:t>AND </a:t>
            </a:r>
          </a:p>
          <a:p>
            <a:pPr>
              <a:lnSpc>
                <a:spcPct val="90000"/>
              </a:lnSpc>
            </a:pPr>
            <a:r>
              <a:rPr lang="en-CA" sz="3200" dirty="0">
                <a:solidFill>
                  <a:srgbClr val="FFFFFF"/>
                </a:solidFill>
                <a:latin typeface="Lato Light" panose="020F0502020204030203" pitchFamily="34" charset="0"/>
                <a:ea typeface="Lato Light" panose="020F0502020204030203" pitchFamily="34" charset="0"/>
                <a:cs typeface="Lato Light" panose="020F0502020204030203" pitchFamily="34" charset="0"/>
              </a:rPr>
              <a:t>ACCELERATORS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ky, outdoor, building, apartment building&#10;&#10;Description automatically generated">
            <a:extLst>
              <a:ext uri="{FF2B5EF4-FFF2-40B4-BE49-F238E27FC236}">
                <a16:creationId xmlns:a16="http://schemas.microsoft.com/office/drawing/2014/main" id="{37612177-72F4-6D4E-80E4-A4ABA8DF29E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510693" y="0"/>
            <a:ext cx="5224107" cy="6858000"/>
          </a:xfrm>
          <a:prstGeom prst="rect">
            <a:avLst/>
          </a:prstGeom>
        </p:spPr>
      </p:pic>
      <p:sp>
        <p:nvSpPr>
          <p:cNvPr id="3" name="Rectangle 2">
            <a:extLst>
              <a:ext uri="{FF2B5EF4-FFF2-40B4-BE49-F238E27FC236}">
                <a16:creationId xmlns:a16="http://schemas.microsoft.com/office/drawing/2014/main" id="{A1FADA54-DD2D-7A4D-B034-C6020944A8F4}"/>
              </a:ext>
            </a:extLst>
          </p:cNvPr>
          <p:cNvSpPr/>
          <p:nvPr/>
        </p:nvSpPr>
        <p:spPr>
          <a:xfrm>
            <a:off x="647700" y="647700"/>
            <a:ext cx="3544243" cy="1503849"/>
          </a:xfrm>
          <a:prstGeom prst="rect">
            <a:avLst/>
          </a:prstGeom>
          <a:noFill/>
        </p:spPr>
        <p:txBody>
          <a:bodyPr wrap="square" lIns="0" tIns="0" rIns="0" bIns="0" anchor="t" anchorCtr="0">
            <a:noAutofit/>
          </a:bodyPr>
          <a:lstStyle/>
          <a:p>
            <a:pPr>
              <a:lnSpc>
                <a:spcPct val="90000"/>
              </a:lnSpc>
            </a:pPr>
            <a:r>
              <a:rPr lang="en-CA" dirty="0">
                <a:latin typeface="Lato Light" panose="020F0502020204030203" pitchFamily="34" charset="0"/>
                <a:ea typeface="Lato Light" panose="020F0502020204030203" pitchFamily="34" charset="0"/>
                <a:cs typeface="Lato Light" panose="020F0502020204030203" pitchFamily="34" charset="0"/>
              </a:rPr>
              <a:t>HOME TO </a:t>
            </a:r>
          </a:p>
          <a:p>
            <a:pPr>
              <a:lnSpc>
                <a:spcPct val="90000"/>
              </a:lnSpc>
            </a:pPr>
            <a:r>
              <a:rPr lang="en-CA" b="1" dirty="0">
                <a:latin typeface="Lato Black" panose="020F0502020204030203" pitchFamily="34" charset="0"/>
                <a:ea typeface="Lato Black" panose="020F0502020204030203" pitchFamily="34" charset="0"/>
                <a:cs typeface="Lato Black" panose="020F0502020204030203" pitchFamily="34" charset="0"/>
              </a:rPr>
              <a:t>WORLD-CLASS</a:t>
            </a:r>
            <a:r>
              <a:rPr lang="en-CA" dirty="0">
                <a:latin typeface="Lato" panose="020F0502020204030203" pitchFamily="34" charset="0"/>
              </a:rPr>
              <a:t> </a:t>
            </a:r>
            <a:br>
              <a:rPr lang="en-CA" dirty="0">
                <a:latin typeface="Lato" panose="020F0502020204030203" pitchFamily="34" charset="0"/>
              </a:rPr>
            </a:br>
            <a:r>
              <a:rPr lang="en-CA" dirty="0">
                <a:latin typeface="Lato Light" panose="020F0502020204030203" pitchFamily="34" charset="0"/>
                <a:ea typeface="Lato Light" panose="020F0502020204030203" pitchFamily="34" charset="0"/>
                <a:cs typeface="Lato Light" panose="020F0502020204030203" pitchFamily="34" charset="0"/>
              </a:rPr>
              <a:t>INCUBATORS</a:t>
            </a:r>
            <a:br>
              <a:rPr lang="en-CA" dirty="0">
                <a:latin typeface="Lato" panose="020F0502020204030203" pitchFamily="34" charset="0"/>
              </a:rPr>
            </a:br>
            <a:r>
              <a:rPr lang="en-CA" dirty="0">
                <a:latin typeface="Lato Light" panose="020F0502020204030203" pitchFamily="34" charset="0"/>
                <a:ea typeface="Lato Light" panose="020F0502020204030203" pitchFamily="34" charset="0"/>
                <a:cs typeface="Lato Light" panose="020F0502020204030203" pitchFamily="34" charset="0"/>
              </a:rPr>
              <a:t>AND </a:t>
            </a:r>
          </a:p>
          <a:p>
            <a:pPr>
              <a:lnSpc>
                <a:spcPct val="90000"/>
              </a:lnSpc>
            </a:pPr>
            <a:r>
              <a:rPr lang="en-CA" dirty="0">
                <a:latin typeface="Lato Light" panose="020F0502020204030203" pitchFamily="34" charset="0"/>
                <a:ea typeface="Lato Light" panose="020F0502020204030203" pitchFamily="34" charset="0"/>
                <a:cs typeface="Lato Light" panose="020F0502020204030203" pitchFamily="34" charset="0"/>
              </a:rPr>
              <a:t>ACCELERATORS</a:t>
            </a:r>
          </a:p>
        </p:txBody>
      </p:sp>
      <p:sp>
        <p:nvSpPr>
          <p:cNvPr id="4" name="TextBox 8">
            <a:extLst>
              <a:ext uri="{FF2B5EF4-FFF2-40B4-BE49-F238E27FC236}">
                <a16:creationId xmlns:a16="http://schemas.microsoft.com/office/drawing/2014/main" id="{6E040AD4-F256-AB46-84EA-10FE81F55690}"/>
              </a:ext>
            </a:extLst>
          </p:cNvPr>
          <p:cNvSpPr txBox="1">
            <a:spLocks noChangeArrowheads="1"/>
          </p:cNvSpPr>
          <p:nvPr/>
        </p:nvSpPr>
        <p:spPr bwMode="auto">
          <a:xfrm>
            <a:off x="647700" y="2286000"/>
            <a:ext cx="5224108" cy="2308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10000"/>
              </a:lnSpc>
              <a:spcAft>
                <a:spcPts val="1200"/>
              </a:spcAft>
            </a:pPr>
            <a:r>
              <a:rPr lang="en-CA" sz="1400" dirty="0">
                <a:latin typeface="Lato Light" panose="020F0502020204030203" pitchFamily="34" charset="0"/>
              </a:rPr>
              <a:t>Some are in Toronto: </a:t>
            </a:r>
          </a:p>
          <a:p>
            <a:pPr marL="577850" indent="-571500">
              <a:lnSpc>
                <a:spcPct val="110000"/>
              </a:lnSpc>
              <a:spcAft>
                <a:spcPts val="1800"/>
              </a:spcAft>
              <a:buBlip>
                <a:blip r:embed="rId3"/>
              </a:buBlip>
            </a:pPr>
            <a:r>
              <a:rPr lang="en-CA" sz="1400" b="1" dirty="0">
                <a:latin typeface="Lato" panose="020F0502020204030203" pitchFamily="34" charset="0"/>
                <a:ea typeface="Lato" panose="020F0502020204030203" pitchFamily="34" charset="0"/>
                <a:cs typeface="Lato" panose="020F0502020204030203" pitchFamily="34" charset="0"/>
              </a:rPr>
              <a:t>Ryerson DMZ </a:t>
            </a:r>
            <a:r>
              <a:rPr lang="en-CA" sz="1400" dirty="0">
                <a:latin typeface="Lato Light" panose="020F0502020204030203" pitchFamily="34" charset="0"/>
                <a:ea typeface="Lato Light" panose="020F0502020204030203" pitchFamily="34" charset="0"/>
                <a:cs typeface="Lato Light" panose="020F0502020204030203" pitchFamily="34" charset="0"/>
              </a:rPr>
              <a:t>is ranked the number one university-based business incubator by UBI Global</a:t>
            </a:r>
          </a:p>
          <a:p>
            <a:pPr marL="577850" indent="-571500">
              <a:lnSpc>
                <a:spcPct val="110000"/>
              </a:lnSpc>
              <a:spcAft>
                <a:spcPts val="1800"/>
              </a:spcAft>
              <a:buBlip>
                <a:blip r:embed="rId3"/>
              </a:buBlip>
            </a:pPr>
            <a:r>
              <a:rPr lang="en-CA" sz="1400" b="1" dirty="0" err="1">
                <a:latin typeface="Lato" panose="020F0502020204030203" pitchFamily="34" charset="0"/>
                <a:ea typeface="Lato" panose="020F0502020204030203" pitchFamily="34" charset="0"/>
                <a:cs typeface="Lato" panose="020F0502020204030203" pitchFamily="34" charset="0"/>
              </a:rPr>
              <a:t>MaRS</a:t>
            </a:r>
            <a:r>
              <a:rPr lang="en-CA" sz="1400" b="1" dirty="0">
                <a:latin typeface="Lato" panose="020F0502020204030203" pitchFamily="34" charset="0"/>
                <a:ea typeface="Lato" panose="020F0502020204030203" pitchFamily="34" charset="0"/>
                <a:cs typeface="Lato" panose="020F0502020204030203" pitchFamily="34" charset="0"/>
              </a:rPr>
              <a:t> Discovery District, </a:t>
            </a:r>
            <a:r>
              <a:rPr lang="en-CA" sz="1400" dirty="0">
                <a:latin typeface="Lato Light" panose="020F0502020204030203" pitchFamily="34" charset="0"/>
                <a:ea typeface="Lato Light" panose="020F0502020204030203" pitchFamily="34" charset="0"/>
                <a:cs typeface="Lato Light" panose="020F0502020204030203" pitchFamily="34" charset="0"/>
              </a:rPr>
              <a:t>the world’s largest innovation hub </a:t>
            </a:r>
          </a:p>
          <a:p>
            <a:pPr marL="577850" indent="-571500">
              <a:lnSpc>
                <a:spcPct val="110000"/>
              </a:lnSpc>
              <a:spcAft>
                <a:spcPts val="1800"/>
              </a:spcAft>
              <a:buBlip>
                <a:blip r:embed="rId3"/>
              </a:buBlip>
            </a:pPr>
            <a:r>
              <a:rPr lang="en-CA" sz="1400" b="1" dirty="0">
                <a:latin typeface="Lato" panose="020F0502020204030203" pitchFamily="34" charset="0"/>
                <a:ea typeface="Lato" panose="020F0502020204030203" pitchFamily="34" charset="0"/>
                <a:cs typeface="Lato" panose="020F0502020204030203" pitchFamily="34" charset="0"/>
              </a:rPr>
              <a:t>Creative Destruction Lab, </a:t>
            </a:r>
            <a:r>
              <a:rPr lang="en-CA" sz="1400" dirty="0">
                <a:latin typeface="Lato Light" panose="020F0502020204030203" pitchFamily="34" charset="0"/>
                <a:ea typeface="Lato Light" panose="020F0502020204030203" pitchFamily="34" charset="0"/>
                <a:cs typeface="Lato Light" panose="020F0502020204030203" pitchFamily="34" charset="0"/>
              </a:rPr>
              <a:t>a seed-stage program for science-based companies, including the world’s first quantum machine learning accelerator</a:t>
            </a:r>
          </a:p>
        </p:txBody>
      </p:sp>
      <p:sp>
        <p:nvSpPr>
          <p:cNvPr id="5" name="Rectangle 4">
            <a:extLst>
              <a:ext uri="{FF2B5EF4-FFF2-40B4-BE49-F238E27FC236}">
                <a16:creationId xmlns:a16="http://schemas.microsoft.com/office/drawing/2014/main" id="{FD791CA0-59A1-904B-983E-8C303786F2B8}"/>
              </a:ext>
            </a:extLst>
          </p:cNvPr>
          <p:cNvSpPr/>
          <p:nvPr/>
        </p:nvSpPr>
        <p:spPr>
          <a:xfrm>
            <a:off x="4671297" y="6075847"/>
            <a:ext cx="1721946" cy="430887"/>
          </a:xfrm>
          <a:prstGeom prst="rect">
            <a:avLst/>
          </a:prstGeom>
        </p:spPr>
        <p:txBody>
          <a:bodyPr wrap="none">
            <a:spAutoFit/>
          </a:bodyPr>
          <a:lstStyle/>
          <a:p>
            <a:pPr algn="r"/>
            <a:r>
              <a:rPr lang="en-CA" sz="1100" b="1"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MaRS</a:t>
            </a:r>
            <a:r>
              <a:rPr lang="en-CA" sz="1100" b="1"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Discovery District</a:t>
            </a:r>
            <a:br>
              <a:rPr lang="en-CA" sz="1100" dirty="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rPr>
            </a:br>
            <a:r>
              <a:rPr lang="en-CA" sz="1100" dirty="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rPr>
              <a:t> Toronto</a:t>
            </a:r>
            <a:endParaRPr lang="en-CA" sz="1100" dirty="0">
              <a:solidFill>
                <a:schemeClr val="bg1">
                  <a:lumMod val="50000"/>
                </a:schemeClr>
              </a:solidFill>
              <a:effectLst/>
              <a:latin typeface="Lato Medium" panose="020F0502020204030203" pitchFamily="34" charset="0"/>
              <a:ea typeface="Lato Medium" panose="020F0502020204030203" pitchFamily="34" charset="0"/>
              <a:cs typeface="Lato Medium" panose="020F0502020204030203" pitchFamily="34" charset="0"/>
            </a:endParaRPr>
          </a:p>
        </p:txBody>
      </p:sp>
    </p:spTree>
    <p:extLst>
      <p:ext uri="{BB962C8B-B14F-4D97-AF65-F5344CB8AC3E}">
        <p14:creationId xmlns:p14="http://schemas.microsoft.com/office/powerpoint/2010/main" val="3874081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1FADA54-DD2D-7A4D-B034-C6020944A8F4}"/>
              </a:ext>
            </a:extLst>
          </p:cNvPr>
          <p:cNvSpPr/>
          <p:nvPr/>
        </p:nvSpPr>
        <p:spPr>
          <a:xfrm>
            <a:off x="647700" y="647700"/>
            <a:ext cx="3544243" cy="1503849"/>
          </a:xfrm>
          <a:prstGeom prst="rect">
            <a:avLst/>
          </a:prstGeom>
          <a:noFill/>
        </p:spPr>
        <p:txBody>
          <a:bodyPr wrap="square" lIns="0" tIns="0" rIns="0" bIns="0" anchor="t" anchorCtr="0">
            <a:noAutofit/>
          </a:bodyPr>
          <a:lstStyle/>
          <a:p>
            <a:pPr>
              <a:lnSpc>
                <a:spcPct val="90000"/>
              </a:lnSpc>
            </a:pPr>
            <a:r>
              <a:rPr lang="en-CA" dirty="0">
                <a:latin typeface="Lato Light" panose="020F0502020204030203" pitchFamily="34" charset="0"/>
                <a:ea typeface="Lato Light" panose="020F0502020204030203" pitchFamily="34" charset="0"/>
                <a:cs typeface="Lato Light" panose="020F0502020204030203" pitchFamily="34" charset="0"/>
              </a:rPr>
              <a:t>HOME TO </a:t>
            </a:r>
          </a:p>
          <a:p>
            <a:pPr>
              <a:lnSpc>
                <a:spcPct val="90000"/>
              </a:lnSpc>
            </a:pPr>
            <a:r>
              <a:rPr lang="en-CA" b="1" dirty="0">
                <a:latin typeface="Lato Black" panose="020F0502020204030203" pitchFamily="34" charset="0"/>
                <a:ea typeface="Lato Black" panose="020F0502020204030203" pitchFamily="34" charset="0"/>
                <a:cs typeface="Lato Black" panose="020F0502020204030203" pitchFamily="34" charset="0"/>
              </a:rPr>
              <a:t>WORLD-CLASS</a:t>
            </a:r>
            <a:r>
              <a:rPr lang="en-CA" dirty="0">
                <a:latin typeface="Lato" panose="020F0502020204030203" pitchFamily="34" charset="0"/>
              </a:rPr>
              <a:t> </a:t>
            </a:r>
            <a:br>
              <a:rPr lang="en-CA" dirty="0">
                <a:latin typeface="Lato" panose="020F0502020204030203" pitchFamily="34" charset="0"/>
              </a:rPr>
            </a:br>
            <a:r>
              <a:rPr lang="en-CA" dirty="0">
                <a:latin typeface="Lato Light" panose="020F0502020204030203" pitchFamily="34" charset="0"/>
                <a:ea typeface="Lato Light" panose="020F0502020204030203" pitchFamily="34" charset="0"/>
                <a:cs typeface="Lato Light" panose="020F0502020204030203" pitchFamily="34" charset="0"/>
              </a:rPr>
              <a:t>INCUBATORS</a:t>
            </a:r>
            <a:br>
              <a:rPr lang="en-CA" dirty="0">
                <a:latin typeface="Lato" panose="020F0502020204030203" pitchFamily="34" charset="0"/>
              </a:rPr>
            </a:br>
            <a:r>
              <a:rPr lang="en-CA" dirty="0">
                <a:latin typeface="Lato Light" panose="020F0502020204030203" pitchFamily="34" charset="0"/>
                <a:ea typeface="Lato Light" panose="020F0502020204030203" pitchFamily="34" charset="0"/>
                <a:cs typeface="Lato Light" panose="020F0502020204030203" pitchFamily="34" charset="0"/>
              </a:rPr>
              <a:t>AND </a:t>
            </a:r>
          </a:p>
          <a:p>
            <a:pPr>
              <a:lnSpc>
                <a:spcPct val="90000"/>
              </a:lnSpc>
            </a:pPr>
            <a:r>
              <a:rPr lang="en-CA" dirty="0">
                <a:latin typeface="Lato Light" panose="020F0502020204030203" pitchFamily="34" charset="0"/>
                <a:ea typeface="Lato Light" panose="020F0502020204030203" pitchFamily="34" charset="0"/>
                <a:cs typeface="Lato Light" panose="020F0502020204030203" pitchFamily="34" charset="0"/>
              </a:rPr>
              <a:t>ACCELERATORS</a:t>
            </a:r>
          </a:p>
        </p:txBody>
      </p:sp>
      <p:sp>
        <p:nvSpPr>
          <p:cNvPr id="4" name="TextBox 8">
            <a:extLst>
              <a:ext uri="{FF2B5EF4-FFF2-40B4-BE49-F238E27FC236}">
                <a16:creationId xmlns:a16="http://schemas.microsoft.com/office/drawing/2014/main" id="{6E040AD4-F256-AB46-84EA-10FE81F55690}"/>
              </a:ext>
            </a:extLst>
          </p:cNvPr>
          <p:cNvSpPr txBox="1">
            <a:spLocks noChangeArrowheads="1"/>
          </p:cNvSpPr>
          <p:nvPr/>
        </p:nvSpPr>
        <p:spPr bwMode="auto">
          <a:xfrm>
            <a:off x="647700" y="2285999"/>
            <a:ext cx="4687560" cy="3767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1800"/>
              </a:spcAft>
            </a:pPr>
            <a:r>
              <a:rPr lang="en-CA" sz="1400" dirty="0">
                <a:latin typeface="Lato Light" panose="020F0502020204030203" pitchFamily="34" charset="0"/>
              </a:rPr>
              <a:t>Many are spread across the province: </a:t>
            </a:r>
          </a:p>
          <a:p>
            <a:pPr marL="457200" indent="-450850">
              <a:lnSpc>
                <a:spcPct val="110000"/>
              </a:lnSpc>
              <a:spcAft>
                <a:spcPts val="1800"/>
              </a:spcAft>
              <a:buBlip>
                <a:blip r:embed="rId2"/>
              </a:buBlip>
            </a:pPr>
            <a:r>
              <a:rPr lang="en-CA" sz="1400" b="1" dirty="0">
                <a:latin typeface="Lato" panose="020F0502020204030203" pitchFamily="34" charset="0"/>
                <a:ea typeface="Lato" panose="020F0502020204030203" pitchFamily="34" charset="0"/>
                <a:cs typeface="Lato" panose="020F0502020204030203" pitchFamily="34" charset="0"/>
              </a:rPr>
              <a:t>Velocity Garage </a:t>
            </a:r>
            <a:r>
              <a:rPr lang="en-CA" sz="1400" dirty="0">
                <a:latin typeface="Lato Light" panose="020F0502020204030203" pitchFamily="34" charset="0"/>
                <a:ea typeface="Lato Light" panose="020F0502020204030203" pitchFamily="34" charset="0"/>
                <a:cs typeface="Lato Light" panose="020F0502020204030203" pitchFamily="34" charset="0"/>
              </a:rPr>
              <a:t>in Waterloo, the world’s largest </a:t>
            </a:r>
            <a:br>
              <a:rPr lang="en-CA" sz="1400" dirty="0">
                <a:latin typeface="Lato Light" panose="020F0502020204030203" pitchFamily="34" charset="0"/>
                <a:ea typeface="Lato Light" panose="020F0502020204030203" pitchFamily="34" charset="0"/>
                <a:cs typeface="Lato Light" panose="020F0502020204030203" pitchFamily="34" charset="0"/>
              </a:rPr>
            </a:br>
            <a:r>
              <a:rPr lang="en-CA" sz="1400" dirty="0">
                <a:latin typeface="Lato Light" panose="020F0502020204030203" pitchFamily="34" charset="0"/>
                <a:ea typeface="Lato Light" panose="020F0502020204030203" pitchFamily="34" charset="0"/>
                <a:cs typeface="Lato Light" panose="020F0502020204030203" pitchFamily="34" charset="0"/>
              </a:rPr>
              <a:t>free start-up incubator</a:t>
            </a:r>
          </a:p>
          <a:p>
            <a:pPr marL="457200" indent="-450850">
              <a:lnSpc>
                <a:spcPct val="110000"/>
              </a:lnSpc>
              <a:spcAft>
                <a:spcPts val="1800"/>
              </a:spcAft>
              <a:buBlip>
                <a:blip r:embed="rId2"/>
              </a:buBlip>
            </a:pPr>
            <a:r>
              <a:rPr lang="en-CA" sz="1400" b="1" dirty="0">
                <a:latin typeface="Lato" panose="020F0502020204030203" pitchFamily="34" charset="0"/>
                <a:ea typeface="Lato" panose="020F0502020204030203" pitchFamily="34" charset="0"/>
                <a:cs typeface="Lato" panose="020F0502020204030203" pitchFamily="34" charset="0"/>
              </a:rPr>
              <a:t>Bayview Yards </a:t>
            </a:r>
            <a:r>
              <a:rPr lang="en-CA" sz="1400" dirty="0">
                <a:latin typeface="Lato Light" panose="020F0502020204030203" pitchFamily="34" charset="0"/>
                <a:ea typeface="Lato Light" panose="020F0502020204030203" pitchFamily="34" charset="0"/>
                <a:cs typeface="Lato Light" panose="020F0502020204030203" pitchFamily="34" charset="0"/>
              </a:rPr>
              <a:t>in Ottawa, a one-stop business </a:t>
            </a:r>
            <a:br>
              <a:rPr lang="en-CA" sz="1400" dirty="0">
                <a:latin typeface="Lato Light" panose="020F0502020204030203" pitchFamily="34" charset="0"/>
                <a:ea typeface="Lato Light" panose="020F0502020204030203" pitchFamily="34" charset="0"/>
                <a:cs typeface="Lato Light" panose="020F0502020204030203" pitchFamily="34" charset="0"/>
              </a:rPr>
            </a:br>
            <a:r>
              <a:rPr lang="en-CA" sz="1400" dirty="0">
                <a:latin typeface="Lato Light" panose="020F0502020204030203" pitchFamily="34" charset="0"/>
                <a:ea typeface="Lato Light" panose="020F0502020204030203" pitchFamily="34" charset="0"/>
                <a:cs typeface="Lato Light" panose="020F0502020204030203" pitchFamily="34" charset="0"/>
              </a:rPr>
              <a:t>acceleration shop</a:t>
            </a:r>
          </a:p>
          <a:p>
            <a:pPr marL="457200" indent="-450850">
              <a:lnSpc>
                <a:spcPct val="110000"/>
              </a:lnSpc>
              <a:spcAft>
                <a:spcPts val="1800"/>
              </a:spcAft>
              <a:buBlip>
                <a:blip r:embed="rId2"/>
              </a:buBlip>
            </a:pPr>
            <a:r>
              <a:rPr lang="en-CA" sz="1400" b="1" dirty="0">
                <a:latin typeface="Lato" panose="020F0502020204030203" pitchFamily="34" charset="0"/>
                <a:ea typeface="Lato" panose="020F0502020204030203" pitchFamily="34" charset="0"/>
                <a:cs typeface="Lato" panose="020F0502020204030203" pitchFamily="34" charset="0"/>
              </a:rPr>
              <a:t>Innovation Shop </a:t>
            </a:r>
            <a:r>
              <a:rPr lang="en-CA" sz="1400" dirty="0">
                <a:latin typeface="Lato Light" panose="020F0502020204030203" pitchFamily="34" charset="0"/>
                <a:ea typeface="Lato Light" panose="020F0502020204030203" pitchFamily="34" charset="0"/>
                <a:cs typeface="Lato Light" panose="020F0502020204030203" pitchFamily="34" charset="0"/>
              </a:rPr>
              <a:t>in Hamilton that supports small- and medium-sized enterprises with innovation and commercialization</a:t>
            </a:r>
          </a:p>
          <a:p>
            <a:pPr marL="457200" indent="-450850">
              <a:lnSpc>
                <a:spcPct val="110000"/>
              </a:lnSpc>
              <a:spcAft>
                <a:spcPts val="1800"/>
              </a:spcAft>
              <a:buBlip>
                <a:blip r:embed="rId2"/>
              </a:buBlip>
            </a:pPr>
            <a:r>
              <a:rPr lang="en-CA" sz="1400" b="1" dirty="0">
                <a:latin typeface="Lato" panose="020F0502020204030203" pitchFamily="34" charset="0"/>
                <a:ea typeface="Lato" panose="020F0502020204030203" pitchFamily="34" charset="0"/>
                <a:cs typeface="Lato" panose="020F0502020204030203" pitchFamily="34" charset="0"/>
              </a:rPr>
              <a:t>Western Research Parks </a:t>
            </a:r>
            <a:r>
              <a:rPr lang="en-CA" sz="1400" dirty="0">
                <a:latin typeface="Lato Light" panose="020F0502020204030203" pitchFamily="34" charset="0"/>
                <a:ea typeface="Lato Light" panose="020F0502020204030203" pitchFamily="34" charset="0"/>
                <a:cs typeface="Lato Light" panose="020F0502020204030203" pitchFamily="34" charset="0"/>
              </a:rPr>
              <a:t>in London, Ontario, a 50-acre science and technology park affiliated with the country’s leading universities</a:t>
            </a:r>
          </a:p>
        </p:txBody>
      </p:sp>
      <p:sp>
        <p:nvSpPr>
          <p:cNvPr id="5" name="Rectangle 4">
            <a:extLst>
              <a:ext uri="{FF2B5EF4-FFF2-40B4-BE49-F238E27FC236}">
                <a16:creationId xmlns:a16="http://schemas.microsoft.com/office/drawing/2014/main" id="{FD791CA0-59A1-904B-983E-8C303786F2B8}"/>
              </a:ext>
            </a:extLst>
          </p:cNvPr>
          <p:cNvSpPr/>
          <p:nvPr/>
        </p:nvSpPr>
        <p:spPr>
          <a:xfrm>
            <a:off x="6096000" y="6053177"/>
            <a:ext cx="1775901" cy="430887"/>
          </a:xfrm>
          <a:prstGeom prst="rect">
            <a:avLst/>
          </a:prstGeom>
        </p:spPr>
        <p:txBody>
          <a:bodyPr wrap="square">
            <a:spAutoFit/>
          </a:bodyPr>
          <a:lstStyle/>
          <a:p>
            <a:pPr algn="r"/>
            <a:r>
              <a:rPr lang="en-CA" sz="1100" b="1"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Western Research Parks </a:t>
            </a:r>
            <a:r>
              <a:rPr lang="en-CA" sz="1100" dirty="0">
                <a:solidFill>
                  <a:schemeClr val="bg1">
                    <a:lumMod val="50000"/>
                  </a:schemeClr>
                </a:solidFill>
                <a:latin typeface="Lato Light" panose="020F0502020204030203" pitchFamily="34" charset="0"/>
              </a:rPr>
              <a:t>London</a:t>
            </a:r>
          </a:p>
        </p:txBody>
      </p:sp>
      <p:pic>
        <p:nvPicPr>
          <p:cNvPr id="7" name="Picture 6">
            <a:extLst>
              <a:ext uri="{FF2B5EF4-FFF2-40B4-BE49-F238E27FC236}">
                <a16:creationId xmlns:a16="http://schemas.microsoft.com/office/drawing/2014/main" id="{76F956C7-248D-9645-B1F4-01C72720FD4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63845" y="3871447"/>
            <a:ext cx="4228155" cy="2986554"/>
          </a:xfrm>
          <a:prstGeom prst="rect">
            <a:avLst/>
          </a:prstGeom>
        </p:spPr>
      </p:pic>
      <p:pic>
        <p:nvPicPr>
          <p:cNvPr id="9" name="Picture 8" descr="A picture containing people&#10;&#10;Description automatically generated">
            <a:extLst>
              <a:ext uri="{FF2B5EF4-FFF2-40B4-BE49-F238E27FC236}">
                <a16:creationId xmlns:a16="http://schemas.microsoft.com/office/drawing/2014/main" id="{D0BCF423-B279-AF4C-8ACD-841B8535CD79}"/>
              </a:ext>
            </a:extLst>
          </p:cNvPr>
          <p:cNvPicPr>
            <a:picLocks noChangeAspect="1"/>
          </p:cNvPicPr>
          <p:nvPr/>
        </p:nvPicPr>
        <p:blipFill rotWithShape="1">
          <a:blip r:embed="rId4">
            <a:extLst>
              <a:ext uri="{28A0092B-C50C-407E-A947-70E740481C1C}">
                <a14:useLocalDpi xmlns:a14="http://schemas.microsoft.com/office/drawing/2010/main"/>
              </a:ext>
            </a:extLst>
          </a:blip>
          <a:srcRect t="2788" b="5718"/>
          <a:stretch/>
        </p:blipFill>
        <p:spPr>
          <a:xfrm>
            <a:off x="6096000" y="0"/>
            <a:ext cx="3284114" cy="3657600"/>
          </a:xfrm>
          <a:prstGeom prst="rect">
            <a:avLst/>
          </a:prstGeom>
        </p:spPr>
      </p:pic>
      <p:sp>
        <p:nvSpPr>
          <p:cNvPr id="10" name="Rectangle 9">
            <a:extLst>
              <a:ext uri="{FF2B5EF4-FFF2-40B4-BE49-F238E27FC236}">
                <a16:creationId xmlns:a16="http://schemas.microsoft.com/office/drawing/2014/main" id="{92D970FE-D2E1-DF4C-AAB9-9E6F9E597B61}"/>
              </a:ext>
            </a:extLst>
          </p:cNvPr>
          <p:cNvSpPr/>
          <p:nvPr/>
        </p:nvSpPr>
        <p:spPr>
          <a:xfrm>
            <a:off x="9464294" y="576647"/>
            <a:ext cx="1374323" cy="430887"/>
          </a:xfrm>
          <a:prstGeom prst="rect">
            <a:avLst/>
          </a:prstGeom>
        </p:spPr>
        <p:txBody>
          <a:bodyPr wrap="square">
            <a:spAutoFit/>
          </a:bodyPr>
          <a:lstStyle/>
          <a:p>
            <a:r>
              <a:rPr lang="en-CA" sz="1100" b="1"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Bayview Yards  </a:t>
            </a:r>
            <a:r>
              <a:rPr lang="en-CA" sz="1100" dirty="0">
                <a:solidFill>
                  <a:schemeClr val="bg1">
                    <a:lumMod val="50000"/>
                  </a:schemeClr>
                </a:solidFill>
                <a:latin typeface="Lato Light" panose="020F0502020204030203" pitchFamily="34" charset="0"/>
              </a:rPr>
              <a:t>Ottawa</a:t>
            </a:r>
          </a:p>
        </p:txBody>
      </p:sp>
    </p:spTree>
    <p:extLst>
      <p:ext uri="{BB962C8B-B14F-4D97-AF65-F5344CB8AC3E}">
        <p14:creationId xmlns:p14="http://schemas.microsoft.com/office/powerpoint/2010/main" val="24103225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0" name="TextBox 8">
            <a:extLst>
              <a:ext uri="{FF2B5EF4-FFF2-40B4-BE49-F238E27FC236}">
                <a16:creationId xmlns:a16="http://schemas.microsoft.com/office/drawing/2014/main" id="{1A9123E5-49E8-D846-8E35-2E4D2738172F}"/>
              </a:ext>
            </a:extLst>
          </p:cNvPr>
          <p:cNvSpPr txBox="1">
            <a:spLocks noChangeArrowheads="1"/>
          </p:cNvSpPr>
          <p:nvPr/>
        </p:nvSpPr>
        <p:spPr bwMode="auto">
          <a:xfrm>
            <a:off x="8163551" y="2254221"/>
            <a:ext cx="3514330" cy="366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10000"/>
              </a:lnSpc>
              <a:spcAft>
                <a:spcPts val="1200"/>
              </a:spcAft>
            </a:pPr>
            <a:r>
              <a:rPr lang="en-CA" sz="1000" b="1" dirty="0">
                <a:latin typeface="Lato" panose="020F0502020204030203" pitchFamily="34" charset="0"/>
                <a:ea typeface="Lato" panose="020F0502020204030203" pitchFamily="34" charset="0"/>
                <a:cs typeface="Lato" panose="020F0502020204030203" pitchFamily="34" charset="0"/>
              </a:rPr>
              <a:t>There is no doubt that the COVID-19 pandemic </a:t>
            </a:r>
            <a:r>
              <a:rPr lang="en-CA" sz="1000" dirty="0">
                <a:latin typeface="Lato Light" panose="020F0502020204030203" pitchFamily="34" charset="0"/>
              </a:rPr>
              <a:t>has thrust the life sciences industry onto centre stage. Companies across the globe are developing forward-thinking products and solutions to ensure we are future-ready. And Ontario is no exception. In fact, our life sciences sector is full of the bold ideas and extraordinary brainpower needed to take the industry by storm.</a:t>
            </a:r>
          </a:p>
          <a:p>
            <a:pPr>
              <a:lnSpc>
                <a:spcPct val="110000"/>
              </a:lnSpc>
              <a:spcAft>
                <a:spcPts val="1200"/>
              </a:spcAft>
            </a:pPr>
            <a:r>
              <a:rPr lang="en-CA" sz="1000" dirty="0">
                <a:latin typeface="Lato Light" panose="020F0502020204030203" pitchFamily="34" charset="0"/>
              </a:rPr>
              <a:t>What makes the province’s life sciences sector unique is its connection to the fourth industrial revolution (or Industry 4.0). Advances, especially in artificial intelligence, continue to promote cross-sector links as they transform how we develop new approaches to integrating health care in unimaginable ways. The pace of innovation is quicker than ever, and Ontario is leading the charge. </a:t>
            </a:r>
          </a:p>
          <a:p>
            <a:pPr>
              <a:lnSpc>
                <a:spcPct val="110000"/>
              </a:lnSpc>
              <a:spcAft>
                <a:spcPts val="1200"/>
              </a:spcAft>
            </a:pPr>
            <a:r>
              <a:rPr lang="en-CA" sz="1000" dirty="0">
                <a:latin typeface="Lato Light" panose="020F0502020204030203" pitchFamily="34" charset="0"/>
              </a:rPr>
              <a:t>We know that top life sciences firms like yours are looking for a steady supply of top talent, competitive costs, a stable business environment and access to investors—and we know that you can find it in Ontario. Imagination is in our DNA, and from the lab to the line, we’ll be with you every step of the way.</a:t>
            </a:r>
          </a:p>
        </p:txBody>
      </p:sp>
      <p:sp>
        <p:nvSpPr>
          <p:cNvPr id="11" name="Title 1">
            <a:extLst>
              <a:ext uri="{FF2B5EF4-FFF2-40B4-BE49-F238E27FC236}">
                <a16:creationId xmlns:a16="http://schemas.microsoft.com/office/drawing/2014/main" id="{64E19C38-C4FD-DF44-AFB1-2F21E6C20A85}"/>
              </a:ext>
            </a:extLst>
          </p:cNvPr>
          <p:cNvSpPr txBox="1">
            <a:spLocks/>
          </p:cNvSpPr>
          <p:nvPr/>
        </p:nvSpPr>
        <p:spPr bwMode="auto">
          <a:xfrm>
            <a:off x="8183238" y="647700"/>
            <a:ext cx="3356130" cy="1250488"/>
          </a:xfrm>
          <a:prstGeom prst="rect">
            <a:avLst/>
          </a:prstGeom>
          <a:noFill/>
          <a:ln>
            <a:noFill/>
          </a:ln>
        </p:spPr>
        <p:txBody>
          <a:bodyPr lIns="0" tIns="0" rIns="0" b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a:lnSpc>
                <a:spcPct val="80000"/>
              </a:lnSpc>
            </a:pPr>
            <a:r>
              <a:rPr lang="en-CA" sz="2400" b="0" dirty="0">
                <a:solidFill>
                  <a:srgbClr val="0F2D52"/>
                </a:solidFill>
                <a:latin typeface="Lato Medium" panose="020F0502020204030203" pitchFamily="34" charset="0"/>
              </a:rPr>
              <a:t>THE FUTURE OF</a:t>
            </a:r>
            <a:endParaRPr lang="en-US" sz="3600" b="0" dirty="0">
              <a:solidFill>
                <a:srgbClr val="0F2D52"/>
              </a:solidFill>
              <a:latin typeface="Lato Medium" panose="020F0502020204030203" pitchFamily="34" charset="0"/>
            </a:endParaRPr>
          </a:p>
          <a:p>
            <a:pPr>
              <a:lnSpc>
                <a:spcPct val="80000"/>
              </a:lnSpc>
            </a:pPr>
            <a:r>
              <a:rPr lang="en-US" sz="3600" dirty="0">
                <a:solidFill>
                  <a:srgbClr val="D5441C"/>
                </a:solidFill>
                <a:latin typeface="Lato Black" panose="020F0502020204030203" pitchFamily="34" charset="0"/>
                <a:ea typeface="Lato Black" panose="020F0502020204030203" pitchFamily="34" charset="0"/>
                <a:cs typeface="Lato Black" panose="020F0502020204030203" pitchFamily="34" charset="0"/>
              </a:rPr>
              <a:t>LIFE SCIENCES</a:t>
            </a:r>
            <a:br>
              <a:rPr lang="en-US" sz="2800" dirty="0">
                <a:solidFill>
                  <a:srgbClr val="0F2D52"/>
                </a:solidFill>
                <a:latin typeface="Lato" panose="020F0502020204030203" pitchFamily="34" charset="0"/>
                <a:ea typeface="Lato" panose="020F0502020204030203" pitchFamily="34" charset="0"/>
                <a:cs typeface="Lato" panose="020F0502020204030203" pitchFamily="34" charset="0"/>
              </a:rPr>
            </a:br>
            <a:r>
              <a:rPr lang="en-CA" sz="3200" dirty="0">
                <a:solidFill>
                  <a:srgbClr val="D5441C"/>
                </a:solidFill>
                <a:latin typeface="Lato Heavy" panose="020F0502020204030203" pitchFamily="34" charset="0"/>
                <a:ea typeface="Lato Heavy" panose="020F0502020204030203" pitchFamily="34" charset="0"/>
                <a:cs typeface="Lato Heavy" panose="020F0502020204030203" pitchFamily="34" charset="0"/>
              </a:rPr>
              <a:t>IN </a:t>
            </a:r>
            <a:r>
              <a:rPr lang="en-CA" sz="3200" dirty="0">
                <a:solidFill>
                  <a:srgbClr val="0F2D52"/>
                </a:solidFill>
                <a:latin typeface="Lato Heavy" panose="020F0502020204030203" pitchFamily="34" charset="0"/>
                <a:ea typeface="Lato Heavy" panose="020F0502020204030203" pitchFamily="34" charset="0"/>
                <a:cs typeface="Lato Heavy" panose="020F0502020204030203" pitchFamily="34" charset="0"/>
              </a:rPr>
              <a:t>ONTARIO</a:t>
            </a:r>
          </a:p>
        </p:txBody>
      </p:sp>
      <p:pic>
        <p:nvPicPr>
          <p:cNvPr id="9" name="Picture Placeholder 8" descr="A person using a microscope&#10;&#10;Description automatically generated with medium confidence">
            <a:extLst>
              <a:ext uri="{FF2B5EF4-FFF2-40B4-BE49-F238E27FC236}">
                <a16:creationId xmlns:a16="http://schemas.microsoft.com/office/drawing/2014/main" id="{E721ACE3-419B-0D43-8C31-B136905FAA85}"/>
              </a:ext>
            </a:extLst>
          </p:cNvPr>
          <p:cNvPicPr>
            <a:picLocks noGrp="1" noChangeAspect="1"/>
          </p:cNvPicPr>
          <p:nvPr>
            <p:ph type="pic" sz="quarter" idx="11"/>
          </p:nvPr>
        </p:nvPicPr>
        <p:blipFill>
          <a:blip r:embed="rId2" cstate="print">
            <a:extLst>
              <a:ext uri="{BEBA8EAE-BF5A-486C-A8C5-ECC9F3942E4B}">
                <a14:imgProps xmlns:a14="http://schemas.microsoft.com/office/drawing/2010/main">
                  <a14:imgLayer r:embed="rId3">
                    <a14:imgEffect>
                      <a14:colorTemperature colorTemp="6555"/>
                    </a14:imgEffect>
                    <a14:imgEffect>
                      <a14:saturation sat="93000"/>
                    </a14:imgEffect>
                  </a14:imgLayer>
                </a14:imgProps>
              </a:ext>
              <a:ext uri="{28A0092B-C50C-407E-A947-70E740481C1C}">
                <a14:useLocalDpi xmlns:a14="http://schemas.microsoft.com/office/drawing/2010/main"/>
              </a:ext>
            </a:extLst>
          </a:blip>
          <a:srcRect l="6" r="6"/>
          <a:stretch>
            <a:fillRect/>
          </a:stretch>
        </p:blip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996AEF55-F00C-414B-AE0A-50CE88D35FDF}"/>
              </a:ext>
            </a:extLst>
          </p:cNvPr>
          <p:cNvSpPr txBox="1">
            <a:spLocks/>
          </p:cNvSpPr>
          <p:nvPr/>
        </p:nvSpPr>
        <p:spPr bwMode="auto">
          <a:xfrm>
            <a:off x="1028528" y="2247900"/>
            <a:ext cx="10440031" cy="1181100"/>
          </a:xfrm>
          <a:prstGeom prst="rect">
            <a:avLst/>
          </a:prstGeom>
          <a:noFill/>
          <a:ln>
            <a:noFill/>
          </a:ln>
        </p:spPr>
        <p:txBody>
          <a:bodyPr lIns="0" t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a:lnSpc>
                <a:spcPct val="90000"/>
              </a:lnSpc>
            </a:pPr>
            <a:r>
              <a:rPr lang="en-CA" sz="4400" dirty="0">
                <a:solidFill>
                  <a:srgbClr val="D5441C"/>
                </a:solidFill>
                <a:latin typeface="Lato Heavy" panose="020F0502020204030203" pitchFamily="34" charset="0"/>
                <a:ea typeface="Lato Heavy" panose="020F0502020204030203" pitchFamily="34" charset="0"/>
                <a:cs typeface="Lato Heavy" panose="020F0502020204030203" pitchFamily="34" charset="0"/>
              </a:rPr>
              <a:t>SANOFI INVESTS $1B</a:t>
            </a:r>
            <a:br>
              <a:rPr lang="en-CA" sz="4400" b="0" dirty="0">
                <a:solidFill>
                  <a:srgbClr val="D5441C"/>
                </a:solidFill>
                <a:latin typeface="Lato" panose="020F0502020204030203" pitchFamily="34" charset="0"/>
              </a:rPr>
            </a:br>
            <a:r>
              <a:rPr lang="en-CA" sz="4400" b="0" dirty="0">
                <a:solidFill>
                  <a:srgbClr val="D5441C"/>
                </a:solidFill>
                <a:latin typeface="Lato" panose="020F0502020204030203" pitchFamily="34" charset="0"/>
              </a:rPr>
              <a:t>IN VACCINE DEVELOPMENT</a:t>
            </a:r>
          </a:p>
          <a:p>
            <a:pPr marL="7938" indent="-7938">
              <a:lnSpc>
                <a:spcPct val="90000"/>
              </a:lnSpc>
              <a:defRPr/>
            </a:pPr>
            <a:r>
              <a:rPr lang="en-US" sz="3600" b="0" dirty="0">
                <a:solidFill>
                  <a:srgbClr val="002E6E"/>
                </a:solidFill>
                <a:latin typeface="Lato Medium" panose="020F0502020204030203" pitchFamily="34" charset="0"/>
              </a:rPr>
              <a:t>  </a:t>
            </a:r>
          </a:p>
        </p:txBody>
      </p:sp>
      <p:sp>
        <p:nvSpPr>
          <p:cNvPr id="25" name="TextBox 24">
            <a:extLst>
              <a:ext uri="{FF2B5EF4-FFF2-40B4-BE49-F238E27FC236}">
                <a16:creationId xmlns:a16="http://schemas.microsoft.com/office/drawing/2014/main" id="{927BA976-1B83-4E40-932F-23B6D0119146}"/>
              </a:ext>
            </a:extLst>
          </p:cNvPr>
          <p:cNvSpPr txBox="1"/>
          <p:nvPr/>
        </p:nvSpPr>
        <p:spPr bwMode="auto">
          <a:xfrm>
            <a:off x="1050753" y="3624549"/>
            <a:ext cx="10362722" cy="1740665"/>
          </a:xfrm>
          <a:prstGeom prst="rect">
            <a:avLst/>
          </a:prstGeom>
          <a:noFill/>
          <a:ln>
            <a:noFill/>
          </a:ln>
        </p:spPr>
        <p:txBody>
          <a:bodyPr lIns="0" tIns="0" rIns="0" bIns="0" numCol="1" spcCol="640080"/>
          <a:lstStyle/>
          <a:p>
            <a:pPr>
              <a:lnSpc>
                <a:spcPct val="120000"/>
              </a:lnSpc>
            </a:pPr>
            <a:r>
              <a:rPr lang="en-CA" dirty="0">
                <a:latin typeface="Lato Medium" panose="020F0502020204030203" pitchFamily="34" charset="0"/>
                <a:ea typeface="Lato Medium" panose="020F0502020204030203" pitchFamily="34" charset="0"/>
                <a:cs typeface="Lato Medium" panose="020F0502020204030203" pitchFamily="34" charset="0"/>
              </a:rPr>
              <a:t>With support from the provincial, federal and municipal governments, pharmaceutical giant Sanofi invested $1 billion in their historic Connaught site in Toronto, Ontario. This investment enables the company to bulk manufacture Fluzone High-Dose Quadrivalent Influenza Vaccine—a flu vaccine approved for people 65 years and older. The facility will include industrial- scale formulation, filling and packaging—a key requirement for pandemic preparedness</a:t>
            </a:r>
            <a:r>
              <a:rPr lang="en-CA" dirty="0">
                <a:latin typeface="Lato Light" panose="020F0502020204030203" pitchFamily="34" charset="0"/>
                <a:ea typeface="Lato Light" panose="020F0502020204030203" pitchFamily="34" charset="0"/>
                <a:cs typeface="Lato Light" panose="020F0502020204030203" pitchFamily="34" charset="0"/>
              </a:rPr>
              <a:t>.</a:t>
            </a:r>
          </a:p>
        </p:txBody>
      </p:sp>
      <p:sp>
        <p:nvSpPr>
          <p:cNvPr id="10" name="Title 1">
            <a:extLst>
              <a:ext uri="{FF2B5EF4-FFF2-40B4-BE49-F238E27FC236}">
                <a16:creationId xmlns:a16="http://schemas.microsoft.com/office/drawing/2014/main" id="{E4641FFF-0AD5-E243-BFCD-3D89C62031CD}"/>
              </a:ext>
            </a:extLst>
          </p:cNvPr>
          <p:cNvSpPr txBox="1">
            <a:spLocks/>
          </p:cNvSpPr>
          <p:nvPr/>
        </p:nvSpPr>
        <p:spPr bwMode="auto">
          <a:xfrm>
            <a:off x="1033290" y="724818"/>
            <a:ext cx="2459056" cy="839577"/>
          </a:xfrm>
          <a:prstGeom prst="rect">
            <a:avLst/>
          </a:prstGeom>
          <a:noFill/>
          <a:ln>
            <a:noFill/>
          </a:ln>
        </p:spPr>
        <p:txBody>
          <a:bodyPr lIns="0" tIns="0" rIns="0" b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a:lnSpc>
                <a:spcPct val="80000"/>
              </a:lnSpc>
            </a:pPr>
            <a:r>
              <a:rPr lang="en-CA" sz="1800" b="0" dirty="0">
                <a:solidFill>
                  <a:srgbClr val="0F2D52"/>
                </a:solidFill>
                <a:latin typeface="Lato Medium" panose="020F0502020204030203" pitchFamily="34" charset="0"/>
              </a:rPr>
              <a:t>THE FUTURE OF</a:t>
            </a:r>
            <a:endParaRPr lang="en-US" sz="2800" b="0" dirty="0">
              <a:solidFill>
                <a:srgbClr val="0F2D52"/>
              </a:solidFill>
              <a:latin typeface="Lato Medium" panose="020F0502020204030203" pitchFamily="34" charset="0"/>
            </a:endParaRPr>
          </a:p>
          <a:p>
            <a:pPr>
              <a:lnSpc>
                <a:spcPct val="80000"/>
              </a:lnSpc>
            </a:pPr>
            <a:r>
              <a:rPr lang="en-US" sz="2800" dirty="0">
                <a:solidFill>
                  <a:srgbClr val="D5441C"/>
                </a:solidFill>
                <a:latin typeface="Lato Black" panose="020F0502020204030203" pitchFamily="34" charset="0"/>
                <a:ea typeface="Lato Black" panose="020F0502020204030203" pitchFamily="34" charset="0"/>
                <a:cs typeface="Lato Black" panose="020F0502020204030203" pitchFamily="34" charset="0"/>
              </a:rPr>
              <a:t>LIFE SCIENCES</a:t>
            </a:r>
            <a:br>
              <a:rPr lang="en-US" sz="2000" dirty="0">
                <a:solidFill>
                  <a:srgbClr val="0F2D52"/>
                </a:solidFill>
                <a:latin typeface="Lato" panose="020F0502020204030203" pitchFamily="34" charset="0"/>
                <a:ea typeface="Lato" panose="020F0502020204030203" pitchFamily="34" charset="0"/>
                <a:cs typeface="Lato" panose="020F0502020204030203" pitchFamily="34" charset="0"/>
              </a:rPr>
            </a:br>
            <a:r>
              <a:rPr lang="en-CA" sz="2400" dirty="0">
                <a:solidFill>
                  <a:srgbClr val="D5441C"/>
                </a:solidFill>
                <a:latin typeface="Lato Heavy" panose="020F0502020204030203" pitchFamily="34" charset="0"/>
                <a:ea typeface="Lato Heavy" panose="020F0502020204030203" pitchFamily="34" charset="0"/>
                <a:cs typeface="Lato Heavy" panose="020F0502020204030203" pitchFamily="34" charset="0"/>
              </a:rPr>
              <a:t>IN </a:t>
            </a:r>
            <a:r>
              <a:rPr lang="en-CA" sz="2400" dirty="0">
                <a:solidFill>
                  <a:srgbClr val="0F2D52"/>
                </a:solidFill>
                <a:latin typeface="Lato Heavy" panose="020F0502020204030203" pitchFamily="34" charset="0"/>
                <a:ea typeface="Lato Heavy" panose="020F0502020204030203" pitchFamily="34" charset="0"/>
                <a:cs typeface="Lato Heavy" panose="020F0502020204030203" pitchFamily="34" charset="0"/>
              </a:rPr>
              <a:t>ONTARIO</a:t>
            </a:r>
          </a:p>
        </p:txBody>
      </p:sp>
      <p:pic>
        <p:nvPicPr>
          <p:cNvPr id="3" name="Picture 2" descr="A close up of a red surface&#10;&#10;Description automatically generated with low confidence">
            <a:extLst>
              <a:ext uri="{FF2B5EF4-FFF2-40B4-BE49-F238E27FC236}">
                <a16:creationId xmlns:a16="http://schemas.microsoft.com/office/drawing/2014/main" id="{05B2384C-061E-374A-8C82-92328C48A610}"/>
              </a:ext>
            </a:extLst>
          </p:cNvPr>
          <p:cNvPicPr>
            <a:picLocks noChangeAspect="1"/>
          </p:cNvPicPr>
          <p:nvPr/>
        </p:nvPicPr>
        <p:blipFill rotWithShape="1">
          <a:blip r:embed="rId3">
            <a:extLst>
              <a:ext uri="{28A0092B-C50C-407E-A947-70E740481C1C}">
                <a14:useLocalDpi xmlns:a14="http://schemas.microsoft.com/office/drawing/2010/main" val="0"/>
              </a:ext>
            </a:extLst>
          </a:blip>
          <a:srcRect t="28916" r="94047" b="27229"/>
          <a:stretch/>
        </p:blipFill>
        <p:spPr>
          <a:xfrm>
            <a:off x="0" y="2285999"/>
            <a:ext cx="647700" cy="2991079"/>
          </a:xfrm>
          <a:prstGeom prst="rect">
            <a:avLst/>
          </a:prstGeom>
        </p:spPr>
      </p:pic>
    </p:spTree>
    <p:extLst>
      <p:ext uri="{BB962C8B-B14F-4D97-AF65-F5344CB8AC3E}">
        <p14:creationId xmlns:p14="http://schemas.microsoft.com/office/powerpoint/2010/main" val="4165455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21505" name="Picture Placeholder 3">
            <a:extLst>
              <a:ext uri="{FF2B5EF4-FFF2-40B4-BE49-F238E27FC236}">
                <a16:creationId xmlns:a16="http://schemas.microsoft.com/office/drawing/2014/main" id="{0A2F253F-48E2-8845-A7E8-B35B30C32627}"/>
              </a:ext>
            </a:extLst>
          </p:cNvPr>
          <p:cNvPicPr>
            <a:picLocks noGrp="1" noChangeAspect="1" noChangeArrowheads="1"/>
          </p:cNvPicPr>
          <p:nvPr>
            <p:ph type="pic" sz="quarter" idx="4294967295"/>
          </p:nvPr>
        </p:nvPicPr>
        <p:blipFill rotWithShape="1">
          <a:blip r:embed="rId3" cstate="print">
            <a:extLst>
              <a:ext uri="{28A0092B-C50C-407E-A947-70E740481C1C}">
                <a14:useLocalDpi xmlns:a14="http://schemas.microsoft.com/office/drawing/2010/main"/>
              </a:ext>
            </a:extLst>
          </a:blip>
          <a:srcRect/>
          <a:stretch/>
        </p:blipFill>
        <p:spPr>
          <a:xfrm>
            <a:off x="457200" y="455613"/>
            <a:ext cx="11277600" cy="5946775"/>
          </a:xfrm>
          <a:prstGeom prst="rect">
            <a:avLst/>
          </a:prstGeom>
        </p:spPr>
      </p:pic>
      <p:grpSp>
        <p:nvGrpSpPr>
          <p:cNvPr id="21506" name="Group 9">
            <a:extLst>
              <a:ext uri="{FF2B5EF4-FFF2-40B4-BE49-F238E27FC236}">
                <a16:creationId xmlns:a16="http://schemas.microsoft.com/office/drawing/2014/main" id="{3F73A47A-5CAE-B047-9A2A-21F3B088D71B}"/>
              </a:ext>
            </a:extLst>
          </p:cNvPr>
          <p:cNvGrpSpPr>
            <a:grpSpLocks/>
          </p:cNvGrpSpPr>
          <p:nvPr/>
        </p:nvGrpSpPr>
        <p:grpSpPr bwMode="auto">
          <a:xfrm>
            <a:off x="1808364" y="904105"/>
            <a:ext cx="2050815" cy="1320801"/>
            <a:chOff x="683423" y="2122971"/>
            <a:chExt cx="2099347" cy="904366"/>
          </a:xfrm>
        </p:grpSpPr>
        <p:sp>
          <p:nvSpPr>
            <p:cNvPr id="20" name="Text Placeholder 7">
              <a:extLst>
                <a:ext uri="{FF2B5EF4-FFF2-40B4-BE49-F238E27FC236}">
                  <a16:creationId xmlns:a16="http://schemas.microsoft.com/office/drawing/2014/main" id="{1539B5BC-03A2-6B43-B32B-09A48203E666}"/>
                </a:ext>
              </a:extLst>
            </p:cNvPr>
            <p:cNvSpPr txBox="1">
              <a:spLocks/>
            </p:cNvSpPr>
            <p:nvPr/>
          </p:nvSpPr>
          <p:spPr>
            <a:xfrm>
              <a:off x="683423" y="2564226"/>
              <a:ext cx="2099347" cy="463111"/>
            </a:xfrm>
            <a:prstGeom prst="rect">
              <a:avLst/>
            </a:prstGeom>
          </p:spPr>
          <p:txBody>
            <a:bodyPr lIns="0" tIns="0" rIns="0" bIns="0"/>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defRPr/>
              </a:pP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in annual revenues</a:t>
              </a: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a:t>
              </a:r>
              <a:b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b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exporting $9.9B </a:t>
              </a:r>
              <a:b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b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in products</a:t>
              </a:r>
            </a:p>
          </p:txBody>
        </p:sp>
        <p:sp>
          <p:nvSpPr>
            <p:cNvPr id="21532" name="Text Placeholder 12">
              <a:extLst>
                <a:ext uri="{FF2B5EF4-FFF2-40B4-BE49-F238E27FC236}">
                  <a16:creationId xmlns:a16="http://schemas.microsoft.com/office/drawing/2014/main" id="{7A7BA015-A201-BA42-A3D3-3D5DE44AF5A4}"/>
                </a:ext>
              </a:extLst>
            </p:cNvPr>
            <p:cNvSpPr txBox="1">
              <a:spLocks noChangeArrowheads="1"/>
            </p:cNvSpPr>
            <p:nvPr/>
          </p:nvSpPr>
          <p:spPr bwMode="auto">
            <a:xfrm>
              <a:off x="899836" y="2122971"/>
              <a:ext cx="1595599" cy="43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7938">
                <a:lnSpc>
                  <a:spcPct val="90000"/>
                </a:lnSpc>
                <a:spcBef>
                  <a:spcPts val="1000"/>
                </a:spcBef>
                <a:buClr>
                  <a:schemeClr val="tx1"/>
                </a:buClr>
                <a:buFont typeface="Arial" panose="020B0604020202020204" pitchFamily="34" charset="0"/>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ct val="90000"/>
                </a:lnSpc>
                <a:spcBef>
                  <a:spcPts val="500"/>
                </a:spcBef>
                <a:buClr>
                  <a:schemeClr val="tx1"/>
                </a:buClr>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ct val="90000"/>
                </a:lnSpc>
                <a:spcBef>
                  <a:spcPts val="500"/>
                </a:spcBef>
                <a:buClr>
                  <a:schemeClr val="tx1"/>
                </a:buCl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rgbClr val="999999"/>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5pPr>
              <a:lvl6pPr marL="14732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6pPr>
              <a:lvl7pPr marL="19304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7pPr>
              <a:lvl8pPr marL="23876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8pPr>
              <a:lvl9pPr marL="28448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pPr>
              <a:r>
                <a:rPr lang="en-CA" altLang="en-US" sz="48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$53B</a:t>
              </a:r>
            </a:p>
          </p:txBody>
        </p:sp>
      </p:grpSp>
      <p:grpSp>
        <p:nvGrpSpPr>
          <p:cNvPr id="21513" name="Group 36">
            <a:extLst>
              <a:ext uri="{FF2B5EF4-FFF2-40B4-BE49-F238E27FC236}">
                <a16:creationId xmlns:a16="http://schemas.microsoft.com/office/drawing/2014/main" id="{A1ADCD50-C399-9448-A9E9-D8E17DEB0508}"/>
              </a:ext>
            </a:extLst>
          </p:cNvPr>
          <p:cNvGrpSpPr>
            <a:grpSpLocks/>
          </p:cNvGrpSpPr>
          <p:nvPr/>
        </p:nvGrpSpPr>
        <p:grpSpPr bwMode="auto">
          <a:xfrm>
            <a:off x="978032" y="2583242"/>
            <a:ext cx="2238488" cy="1305330"/>
            <a:chOff x="599956" y="4234859"/>
            <a:chExt cx="2172992" cy="1158971"/>
          </a:xfrm>
        </p:grpSpPr>
        <p:sp>
          <p:nvSpPr>
            <p:cNvPr id="38" name="Text Placeholder 7">
              <a:extLst>
                <a:ext uri="{FF2B5EF4-FFF2-40B4-BE49-F238E27FC236}">
                  <a16:creationId xmlns:a16="http://schemas.microsoft.com/office/drawing/2014/main" id="{9A4C311F-F3F9-E64C-BFBE-94C6762E9710}"/>
                </a:ext>
              </a:extLst>
            </p:cNvPr>
            <p:cNvSpPr txBox="1">
              <a:spLocks/>
            </p:cNvSpPr>
            <p:nvPr/>
          </p:nvSpPr>
          <p:spPr>
            <a:xfrm>
              <a:off x="620590" y="4838486"/>
              <a:ext cx="2152358" cy="555344"/>
            </a:xfrm>
            <a:prstGeom prst="rect">
              <a:avLst/>
            </a:prstGeom>
          </p:spPr>
          <p:txBody>
            <a:bodyPr lIns="0" tIns="0" rIns="0" bIns="0"/>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LIFE SCIENCES FIRMS,</a:t>
              </a:r>
              <a:b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b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EMPLOYING MORE THAN </a:t>
              </a:r>
              <a:b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b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68,000 PEOPLE</a:t>
              </a:r>
            </a:p>
          </p:txBody>
        </p:sp>
        <p:sp>
          <p:nvSpPr>
            <p:cNvPr id="21524" name="Text Placeholder 12">
              <a:extLst>
                <a:ext uri="{FF2B5EF4-FFF2-40B4-BE49-F238E27FC236}">
                  <a16:creationId xmlns:a16="http://schemas.microsoft.com/office/drawing/2014/main" id="{13989213-C440-EC4D-BB70-A95863D1B704}"/>
                </a:ext>
              </a:extLst>
            </p:cNvPr>
            <p:cNvSpPr txBox="1">
              <a:spLocks noChangeArrowheads="1"/>
            </p:cNvSpPr>
            <p:nvPr/>
          </p:nvSpPr>
          <p:spPr bwMode="auto">
            <a:xfrm>
              <a:off x="599956" y="4234859"/>
              <a:ext cx="1915627" cy="603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7938">
                <a:lnSpc>
                  <a:spcPct val="90000"/>
                </a:lnSpc>
                <a:spcBef>
                  <a:spcPts val="1000"/>
                </a:spcBef>
                <a:buClr>
                  <a:schemeClr val="tx1"/>
                </a:buClr>
                <a:buFont typeface="Arial" panose="020B0604020202020204" pitchFamily="34" charset="0"/>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ct val="90000"/>
                </a:lnSpc>
                <a:spcBef>
                  <a:spcPts val="500"/>
                </a:spcBef>
                <a:buClr>
                  <a:schemeClr val="tx1"/>
                </a:buClr>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ct val="90000"/>
                </a:lnSpc>
                <a:spcBef>
                  <a:spcPts val="500"/>
                </a:spcBef>
                <a:buClr>
                  <a:schemeClr val="tx1"/>
                </a:buCl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rgbClr val="999999"/>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5pPr>
              <a:lvl6pPr marL="14732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6pPr>
              <a:lvl7pPr marL="19304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7pPr>
              <a:lvl8pPr marL="23876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8pPr>
              <a:lvl9pPr marL="28448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pPr>
              <a:r>
                <a:rPr lang="en-CA" altLang="en-US" sz="48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1,900</a:t>
              </a:r>
            </a:p>
          </p:txBody>
        </p:sp>
      </p:grpSp>
      <p:grpSp>
        <p:nvGrpSpPr>
          <p:cNvPr id="30" name="Group 9">
            <a:extLst>
              <a:ext uri="{FF2B5EF4-FFF2-40B4-BE49-F238E27FC236}">
                <a16:creationId xmlns:a16="http://schemas.microsoft.com/office/drawing/2014/main" id="{65CC1AA3-3A91-154C-AACA-9F7C62ABC846}"/>
              </a:ext>
            </a:extLst>
          </p:cNvPr>
          <p:cNvGrpSpPr>
            <a:grpSpLocks/>
          </p:cNvGrpSpPr>
          <p:nvPr/>
        </p:nvGrpSpPr>
        <p:grpSpPr bwMode="auto">
          <a:xfrm>
            <a:off x="5087560" y="911664"/>
            <a:ext cx="2179853" cy="1320801"/>
            <a:chOff x="682542" y="2122971"/>
            <a:chExt cx="2231438" cy="904366"/>
          </a:xfrm>
        </p:grpSpPr>
        <p:sp>
          <p:nvSpPr>
            <p:cNvPr id="31" name="Text Placeholder 7">
              <a:extLst>
                <a:ext uri="{FF2B5EF4-FFF2-40B4-BE49-F238E27FC236}">
                  <a16:creationId xmlns:a16="http://schemas.microsoft.com/office/drawing/2014/main" id="{7D734510-1740-0C45-AF03-3C8CB89D4F76}"/>
                </a:ext>
              </a:extLst>
            </p:cNvPr>
            <p:cNvSpPr txBox="1">
              <a:spLocks/>
            </p:cNvSpPr>
            <p:nvPr/>
          </p:nvSpPr>
          <p:spPr>
            <a:xfrm>
              <a:off x="683423" y="2564226"/>
              <a:ext cx="2230557" cy="463111"/>
            </a:xfrm>
            <a:prstGeom prst="rect">
              <a:avLst/>
            </a:prstGeom>
          </p:spPr>
          <p:txBody>
            <a:bodyPr lIns="0" tIns="0" rIns="0" bIns="0"/>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defRPr/>
              </a:pP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of the </a:t>
              </a: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world’s top </a:t>
              </a:r>
              <a:br>
                <a:rPr lang="en-US" b="1" dirty="0">
                  <a:solidFill>
                    <a:schemeClr val="bg1"/>
                  </a:solidFill>
                  <a:latin typeface="Lato" panose="020F0502020204030203" pitchFamily="34" charset="0"/>
                  <a:ea typeface="Lato" panose="020F0502020204030203" pitchFamily="34" charset="0"/>
                  <a:cs typeface="Lato" panose="020F0502020204030203" pitchFamily="34" charset="0"/>
                </a:rPr>
              </a:b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pharmaceutical </a:t>
              </a:r>
              <a:b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b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companies by revenue</a:t>
              </a:r>
            </a:p>
          </p:txBody>
        </p:sp>
        <p:sp>
          <p:nvSpPr>
            <p:cNvPr id="32" name="Text Placeholder 12">
              <a:extLst>
                <a:ext uri="{FF2B5EF4-FFF2-40B4-BE49-F238E27FC236}">
                  <a16:creationId xmlns:a16="http://schemas.microsoft.com/office/drawing/2014/main" id="{36DC598C-3437-AF44-A240-21066F9DD678}"/>
                </a:ext>
              </a:extLst>
            </p:cNvPr>
            <p:cNvSpPr txBox="1">
              <a:spLocks noChangeArrowheads="1"/>
            </p:cNvSpPr>
            <p:nvPr/>
          </p:nvSpPr>
          <p:spPr bwMode="auto">
            <a:xfrm>
              <a:off x="682542" y="2122971"/>
              <a:ext cx="2213497" cy="43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7938">
                <a:lnSpc>
                  <a:spcPct val="90000"/>
                </a:lnSpc>
                <a:spcBef>
                  <a:spcPts val="1000"/>
                </a:spcBef>
                <a:buClr>
                  <a:schemeClr val="tx1"/>
                </a:buClr>
                <a:buFont typeface="Arial" panose="020B0604020202020204" pitchFamily="34" charset="0"/>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ct val="90000"/>
                </a:lnSpc>
                <a:spcBef>
                  <a:spcPts val="500"/>
                </a:spcBef>
                <a:buClr>
                  <a:schemeClr val="tx1"/>
                </a:buClr>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ct val="90000"/>
                </a:lnSpc>
                <a:spcBef>
                  <a:spcPts val="500"/>
                </a:spcBef>
                <a:buClr>
                  <a:schemeClr val="tx1"/>
                </a:buCl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rgbClr val="999999"/>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5pPr>
              <a:lvl6pPr marL="14732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6pPr>
              <a:lvl7pPr marL="19304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7pPr>
              <a:lvl8pPr marL="23876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8pPr>
              <a:lvl9pPr marL="28448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pPr>
              <a:r>
                <a:rPr lang="en-CA" altLang="en-US" sz="48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10</a:t>
              </a:r>
            </a:p>
          </p:txBody>
        </p:sp>
      </p:grpSp>
      <p:grpSp>
        <p:nvGrpSpPr>
          <p:cNvPr id="34" name="Group 9">
            <a:extLst>
              <a:ext uri="{FF2B5EF4-FFF2-40B4-BE49-F238E27FC236}">
                <a16:creationId xmlns:a16="http://schemas.microsoft.com/office/drawing/2014/main" id="{4965351A-075C-634D-86E5-1DB1896D3ED5}"/>
              </a:ext>
            </a:extLst>
          </p:cNvPr>
          <p:cNvGrpSpPr>
            <a:grpSpLocks/>
          </p:cNvGrpSpPr>
          <p:nvPr/>
        </p:nvGrpSpPr>
        <p:grpSpPr bwMode="auto">
          <a:xfrm>
            <a:off x="3670833" y="2608852"/>
            <a:ext cx="2231946" cy="1320801"/>
            <a:chOff x="682542" y="2122971"/>
            <a:chExt cx="2284764" cy="904366"/>
          </a:xfrm>
        </p:grpSpPr>
        <p:sp>
          <p:nvSpPr>
            <p:cNvPr id="36" name="Text Placeholder 7">
              <a:extLst>
                <a:ext uri="{FF2B5EF4-FFF2-40B4-BE49-F238E27FC236}">
                  <a16:creationId xmlns:a16="http://schemas.microsoft.com/office/drawing/2014/main" id="{CE2010AB-373C-C541-A64B-FD3272753277}"/>
                </a:ext>
              </a:extLst>
            </p:cNvPr>
            <p:cNvSpPr txBox="1">
              <a:spLocks/>
            </p:cNvSpPr>
            <p:nvPr/>
          </p:nvSpPr>
          <p:spPr>
            <a:xfrm>
              <a:off x="683423" y="2564226"/>
              <a:ext cx="2230557" cy="463111"/>
            </a:xfrm>
            <a:prstGeom prst="rect">
              <a:avLst/>
            </a:prstGeom>
          </p:spPr>
          <p:txBody>
            <a:bodyPr lIns="0" tIns="0" rIns="0" bIns="0"/>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defRPr/>
              </a:pP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medical device </a:t>
              </a:r>
              <a:b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b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manufacturing</a:t>
              </a: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 firms</a:t>
              </a:r>
            </a:p>
          </p:txBody>
        </p:sp>
        <p:sp>
          <p:nvSpPr>
            <p:cNvPr id="37" name="Text Placeholder 12">
              <a:extLst>
                <a:ext uri="{FF2B5EF4-FFF2-40B4-BE49-F238E27FC236}">
                  <a16:creationId xmlns:a16="http://schemas.microsoft.com/office/drawing/2014/main" id="{4A56C908-D0C0-394A-9C4E-3099F7B791DF}"/>
                </a:ext>
              </a:extLst>
            </p:cNvPr>
            <p:cNvSpPr txBox="1">
              <a:spLocks noChangeArrowheads="1"/>
            </p:cNvSpPr>
            <p:nvPr/>
          </p:nvSpPr>
          <p:spPr bwMode="auto">
            <a:xfrm>
              <a:off x="682542" y="2122971"/>
              <a:ext cx="2284764" cy="43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7938">
                <a:lnSpc>
                  <a:spcPct val="90000"/>
                </a:lnSpc>
                <a:spcBef>
                  <a:spcPts val="1000"/>
                </a:spcBef>
                <a:buClr>
                  <a:schemeClr val="tx1"/>
                </a:buClr>
                <a:buFont typeface="Arial" panose="020B0604020202020204" pitchFamily="34" charset="0"/>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ct val="90000"/>
                </a:lnSpc>
                <a:spcBef>
                  <a:spcPts val="500"/>
                </a:spcBef>
                <a:buClr>
                  <a:schemeClr val="tx1"/>
                </a:buClr>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ct val="90000"/>
                </a:lnSpc>
                <a:spcBef>
                  <a:spcPts val="500"/>
                </a:spcBef>
                <a:buClr>
                  <a:schemeClr val="tx1"/>
                </a:buCl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rgbClr val="999999"/>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5pPr>
              <a:lvl6pPr marL="14732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6pPr>
              <a:lvl7pPr marL="19304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7pPr>
              <a:lvl8pPr marL="23876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8pPr>
              <a:lvl9pPr marL="28448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pPr>
              <a:r>
                <a:rPr lang="en-CA" altLang="en-US" sz="48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1,300</a:t>
              </a:r>
            </a:p>
          </p:txBody>
        </p:sp>
      </p:grpSp>
      <p:grpSp>
        <p:nvGrpSpPr>
          <p:cNvPr id="39" name="Group 9">
            <a:extLst>
              <a:ext uri="{FF2B5EF4-FFF2-40B4-BE49-F238E27FC236}">
                <a16:creationId xmlns:a16="http://schemas.microsoft.com/office/drawing/2014/main" id="{725ED844-C37C-8843-A88A-44843EE5EB83}"/>
              </a:ext>
            </a:extLst>
          </p:cNvPr>
          <p:cNvGrpSpPr>
            <a:grpSpLocks/>
          </p:cNvGrpSpPr>
          <p:nvPr/>
        </p:nvGrpSpPr>
        <p:grpSpPr bwMode="auto">
          <a:xfrm>
            <a:off x="8005936" y="924371"/>
            <a:ext cx="2754593" cy="1361630"/>
            <a:chOff x="654847" y="2122971"/>
            <a:chExt cx="2819779" cy="932322"/>
          </a:xfrm>
        </p:grpSpPr>
        <p:sp>
          <p:nvSpPr>
            <p:cNvPr id="41" name="Text Placeholder 7">
              <a:extLst>
                <a:ext uri="{FF2B5EF4-FFF2-40B4-BE49-F238E27FC236}">
                  <a16:creationId xmlns:a16="http://schemas.microsoft.com/office/drawing/2014/main" id="{734B6F40-591C-354C-9B94-C6A39FD85DD1}"/>
                </a:ext>
              </a:extLst>
            </p:cNvPr>
            <p:cNvSpPr txBox="1">
              <a:spLocks/>
            </p:cNvSpPr>
            <p:nvPr/>
          </p:nvSpPr>
          <p:spPr>
            <a:xfrm>
              <a:off x="683423" y="2564226"/>
              <a:ext cx="2791203" cy="491067"/>
            </a:xfrm>
            <a:prstGeom prst="rect">
              <a:avLst/>
            </a:prstGeom>
          </p:spPr>
          <p:txBody>
            <a:bodyPr lIns="0" tIns="0" rIns="0" bIns="0"/>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defRPr/>
              </a:pP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corporate income tax rate </a:t>
              </a: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than average among G7 </a:t>
              </a:r>
              <a:b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b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and G20 countries</a:t>
              </a:r>
            </a:p>
          </p:txBody>
        </p:sp>
        <p:sp>
          <p:nvSpPr>
            <p:cNvPr id="43" name="Text Placeholder 12">
              <a:extLst>
                <a:ext uri="{FF2B5EF4-FFF2-40B4-BE49-F238E27FC236}">
                  <a16:creationId xmlns:a16="http://schemas.microsoft.com/office/drawing/2014/main" id="{6624E875-3399-8B4A-9B44-FDE7BC8A5042}"/>
                </a:ext>
              </a:extLst>
            </p:cNvPr>
            <p:cNvSpPr txBox="1">
              <a:spLocks noChangeArrowheads="1"/>
            </p:cNvSpPr>
            <p:nvPr/>
          </p:nvSpPr>
          <p:spPr bwMode="auto">
            <a:xfrm>
              <a:off x="654847" y="2122971"/>
              <a:ext cx="2740997" cy="43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7938">
                <a:lnSpc>
                  <a:spcPct val="90000"/>
                </a:lnSpc>
                <a:spcBef>
                  <a:spcPts val="1000"/>
                </a:spcBef>
                <a:buClr>
                  <a:schemeClr val="tx1"/>
                </a:buClr>
                <a:buFont typeface="Arial" panose="020B0604020202020204" pitchFamily="34" charset="0"/>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ct val="90000"/>
                </a:lnSpc>
                <a:spcBef>
                  <a:spcPts val="500"/>
                </a:spcBef>
                <a:buClr>
                  <a:schemeClr val="tx1"/>
                </a:buClr>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ct val="90000"/>
                </a:lnSpc>
                <a:spcBef>
                  <a:spcPts val="500"/>
                </a:spcBef>
                <a:buClr>
                  <a:schemeClr val="tx1"/>
                </a:buCl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rgbClr val="999999"/>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5pPr>
              <a:lvl6pPr marL="14732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6pPr>
              <a:lvl7pPr marL="19304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7pPr>
              <a:lvl8pPr marL="23876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8pPr>
              <a:lvl9pPr marL="28448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pPr>
              <a:r>
                <a:rPr lang="en-CA" altLang="en-US" sz="48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LOWER</a:t>
              </a:r>
            </a:p>
          </p:txBody>
        </p:sp>
      </p:grpSp>
      <p:grpSp>
        <p:nvGrpSpPr>
          <p:cNvPr id="44" name="Group 9">
            <a:extLst>
              <a:ext uri="{FF2B5EF4-FFF2-40B4-BE49-F238E27FC236}">
                <a16:creationId xmlns:a16="http://schemas.microsoft.com/office/drawing/2014/main" id="{31996D63-5496-9D44-B8E2-43BDC2CE1F5D}"/>
              </a:ext>
            </a:extLst>
          </p:cNvPr>
          <p:cNvGrpSpPr>
            <a:grpSpLocks/>
          </p:cNvGrpSpPr>
          <p:nvPr/>
        </p:nvGrpSpPr>
        <p:grpSpPr bwMode="auto">
          <a:xfrm>
            <a:off x="9241185" y="2551152"/>
            <a:ext cx="2178992" cy="1328966"/>
            <a:chOff x="683423" y="2117380"/>
            <a:chExt cx="2230557" cy="909957"/>
          </a:xfrm>
        </p:grpSpPr>
        <p:sp>
          <p:nvSpPr>
            <p:cNvPr id="46" name="Text Placeholder 7">
              <a:extLst>
                <a:ext uri="{FF2B5EF4-FFF2-40B4-BE49-F238E27FC236}">
                  <a16:creationId xmlns:a16="http://schemas.microsoft.com/office/drawing/2014/main" id="{0E4DF4CA-3C07-7840-BDC4-BD2A313886EC}"/>
                </a:ext>
              </a:extLst>
            </p:cNvPr>
            <p:cNvSpPr txBox="1">
              <a:spLocks/>
            </p:cNvSpPr>
            <p:nvPr/>
          </p:nvSpPr>
          <p:spPr>
            <a:xfrm>
              <a:off x="683423" y="2564226"/>
              <a:ext cx="2230557" cy="463111"/>
            </a:xfrm>
            <a:prstGeom prst="rect">
              <a:avLst/>
            </a:prstGeom>
          </p:spPr>
          <p:txBody>
            <a:bodyPr lIns="0" tIns="0" rIns="0" bIns="0"/>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defRPr/>
              </a:pP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largest </a:t>
              </a: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IT cluster </a:t>
              </a:r>
              <a:b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b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in North America</a:t>
              </a:r>
            </a:p>
          </p:txBody>
        </p:sp>
        <p:sp>
          <p:nvSpPr>
            <p:cNvPr id="47" name="Text Placeholder 12">
              <a:extLst>
                <a:ext uri="{FF2B5EF4-FFF2-40B4-BE49-F238E27FC236}">
                  <a16:creationId xmlns:a16="http://schemas.microsoft.com/office/drawing/2014/main" id="{66623039-4735-6242-8B91-C07F8EF2FFCF}"/>
                </a:ext>
              </a:extLst>
            </p:cNvPr>
            <p:cNvSpPr txBox="1">
              <a:spLocks noChangeArrowheads="1"/>
            </p:cNvSpPr>
            <p:nvPr/>
          </p:nvSpPr>
          <p:spPr bwMode="auto">
            <a:xfrm>
              <a:off x="966697" y="2117380"/>
              <a:ext cx="1638798" cy="43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7938">
                <a:lnSpc>
                  <a:spcPct val="90000"/>
                </a:lnSpc>
                <a:spcBef>
                  <a:spcPts val="1000"/>
                </a:spcBef>
                <a:buClr>
                  <a:schemeClr val="tx1"/>
                </a:buClr>
                <a:buFont typeface="Arial" panose="020B0604020202020204" pitchFamily="34" charset="0"/>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ct val="90000"/>
                </a:lnSpc>
                <a:spcBef>
                  <a:spcPts val="500"/>
                </a:spcBef>
                <a:buClr>
                  <a:schemeClr val="tx1"/>
                </a:buClr>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ct val="90000"/>
                </a:lnSpc>
                <a:spcBef>
                  <a:spcPts val="500"/>
                </a:spcBef>
                <a:buClr>
                  <a:schemeClr val="tx1"/>
                </a:buCl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rgbClr val="999999"/>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5pPr>
              <a:lvl6pPr marL="14732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6pPr>
              <a:lvl7pPr marL="19304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7pPr>
              <a:lvl8pPr marL="23876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8pPr>
              <a:lvl9pPr marL="28448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pPr>
              <a:r>
                <a:rPr lang="en-CA" altLang="en-US" sz="48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2</a:t>
              </a:r>
              <a:r>
                <a:rPr lang="en-CA" altLang="en-US" sz="4800" b="1" baseline="30000" dirty="0">
                  <a:solidFill>
                    <a:schemeClr val="bg1"/>
                  </a:solidFill>
                  <a:latin typeface="Lato Heavy" panose="020F0502020204030203" pitchFamily="34" charset="0"/>
                  <a:ea typeface="Lato Heavy" panose="020F0502020204030203" pitchFamily="34" charset="0"/>
                  <a:cs typeface="Lato Heavy" panose="020F0502020204030203" pitchFamily="34" charset="0"/>
                </a:rPr>
                <a:t>ND</a:t>
              </a:r>
            </a:p>
          </p:txBody>
        </p:sp>
      </p:grpSp>
      <p:grpSp>
        <p:nvGrpSpPr>
          <p:cNvPr id="49" name="Group 9">
            <a:extLst>
              <a:ext uri="{FF2B5EF4-FFF2-40B4-BE49-F238E27FC236}">
                <a16:creationId xmlns:a16="http://schemas.microsoft.com/office/drawing/2014/main" id="{DAF27D10-0CD5-C844-A5C2-B1D35C32BB01}"/>
              </a:ext>
            </a:extLst>
          </p:cNvPr>
          <p:cNvGrpSpPr>
            <a:grpSpLocks/>
          </p:cNvGrpSpPr>
          <p:nvPr/>
        </p:nvGrpSpPr>
        <p:grpSpPr bwMode="auto">
          <a:xfrm>
            <a:off x="6702965" y="2567484"/>
            <a:ext cx="2187941" cy="1320801"/>
            <a:chOff x="682542" y="2122971"/>
            <a:chExt cx="2239717" cy="904366"/>
          </a:xfrm>
        </p:grpSpPr>
        <p:sp>
          <p:nvSpPr>
            <p:cNvPr id="50" name="Text Placeholder 7">
              <a:extLst>
                <a:ext uri="{FF2B5EF4-FFF2-40B4-BE49-F238E27FC236}">
                  <a16:creationId xmlns:a16="http://schemas.microsoft.com/office/drawing/2014/main" id="{C4C4C548-21FF-B840-9F88-562438887CDC}"/>
                </a:ext>
              </a:extLst>
            </p:cNvPr>
            <p:cNvSpPr txBox="1">
              <a:spLocks/>
            </p:cNvSpPr>
            <p:nvPr/>
          </p:nvSpPr>
          <p:spPr>
            <a:xfrm>
              <a:off x="683423" y="2564226"/>
              <a:ext cx="2230557" cy="463111"/>
            </a:xfrm>
            <a:prstGeom prst="rect">
              <a:avLst/>
            </a:prstGeom>
          </p:spPr>
          <p:txBody>
            <a:bodyPr lIns="0" tIns="0" rIns="0" bIns="0"/>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defRPr/>
              </a:pP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academic </a:t>
              </a: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research </a:t>
              </a:r>
              <a:br>
                <a:rPr lang="en-US" b="1" dirty="0">
                  <a:solidFill>
                    <a:schemeClr val="bg1"/>
                  </a:solidFill>
                  <a:latin typeface="Lato" panose="020F0502020204030203" pitchFamily="34" charset="0"/>
                  <a:ea typeface="Lato" panose="020F0502020204030203" pitchFamily="34" charset="0"/>
                  <a:cs typeface="Lato" panose="020F0502020204030203" pitchFamily="34" charset="0"/>
                </a:rPr>
              </a:b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hospitals</a:t>
              </a:r>
            </a:p>
          </p:txBody>
        </p:sp>
        <p:sp>
          <p:nvSpPr>
            <p:cNvPr id="51" name="Text Placeholder 12">
              <a:extLst>
                <a:ext uri="{FF2B5EF4-FFF2-40B4-BE49-F238E27FC236}">
                  <a16:creationId xmlns:a16="http://schemas.microsoft.com/office/drawing/2014/main" id="{53AB25F2-FA80-A242-88F9-6AAC3D8993B1}"/>
                </a:ext>
              </a:extLst>
            </p:cNvPr>
            <p:cNvSpPr txBox="1">
              <a:spLocks noChangeArrowheads="1"/>
            </p:cNvSpPr>
            <p:nvPr/>
          </p:nvSpPr>
          <p:spPr bwMode="auto">
            <a:xfrm>
              <a:off x="682542" y="2122971"/>
              <a:ext cx="2239717" cy="43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7938">
                <a:lnSpc>
                  <a:spcPct val="90000"/>
                </a:lnSpc>
                <a:spcBef>
                  <a:spcPts val="1000"/>
                </a:spcBef>
                <a:buClr>
                  <a:schemeClr val="tx1"/>
                </a:buClr>
                <a:buFont typeface="Arial" panose="020B0604020202020204" pitchFamily="34" charset="0"/>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ct val="90000"/>
                </a:lnSpc>
                <a:spcBef>
                  <a:spcPts val="500"/>
                </a:spcBef>
                <a:buClr>
                  <a:schemeClr val="tx1"/>
                </a:buClr>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ct val="90000"/>
                </a:lnSpc>
                <a:spcBef>
                  <a:spcPts val="500"/>
                </a:spcBef>
                <a:buClr>
                  <a:schemeClr val="tx1"/>
                </a:buCl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rgbClr val="999999"/>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5pPr>
              <a:lvl6pPr marL="14732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6pPr>
              <a:lvl7pPr marL="19304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7pPr>
              <a:lvl8pPr marL="23876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8pPr>
              <a:lvl9pPr marL="28448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pPr>
              <a:r>
                <a:rPr lang="en-CA" altLang="en-US" sz="48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23</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4">
            <a:extLst>
              <a:ext uri="{FF2B5EF4-FFF2-40B4-BE49-F238E27FC236}">
                <a16:creationId xmlns:a16="http://schemas.microsoft.com/office/drawing/2014/main" id="{E8A9A3A2-E52E-8043-AF4F-132AF0C9E6FD}"/>
              </a:ext>
            </a:extLst>
          </p:cNvPr>
          <p:cNvSpPr txBox="1">
            <a:spLocks noChangeArrowheads="1"/>
          </p:cNvSpPr>
          <p:nvPr/>
        </p:nvSpPr>
        <p:spPr bwMode="auto">
          <a:xfrm>
            <a:off x="976759" y="3254973"/>
            <a:ext cx="10275652" cy="205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numCol="2" spcCol="73152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20000"/>
              </a:lnSpc>
              <a:spcAft>
                <a:spcPts val="1200"/>
              </a:spcAft>
            </a:pPr>
            <a:r>
              <a:rPr lang="en-CA" sz="1400" b="1" dirty="0">
                <a:latin typeface="Lato" panose="020F0502020204030203" pitchFamily="34" charset="0"/>
                <a:ea typeface="Lato" panose="020F0502020204030203" pitchFamily="34" charset="0"/>
                <a:cs typeface="Lato" panose="020F0502020204030203" pitchFamily="34" charset="0"/>
              </a:rPr>
              <a:t>Toronto-based BlueDot </a:t>
            </a:r>
            <a:r>
              <a:rPr lang="en-CA" sz="1400" dirty="0">
                <a:latin typeface="Lato Light" panose="020F0502020204030203" pitchFamily="34" charset="0"/>
              </a:rPr>
              <a:t>was among the first to warn the world of COVID-19—on New Year’s Eve 2019—using their AI-driven infectious disease surveillance solution. The company uses AI to scour more than 100,000 articles every day in 65 languages looking for news about more than 150 different diseases. On December 31, 2019, BlueDot issued an alert to its clients about a “pneumonia of unknown cause” spotted in articles emerging from China. That warning came nearly a week before the U.S. Centers for Disease Control and Prevention and the World Health Organization issued their public alerts about the novel coronavirus.</a:t>
            </a:r>
          </a:p>
          <a:p>
            <a:pPr>
              <a:lnSpc>
                <a:spcPct val="120000"/>
              </a:lnSpc>
              <a:spcAft>
                <a:spcPts val="1200"/>
              </a:spcAft>
            </a:pPr>
            <a:r>
              <a:rPr lang="en-CA" sz="1400" dirty="0">
                <a:latin typeface="Lato Light" panose="020F0502020204030203" pitchFamily="34" charset="0"/>
              </a:rPr>
              <a:t>Today, BlueDot’s COVID Data Suite delivers bespoke, near-real-time intelligence to governments, hospitals and airlines, revealing COVID-19’s movements.</a:t>
            </a:r>
          </a:p>
        </p:txBody>
      </p:sp>
      <p:sp>
        <p:nvSpPr>
          <p:cNvPr id="3" name="Title 1">
            <a:extLst>
              <a:ext uri="{FF2B5EF4-FFF2-40B4-BE49-F238E27FC236}">
                <a16:creationId xmlns:a16="http://schemas.microsoft.com/office/drawing/2014/main" id="{D1B544DF-A273-DE4F-AC05-9794AB654E3D}"/>
              </a:ext>
            </a:extLst>
          </p:cNvPr>
          <p:cNvSpPr txBox="1">
            <a:spLocks/>
          </p:cNvSpPr>
          <p:nvPr/>
        </p:nvSpPr>
        <p:spPr bwMode="auto">
          <a:xfrm>
            <a:off x="952265" y="1281637"/>
            <a:ext cx="9938892" cy="2008726"/>
          </a:xfrm>
          <a:prstGeom prst="rect">
            <a:avLst/>
          </a:prstGeom>
          <a:noFill/>
          <a:ln>
            <a:noFill/>
          </a:ln>
        </p:spPr>
        <p:txBody>
          <a:bodyPr lIns="0" t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a:lnSpc>
                <a:spcPct val="100000"/>
              </a:lnSpc>
            </a:pPr>
            <a:r>
              <a:rPr lang="en-US" sz="4800" dirty="0">
                <a:solidFill>
                  <a:srgbClr val="D5441C"/>
                </a:solidFill>
                <a:latin typeface="Lato Heavy" panose="020F0502020204030203" pitchFamily="34" charset="0"/>
                <a:ea typeface="Lato Heavy" panose="020F0502020204030203" pitchFamily="34" charset="0"/>
                <a:cs typeface="Lato Heavy" panose="020F0502020204030203" pitchFamily="34" charset="0"/>
              </a:rPr>
              <a:t>BlueDot: </a:t>
            </a:r>
            <a:br>
              <a:rPr lang="en-US" sz="2800" dirty="0">
                <a:solidFill>
                  <a:srgbClr val="D5441C"/>
                </a:solidFill>
                <a:latin typeface="Lato Heavy" panose="020F0502020204030203" pitchFamily="34" charset="0"/>
                <a:ea typeface="Lato Heavy" panose="020F0502020204030203" pitchFamily="34" charset="0"/>
                <a:cs typeface="Lato Heavy" panose="020F0502020204030203" pitchFamily="34" charset="0"/>
              </a:rPr>
            </a:br>
            <a:r>
              <a:rPr lang="en-CA" sz="2800" spc="50" dirty="0">
                <a:solidFill>
                  <a:srgbClr val="103C65"/>
                </a:solidFill>
                <a:latin typeface="Lato" panose="020F0502020204030203" pitchFamily="34" charset="0"/>
              </a:rPr>
              <a:t>BRINGING ONTARIO TO THE FOREFRONT </a:t>
            </a:r>
            <a:br>
              <a:rPr lang="en-CA" sz="2800" spc="50" dirty="0">
                <a:solidFill>
                  <a:srgbClr val="103C65"/>
                </a:solidFill>
                <a:latin typeface="Lato" panose="020F0502020204030203" pitchFamily="34" charset="0"/>
              </a:rPr>
            </a:br>
            <a:r>
              <a:rPr lang="en-CA" sz="2800" spc="50" dirty="0">
                <a:solidFill>
                  <a:srgbClr val="103C65"/>
                </a:solidFill>
                <a:latin typeface="Lato" panose="020F0502020204030203" pitchFamily="34" charset="0"/>
              </a:rPr>
              <a:t>OF COVID-19 DETECTION</a:t>
            </a:r>
          </a:p>
        </p:txBody>
      </p:sp>
      <p:cxnSp>
        <p:nvCxnSpPr>
          <p:cNvPr id="11" name="Straight Connector 10">
            <a:extLst>
              <a:ext uri="{FF2B5EF4-FFF2-40B4-BE49-F238E27FC236}">
                <a16:creationId xmlns:a16="http://schemas.microsoft.com/office/drawing/2014/main" id="{BE801C4C-2207-FE4E-9203-AFE0C2B17FC5}"/>
              </a:ext>
            </a:extLst>
          </p:cNvPr>
          <p:cNvCxnSpPr>
            <a:cxnSpLocks/>
          </p:cNvCxnSpPr>
          <p:nvPr/>
        </p:nvCxnSpPr>
        <p:spPr>
          <a:xfrm>
            <a:off x="6096000" y="3255367"/>
            <a:ext cx="0" cy="200261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41568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a:extLst>
              <a:ext uri="{FF2B5EF4-FFF2-40B4-BE49-F238E27FC236}">
                <a16:creationId xmlns:a16="http://schemas.microsoft.com/office/drawing/2014/main" id="{4657352D-5560-0E4D-80D2-32B7BDDEC9D8}"/>
              </a:ext>
            </a:extLst>
          </p:cNvPr>
          <p:cNvGrpSpPr>
            <a:grpSpLocks/>
          </p:cNvGrpSpPr>
          <p:nvPr/>
        </p:nvGrpSpPr>
        <p:grpSpPr bwMode="auto">
          <a:xfrm>
            <a:off x="1666790" y="2171701"/>
            <a:ext cx="8858420" cy="3765466"/>
            <a:chOff x="1653990" y="2059421"/>
            <a:chExt cx="8857623" cy="3766278"/>
          </a:xfrm>
        </p:grpSpPr>
        <p:sp>
          <p:nvSpPr>
            <p:cNvPr id="3" name="Text Placeholder 1">
              <a:extLst>
                <a:ext uri="{FF2B5EF4-FFF2-40B4-BE49-F238E27FC236}">
                  <a16:creationId xmlns:a16="http://schemas.microsoft.com/office/drawing/2014/main" id="{4F3DB9F6-5DFB-F542-B6DE-B79D3A4E187A}"/>
                </a:ext>
              </a:extLst>
            </p:cNvPr>
            <p:cNvSpPr txBox="1">
              <a:spLocks/>
            </p:cNvSpPr>
            <p:nvPr/>
          </p:nvSpPr>
          <p:spPr bwMode="auto">
            <a:xfrm>
              <a:off x="1653990" y="2059421"/>
              <a:ext cx="8857623" cy="2572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6800" anchor="ctr"/>
            <a:lstStyle>
              <a:lvl1pPr>
                <a:lnSpc>
                  <a:spcPct val="90000"/>
                </a:lnSpc>
                <a:spcBef>
                  <a:spcPts val="1000"/>
                </a:spcBef>
                <a:buClr>
                  <a:schemeClr val="tx1"/>
                </a:buClr>
                <a:buFont typeface="Arial" panose="020B0604020202020204" pitchFamily="34" charset="0"/>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ct val="90000"/>
                </a:lnSpc>
                <a:spcBef>
                  <a:spcPts val="500"/>
                </a:spcBef>
                <a:buClr>
                  <a:schemeClr val="tx1"/>
                </a:buClr>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ct val="90000"/>
                </a:lnSpc>
                <a:spcBef>
                  <a:spcPts val="500"/>
                </a:spcBef>
                <a:buClr>
                  <a:schemeClr val="tx1"/>
                </a:buCl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rgbClr val="999999"/>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5pPr>
              <a:lvl6pPr marL="14732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6pPr>
              <a:lvl7pPr marL="19304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7pPr>
              <a:lvl8pPr marL="23876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8pPr>
              <a:lvl9pPr marL="28448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9pPr>
            </a:lstStyle>
            <a:p>
              <a:pPr algn="ctr"/>
              <a:r>
                <a:rPr lang="en-CA" sz="3200" dirty="0">
                  <a:solidFill>
                    <a:srgbClr val="D5441C"/>
                  </a:solidFill>
                  <a:latin typeface="Lato" panose="020F0502020204030203" pitchFamily="34" charset="0"/>
                </a:rPr>
                <a:t>BlueDot in Toronto was among the first in </a:t>
              </a:r>
              <a:br>
                <a:rPr lang="en-CA" sz="3200" dirty="0">
                  <a:solidFill>
                    <a:srgbClr val="D5441C"/>
                  </a:solidFill>
                  <a:latin typeface="Lato" panose="020F0502020204030203" pitchFamily="34" charset="0"/>
                </a:rPr>
              </a:br>
              <a:r>
                <a:rPr lang="en-CA" sz="3200" dirty="0">
                  <a:solidFill>
                    <a:srgbClr val="D5441C"/>
                  </a:solidFill>
                  <a:latin typeface="Lato" panose="020F0502020204030203" pitchFamily="34" charset="0"/>
                </a:rPr>
                <a:t>the world to identify the spread of COVID-19, coming in nine days ahead of the </a:t>
              </a:r>
              <a:br>
                <a:rPr lang="en-CA" sz="3200" dirty="0">
                  <a:solidFill>
                    <a:srgbClr val="D5441C"/>
                  </a:solidFill>
                  <a:latin typeface="Lato" panose="020F0502020204030203" pitchFamily="34" charset="0"/>
                </a:rPr>
              </a:br>
              <a:r>
                <a:rPr lang="en-CA" sz="3200" dirty="0">
                  <a:solidFill>
                    <a:srgbClr val="D5441C"/>
                  </a:solidFill>
                  <a:latin typeface="Lato" panose="020F0502020204030203" pitchFamily="34" charset="0"/>
                </a:rPr>
                <a:t>World Health Organization’s public warning. We’ve signed a contract to use this Canadian software to model the disease.</a:t>
              </a:r>
            </a:p>
          </p:txBody>
        </p:sp>
        <p:sp>
          <p:nvSpPr>
            <p:cNvPr id="4" name="Text Placeholder 1">
              <a:extLst>
                <a:ext uri="{FF2B5EF4-FFF2-40B4-BE49-F238E27FC236}">
                  <a16:creationId xmlns:a16="http://schemas.microsoft.com/office/drawing/2014/main" id="{551EEF9E-EC33-8944-B250-5290E18460CE}"/>
                </a:ext>
              </a:extLst>
            </p:cNvPr>
            <p:cNvSpPr txBox="1">
              <a:spLocks/>
            </p:cNvSpPr>
            <p:nvPr/>
          </p:nvSpPr>
          <p:spPr bwMode="auto">
            <a:xfrm>
              <a:off x="1750899" y="4859098"/>
              <a:ext cx="8631935" cy="966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6800" anchor="ctr"/>
            <a:lstStyle>
              <a:lvl1pPr>
                <a:lnSpc>
                  <a:spcPct val="90000"/>
                </a:lnSpc>
                <a:spcBef>
                  <a:spcPts val="1000"/>
                </a:spcBef>
                <a:buClr>
                  <a:schemeClr val="tx1"/>
                </a:buClr>
                <a:buFont typeface="Arial" panose="020B0604020202020204" pitchFamily="34" charset="0"/>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ct val="90000"/>
                </a:lnSpc>
                <a:spcBef>
                  <a:spcPts val="500"/>
                </a:spcBef>
                <a:buClr>
                  <a:schemeClr val="tx1"/>
                </a:buClr>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ct val="90000"/>
                </a:lnSpc>
                <a:spcBef>
                  <a:spcPts val="500"/>
                </a:spcBef>
                <a:buClr>
                  <a:schemeClr val="tx1"/>
                </a:buCl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rgbClr val="999999"/>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5pPr>
              <a:lvl6pPr marL="14732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6pPr>
              <a:lvl7pPr marL="19304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7pPr>
              <a:lvl8pPr marL="23876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8pPr>
              <a:lvl9pPr marL="28448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00000"/>
                </a:lnSpc>
                <a:spcBef>
                  <a:spcPct val="0"/>
                </a:spcBef>
              </a:pPr>
              <a:r>
                <a:rPr lang="en-CA" altLang="en-US" b="1" dirty="0">
                  <a:latin typeface="Lato Heavy" panose="020F0502020204030203" pitchFamily="34" charset="0"/>
                  <a:ea typeface="Lato Heavy" panose="020F0502020204030203" pitchFamily="34" charset="0"/>
                  <a:cs typeface="Lato Heavy" panose="020F0502020204030203" pitchFamily="34" charset="0"/>
                </a:rPr>
                <a:t>JUSTIN TRUDEAU</a:t>
              </a:r>
            </a:p>
            <a:p>
              <a:pPr algn="ctr" eaLnBrk="1" hangingPunct="1">
                <a:lnSpc>
                  <a:spcPct val="100000"/>
                </a:lnSpc>
                <a:spcBef>
                  <a:spcPct val="0"/>
                </a:spcBef>
              </a:pPr>
              <a:r>
                <a:rPr lang="en-CA" sz="1800" dirty="0"/>
                <a:t>Prime Minister of Canada</a:t>
              </a:r>
            </a:p>
          </p:txBody>
        </p:sp>
      </p:grpSp>
      <p:pic>
        <p:nvPicPr>
          <p:cNvPr id="7" name="Picture 15">
            <a:extLst>
              <a:ext uri="{FF2B5EF4-FFF2-40B4-BE49-F238E27FC236}">
                <a16:creationId xmlns:a16="http://schemas.microsoft.com/office/drawing/2014/main" id="{C39F1A6D-20E6-D74B-A744-5BE40146B3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5042808" y="579867"/>
            <a:ext cx="1915886" cy="1416446"/>
          </a:xfrm>
          <a:prstGeom prst="rect">
            <a:avLst/>
          </a:prstGeom>
          <a:noFill/>
          <a:ln>
            <a:noFill/>
          </a:ln>
        </p:spPr>
      </p:pic>
    </p:spTree>
    <p:extLst>
      <p:ext uri="{BB962C8B-B14F-4D97-AF65-F5344CB8AC3E}">
        <p14:creationId xmlns:p14="http://schemas.microsoft.com/office/powerpoint/2010/main" val="14281072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6" name="Group 15">
            <a:extLst>
              <a:ext uri="{FF2B5EF4-FFF2-40B4-BE49-F238E27FC236}">
                <a16:creationId xmlns:a16="http://schemas.microsoft.com/office/drawing/2014/main" id="{DC9C0CDD-40DD-AA45-A916-0533EB8BFB3A}"/>
              </a:ext>
            </a:extLst>
          </p:cNvPr>
          <p:cNvGrpSpPr>
            <a:grpSpLocks/>
          </p:cNvGrpSpPr>
          <p:nvPr/>
        </p:nvGrpSpPr>
        <p:grpSpPr bwMode="auto">
          <a:xfrm>
            <a:off x="569913" y="3128963"/>
            <a:ext cx="5708650" cy="2537051"/>
            <a:chOff x="7556884" y="3004278"/>
            <a:chExt cx="5676275" cy="2537457"/>
          </a:xfrm>
        </p:grpSpPr>
        <p:grpSp>
          <p:nvGrpSpPr>
            <p:cNvPr id="62467" name="Group 16">
              <a:extLst>
                <a:ext uri="{FF2B5EF4-FFF2-40B4-BE49-F238E27FC236}">
                  <a16:creationId xmlns:a16="http://schemas.microsoft.com/office/drawing/2014/main" id="{0B6FCA45-5F06-1147-9A98-0BDB2DA0321A}"/>
                </a:ext>
              </a:extLst>
            </p:cNvPr>
            <p:cNvGrpSpPr>
              <a:grpSpLocks/>
            </p:cNvGrpSpPr>
            <p:nvPr/>
          </p:nvGrpSpPr>
          <p:grpSpPr bwMode="auto">
            <a:xfrm>
              <a:off x="7556884" y="3004278"/>
              <a:ext cx="5676275" cy="2537457"/>
              <a:chOff x="419725" y="3005334"/>
              <a:chExt cx="5676275" cy="2537457"/>
            </a:xfrm>
          </p:grpSpPr>
          <p:sp>
            <p:nvSpPr>
              <p:cNvPr id="62469" name="TextBox 18">
                <a:extLst>
                  <a:ext uri="{FF2B5EF4-FFF2-40B4-BE49-F238E27FC236}">
                    <a16:creationId xmlns:a16="http://schemas.microsoft.com/office/drawing/2014/main" id="{99E515E5-EC12-864B-AAA2-6B3B746D4BF9}"/>
                  </a:ext>
                </a:extLst>
              </p:cNvPr>
              <p:cNvSpPr txBox="1">
                <a:spLocks noChangeArrowheads="1"/>
              </p:cNvSpPr>
              <p:nvPr/>
            </p:nvSpPr>
            <p:spPr bwMode="auto">
              <a:xfrm>
                <a:off x="419725" y="3005334"/>
                <a:ext cx="5676275" cy="253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CA" altLang="en-US" sz="2400" b="1" dirty="0">
                    <a:solidFill>
                      <a:schemeClr val="bg1"/>
                    </a:solidFill>
                    <a:latin typeface="Lato Medium" panose="020F0502020204030203" pitchFamily="34" charset="0"/>
                  </a:rPr>
                  <a:t>LEARN MORE</a:t>
                </a:r>
                <a:endParaRPr lang="en-CA" altLang="en-US" sz="2400" dirty="0">
                  <a:solidFill>
                    <a:schemeClr val="bg1"/>
                  </a:solidFill>
                  <a:latin typeface="Lato Medium" panose="020F0502020204030203" pitchFamily="34" charset="0"/>
                </a:endParaRPr>
              </a:p>
              <a:p>
                <a:r>
                  <a:rPr lang="en-CA" altLang="en-US" sz="1600" b="1" dirty="0" err="1">
                    <a:solidFill>
                      <a:schemeClr val="bg1"/>
                    </a:solidFill>
                    <a:latin typeface="Lato Medium" panose="020F0502020204030203" pitchFamily="34" charset="0"/>
                  </a:rPr>
                  <a:t>InvestOntario.ca</a:t>
                </a:r>
                <a:endParaRPr lang="en-CA" altLang="en-US" sz="1600" b="1" dirty="0">
                  <a:solidFill>
                    <a:schemeClr val="bg1"/>
                  </a:solidFill>
                  <a:latin typeface="Lato Medium" panose="020F0502020204030203" pitchFamily="34" charset="0"/>
                </a:endParaRPr>
              </a:p>
              <a:p>
                <a:pPr>
                  <a:spcBef>
                    <a:spcPts val="1200"/>
                  </a:spcBef>
                </a:pPr>
                <a:r>
                  <a:rPr lang="en-CA" altLang="en-US" sz="1600" b="1" dirty="0">
                    <a:solidFill>
                      <a:schemeClr val="bg1"/>
                    </a:solidFill>
                    <a:latin typeface="Lato Medium" panose="020F0502020204030203" pitchFamily="34" charset="0"/>
                  </a:rPr>
                  <a:t>ONE CALL. ALL THE ANSWERS.</a:t>
                </a:r>
                <a:endParaRPr lang="en-CA" altLang="en-US" sz="1600" dirty="0">
                  <a:solidFill>
                    <a:schemeClr val="bg1"/>
                  </a:solidFill>
                  <a:latin typeface="Lato Medium" panose="020F0502020204030203" pitchFamily="34" charset="0"/>
                </a:endParaRPr>
              </a:p>
              <a:p>
                <a:r>
                  <a:rPr lang="en-CA" altLang="en-US" sz="1600" b="1" dirty="0">
                    <a:solidFill>
                      <a:schemeClr val="bg1"/>
                    </a:solidFill>
                    <a:latin typeface="Lato Medium" panose="020F0502020204030203" pitchFamily="34" charset="0"/>
                  </a:rPr>
                  <a:t>+1  416-313-3469</a:t>
                </a:r>
              </a:p>
              <a:p>
                <a:endParaRPr lang="en-CA" altLang="en-US" sz="1600" b="1" dirty="0">
                  <a:solidFill>
                    <a:schemeClr val="bg1"/>
                  </a:solidFill>
                  <a:latin typeface="Lato Medium" panose="020F0502020204030203" pitchFamily="34" charset="0"/>
                </a:endParaRPr>
              </a:p>
              <a:p>
                <a:r>
                  <a:rPr lang="en-CA" altLang="en-US" sz="1000" b="1" dirty="0">
                    <a:solidFill>
                      <a:schemeClr val="bg1"/>
                    </a:solidFill>
                    <a:latin typeface="Lato Medium" panose="020F0502020204030203" pitchFamily="34" charset="0"/>
                  </a:rPr>
                  <a:t>FOLLOW US</a:t>
                </a:r>
                <a:endParaRPr lang="en-CA" altLang="en-US" sz="1000" dirty="0">
                  <a:solidFill>
                    <a:schemeClr val="bg1"/>
                  </a:solidFill>
                  <a:latin typeface="Lato Medium" panose="020F0502020204030203" pitchFamily="34" charset="0"/>
                </a:endParaRPr>
              </a:p>
              <a:p>
                <a:pPr>
                  <a:lnSpc>
                    <a:spcPts val="2663"/>
                  </a:lnSpc>
                  <a:tabLst>
                    <a:tab pos="336550" algn="l"/>
                  </a:tabLst>
                </a:pPr>
                <a:r>
                  <a:rPr lang="en-CA" altLang="en-US" sz="1600" dirty="0">
                    <a:solidFill>
                      <a:schemeClr val="bg1"/>
                    </a:solidFill>
                    <a:latin typeface="Lato Medium" panose="020F0502020204030203" pitchFamily="34" charset="0"/>
                  </a:rPr>
                  <a:t>	</a:t>
                </a:r>
                <a:r>
                  <a:rPr lang="en-CA" altLang="en-US" sz="1400" dirty="0">
                    <a:solidFill>
                      <a:schemeClr val="bg1"/>
                    </a:solidFill>
                    <a:latin typeface="Lato Medium" panose="020F0502020204030203" pitchFamily="34" charset="0"/>
                  </a:rPr>
                  <a:t>company/</a:t>
                </a:r>
                <a:r>
                  <a:rPr lang="en-CA" altLang="en-US" sz="1400" dirty="0" err="1">
                    <a:solidFill>
                      <a:schemeClr val="bg1"/>
                    </a:solidFill>
                    <a:latin typeface="Lato Medium" panose="020F0502020204030203" pitchFamily="34" charset="0"/>
                  </a:rPr>
                  <a:t>investontario</a:t>
                </a:r>
                <a:r>
                  <a:rPr lang="en-CA" altLang="en-US" sz="1400" dirty="0">
                    <a:solidFill>
                      <a:schemeClr val="bg1"/>
                    </a:solidFill>
                    <a:latin typeface="Lato Medium" panose="020F0502020204030203" pitchFamily="34" charset="0"/>
                  </a:rPr>
                  <a:t> </a:t>
                </a:r>
                <a:br>
                  <a:rPr lang="en-CA" altLang="en-US" sz="1400" dirty="0">
                    <a:solidFill>
                      <a:schemeClr val="bg1"/>
                    </a:solidFill>
                    <a:latin typeface="Lato Medium" panose="020F0502020204030203" pitchFamily="34" charset="0"/>
                  </a:rPr>
                </a:br>
                <a:r>
                  <a:rPr lang="en-CA" altLang="en-US" sz="1400" dirty="0">
                    <a:solidFill>
                      <a:schemeClr val="bg1"/>
                    </a:solidFill>
                    <a:latin typeface="Lato Medium" panose="020F0502020204030203" pitchFamily="34" charset="0"/>
                  </a:rPr>
                  <a:t>	@</a:t>
                </a:r>
                <a:r>
                  <a:rPr lang="en-CA" altLang="en-US" sz="1400" dirty="0" err="1">
                    <a:solidFill>
                      <a:schemeClr val="bg1"/>
                    </a:solidFill>
                    <a:latin typeface="Lato Medium" panose="020F0502020204030203" pitchFamily="34" charset="0"/>
                  </a:rPr>
                  <a:t>investontario</a:t>
                </a:r>
                <a:endParaRPr lang="en-CA" altLang="en-US" sz="1400" dirty="0">
                  <a:solidFill>
                    <a:schemeClr val="bg1"/>
                  </a:solidFill>
                  <a:latin typeface="Lato Medium" panose="020F0502020204030203" pitchFamily="34" charset="0"/>
                </a:endParaRPr>
              </a:p>
            </p:txBody>
          </p:sp>
          <p:pic>
            <p:nvPicPr>
              <p:cNvPr id="62470" name="Picture 19" descr="Logo, icon&#10;&#10;Description automatically generated">
                <a:extLst>
                  <a:ext uri="{FF2B5EF4-FFF2-40B4-BE49-F238E27FC236}">
                    <a16:creationId xmlns:a16="http://schemas.microsoft.com/office/drawing/2014/main" id="{860F6EED-DB95-C244-97BD-31653844B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00" y="4786889"/>
                <a:ext cx="239530" cy="22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2468" name="Picture 17" descr="A picture containing ax, clipart&#10;&#10;Description automatically generated">
              <a:extLst>
                <a:ext uri="{FF2B5EF4-FFF2-40B4-BE49-F238E27FC236}">
                  <a16:creationId xmlns:a16="http://schemas.microsoft.com/office/drawing/2014/main" id="{552F9ECC-DD74-DB47-A869-92BB66F11F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4158" y="5134229"/>
              <a:ext cx="243231" cy="19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9" descr="A picture containing text&#10;&#10;Description automatically generated">
            <a:extLst>
              <a:ext uri="{FF2B5EF4-FFF2-40B4-BE49-F238E27FC236}">
                <a16:creationId xmlns:a16="http://schemas.microsoft.com/office/drawing/2014/main" id="{35DA4089-0E59-2343-802A-EE97A99C0F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735" y="5969290"/>
            <a:ext cx="3144933" cy="4815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6AB1CC-9B37-0545-B636-35CF3FFF1DB6}"/>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id="{E6882835-1555-6647-8A47-87024893C3A3}"/>
              </a:ext>
            </a:extLst>
          </p:cNvPr>
          <p:cNvSpPr>
            <a:spLocks noGrp="1"/>
          </p:cNvSpPr>
          <p:nvPr>
            <p:ph sz="quarter" idx="10"/>
          </p:nvPr>
        </p:nvSpPr>
        <p:spPr/>
        <p:txBody>
          <a:bodyPr/>
          <a:lstStyle/>
          <a:p>
            <a:endParaRPr lang="en-US"/>
          </a:p>
        </p:txBody>
      </p:sp>
      <p:sp>
        <p:nvSpPr>
          <p:cNvPr id="8" name="Content Placeholder 7">
            <a:extLst>
              <a:ext uri="{FF2B5EF4-FFF2-40B4-BE49-F238E27FC236}">
                <a16:creationId xmlns:a16="http://schemas.microsoft.com/office/drawing/2014/main" id="{C629A38B-FBF4-EE44-A766-363DA62BBF82}"/>
              </a:ext>
            </a:extLst>
          </p:cNvPr>
          <p:cNvSpPr>
            <a:spLocks noGrp="1"/>
          </p:cNvSpPr>
          <p:nvPr>
            <p:ph sz="quarter" idx="11"/>
          </p:nvPr>
        </p:nvSpPr>
        <p:spPr/>
        <p:txBody>
          <a:bodyPr/>
          <a:lstStyle/>
          <a:p>
            <a:endParaRPr lang="en-US"/>
          </a:p>
        </p:txBody>
      </p:sp>
      <p:sp>
        <p:nvSpPr>
          <p:cNvPr id="5" name="Footer Placeholder 4">
            <a:extLst>
              <a:ext uri="{FF2B5EF4-FFF2-40B4-BE49-F238E27FC236}">
                <a16:creationId xmlns:a16="http://schemas.microsoft.com/office/drawing/2014/main" id="{6B6F092C-AA0C-6D44-9DCE-82AB6619FECA}"/>
              </a:ext>
            </a:extLst>
          </p:cNvPr>
          <p:cNvSpPr>
            <a:spLocks noGrp="1"/>
          </p:cNvSpPr>
          <p:nvPr>
            <p:ph type="ftr" sz="quarter" idx="12"/>
          </p:nvPr>
        </p:nvSpPr>
        <p:spPr/>
        <p:txBody>
          <a:bodyPr/>
          <a:lstStyle/>
          <a:p>
            <a:fld id="{5986AB25-95E6-4B48-A5D4-62C843640EC9}" type="slidenum">
              <a:rPr lang="en-US" smtClean="0"/>
              <a:pPr/>
              <a:t>33</a:t>
            </a:fld>
            <a:endParaRPr lang="en-US" dirty="0"/>
          </a:p>
        </p:txBody>
      </p:sp>
    </p:spTree>
    <p:extLst>
      <p:ext uri="{BB962C8B-B14F-4D97-AF65-F5344CB8AC3E}">
        <p14:creationId xmlns:p14="http://schemas.microsoft.com/office/powerpoint/2010/main" val="1757440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2EDAF8A-627B-8043-92BE-E416C0A785DC}"/>
              </a:ext>
            </a:extLst>
          </p:cNvPr>
          <p:cNvSpPr>
            <a:spLocks noGrp="1"/>
          </p:cNvSpPr>
          <p:nvPr>
            <p:ph type="ctrTitle"/>
          </p:nvPr>
        </p:nvSpPr>
        <p:spPr/>
        <p:txBody>
          <a:bodyPr/>
          <a:lstStyle/>
          <a:p>
            <a:endParaRPr lang="en-US"/>
          </a:p>
        </p:txBody>
      </p:sp>
      <p:sp>
        <p:nvSpPr>
          <p:cNvPr id="5" name="Footer Placeholder 4">
            <a:extLst>
              <a:ext uri="{FF2B5EF4-FFF2-40B4-BE49-F238E27FC236}">
                <a16:creationId xmlns:a16="http://schemas.microsoft.com/office/drawing/2014/main" id="{89386139-E8DE-214E-A2AB-67D9566DF5BF}"/>
              </a:ext>
            </a:extLst>
          </p:cNvPr>
          <p:cNvSpPr>
            <a:spLocks noGrp="1"/>
          </p:cNvSpPr>
          <p:nvPr>
            <p:ph type="ftr" sz="quarter" idx="10"/>
          </p:nvPr>
        </p:nvSpPr>
        <p:spPr/>
        <p:txBody>
          <a:bodyPr/>
          <a:lstStyle/>
          <a:p>
            <a:fld id="{5986AB25-95E6-4B48-A5D4-62C843640EC9}" type="slidenum">
              <a:rPr lang="en-US" smtClean="0"/>
              <a:pPr/>
              <a:t>34</a:t>
            </a:fld>
            <a:endParaRPr lang="en-US" dirty="0"/>
          </a:p>
        </p:txBody>
      </p:sp>
    </p:spTree>
    <p:extLst>
      <p:ext uri="{BB962C8B-B14F-4D97-AF65-F5344CB8AC3E}">
        <p14:creationId xmlns:p14="http://schemas.microsoft.com/office/powerpoint/2010/main" val="38882989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DCED67-3FBF-064A-80A9-C33D232D8696}"/>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9F5A3B5B-9C4C-524D-B8E4-A2BF1248A90C}"/>
              </a:ext>
            </a:extLst>
          </p:cNvPr>
          <p:cNvSpPr>
            <a:spLocks noGrp="1"/>
          </p:cNvSpPr>
          <p:nvPr>
            <p:ph type="title"/>
          </p:nvPr>
        </p:nvSpPr>
        <p:spPr/>
        <p:txBody>
          <a:bodyPr/>
          <a:lstStyle/>
          <a:p>
            <a:endParaRPr lang="en-US"/>
          </a:p>
        </p:txBody>
      </p:sp>
      <p:sp>
        <p:nvSpPr>
          <p:cNvPr id="4" name="Picture Placeholder 3">
            <a:extLst>
              <a:ext uri="{FF2B5EF4-FFF2-40B4-BE49-F238E27FC236}">
                <a16:creationId xmlns:a16="http://schemas.microsoft.com/office/drawing/2014/main" id="{28F4F141-BC31-2141-AC17-83DEAA193D32}"/>
              </a:ext>
            </a:extLst>
          </p:cNvPr>
          <p:cNvSpPr>
            <a:spLocks noGrp="1"/>
          </p:cNvSpPr>
          <p:nvPr>
            <p:ph type="pic" sz="quarter" idx="19"/>
          </p:nvPr>
        </p:nvSpPr>
        <p:spPr/>
      </p:sp>
      <p:sp>
        <p:nvSpPr>
          <p:cNvPr id="5" name="Footer Placeholder 4">
            <a:extLst>
              <a:ext uri="{FF2B5EF4-FFF2-40B4-BE49-F238E27FC236}">
                <a16:creationId xmlns:a16="http://schemas.microsoft.com/office/drawing/2014/main" id="{FD68186E-A930-6F45-9D71-5050A93654FC}"/>
              </a:ext>
            </a:extLst>
          </p:cNvPr>
          <p:cNvSpPr>
            <a:spLocks noGrp="1"/>
          </p:cNvSpPr>
          <p:nvPr>
            <p:ph type="ftr" sz="quarter" idx="20"/>
          </p:nvPr>
        </p:nvSpPr>
        <p:spPr/>
        <p:txBody>
          <a:bodyPr/>
          <a:lstStyle/>
          <a:p>
            <a:fld id="{CC653949-7FE2-8A44-87AD-E6DBC67F73A2}" type="slidenum">
              <a:rPr lang="en-US" smtClean="0"/>
              <a:pPr/>
              <a:t>35</a:t>
            </a:fld>
            <a:endParaRPr lang="en-US" dirty="0"/>
          </a:p>
        </p:txBody>
      </p:sp>
    </p:spTree>
    <p:extLst>
      <p:ext uri="{BB962C8B-B14F-4D97-AF65-F5344CB8AC3E}">
        <p14:creationId xmlns:p14="http://schemas.microsoft.com/office/powerpoint/2010/main" val="18071600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02189-3B9E-F149-B289-D8862CD7A04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EDEDDCF-E447-8A4A-9AE9-3233653B6CF3}"/>
              </a:ext>
            </a:extLst>
          </p:cNvPr>
          <p:cNvSpPr>
            <a:spLocks noGrp="1"/>
          </p:cNvSpPr>
          <p:nvPr>
            <p:ph idx="1"/>
          </p:nvPr>
        </p:nvSpPr>
        <p:spPr/>
        <p:txBody>
          <a:bodyPr/>
          <a:lstStyle/>
          <a:p>
            <a:endParaRPr lang="en-US"/>
          </a:p>
        </p:txBody>
      </p:sp>
      <p:sp>
        <p:nvSpPr>
          <p:cNvPr id="4" name="Picture Placeholder 3">
            <a:extLst>
              <a:ext uri="{FF2B5EF4-FFF2-40B4-BE49-F238E27FC236}">
                <a16:creationId xmlns:a16="http://schemas.microsoft.com/office/drawing/2014/main" id="{9930C4A7-932F-2441-B691-CDFF0ADD7AEC}"/>
              </a:ext>
            </a:extLst>
          </p:cNvPr>
          <p:cNvSpPr>
            <a:spLocks noGrp="1"/>
          </p:cNvSpPr>
          <p:nvPr>
            <p:ph type="pic" sz="quarter" idx="18"/>
          </p:nvPr>
        </p:nvSpPr>
        <p:spPr/>
      </p:sp>
      <p:sp>
        <p:nvSpPr>
          <p:cNvPr id="5" name="Picture Placeholder 4">
            <a:extLst>
              <a:ext uri="{FF2B5EF4-FFF2-40B4-BE49-F238E27FC236}">
                <a16:creationId xmlns:a16="http://schemas.microsoft.com/office/drawing/2014/main" id="{A19D2ABF-35CF-2C4F-B0BF-4EDB31A6D18C}"/>
              </a:ext>
            </a:extLst>
          </p:cNvPr>
          <p:cNvSpPr>
            <a:spLocks noGrp="1"/>
          </p:cNvSpPr>
          <p:nvPr>
            <p:ph type="pic" sz="quarter" idx="19"/>
          </p:nvPr>
        </p:nvSpPr>
        <p:spPr/>
      </p:sp>
      <p:sp>
        <p:nvSpPr>
          <p:cNvPr id="6" name="Picture Placeholder 5">
            <a:extLst>
              <a:ext uri="{FF2B5EF4-FFF2-40B4-BE49-F238E27FC236}">
                <a16:creationId xmlns:a16="http://schemas.microsoft.com/office/drawing/2014/main" id="{5B61833D-F957-D841-837E-9FFED58786E6}"/>
              </a:ext>
            </a:extLst>
          </p:cNvPr>
          <p:cNvSpPr>
            <a:spLocks noGrp="1"/>
          </p:cNvSpPr>
          <p:nvPr>
            <p:ph type="pic" sz="quarter" idx="20"/>
          </p:nvPr>
        </p:nvSpPr>
        <p:spPr/>
      </p:sp>
      <p:sp>
        <p:nvSpPr>
          <p:cNvPr id="7" name="Footer Placeholder 6">
            <a:extLst>
              <a:ext uri="{FF2B5EF4-FFF2-40B4-BE49-F238E27FC236}">
                <a16:creationId xmlns:a16="http://schemas.microsoft.com/office/drawing/2014/main" id="{2D4B0183-166B-C64D-A029-1F7F66647A8C}"/>
              </a:ext>
            </a:extLst>
          </p:cNvPr>
          <p:cNvSpPr>
            <a:spLocks noGrp="1"/>
          </p:cNvSpPr>
          <p:nvPr>
            <p:ph type="ftr" sz="quarter" idx="21"/>
          </p:nvPr>
        </p:nvSpPr>
        <p:spPr/>
        <p:txBody>
          <a:bodyPr/>
          <a:lstStyle/>
          <a:p>
            <a:fld id="{02CE0525-7FE3-2048-AB52-A963A673C4E7}" type="slidenum">
              <a:rPr lang="en-US" smtClean="0"/>
              <a:pPr/>
              <a:t>36</a:t>
            </a:fld>
            <a:endParaRPr lang="en-US" dirty="0"/>
          </a:p>
        </p:txBody>
      </p:sp>
    </p:spTree>
    <p:extLst>
      <p:ext uri="{BB962C8B-B14F-4D97-AF65-F5344CB8AC3E}">
        <p14:creationId xmlns:p14="http://schemas.microsoft.com/office/powerpoint/2010/main" val="41892602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DD41ED-6F16-E94C-A7E9-3F1DFF7EF9D2}"/>
              </a:ext>
            </a:extLst>
          </p:cNvPr>
          <p:cNvSpPr>
            <a:spLocks noGrp="1"/>
          </p:cNvSpPr>
          <p:nvPr>
            <p:ph sz="half" idx="2"/>
          </p:nvPr>
        </p:nvSpPr>
        <p:spPr/>
        <p:txBody>
          <a:bodyPr/>
          <a:lstStyle/>
          <a:p>
            <a:endParaRPr lang="en-US"/>
          </a:p>
        </p:txBody>
      </p:sp>
      <p:sp>
        <p:nvSpPr>
          <p:cNvPr id="3" name="Content Placeholder 2">
            <a:extLst>
              <a:ext uri="{FF2B5EF4-FFF2-40B4-BE49-F238E27FC236}">
                <a16:creationId xmlns:a16="http://schemas.microsoft.com/office/drawing/2014/main" id="{64DF00BC-0FBC-1048-9D46-C201A55FD265}"/>
              </a:ext>
            </a:extLst>
          </p:cNvPr>
          <p:cNvSpPr>
            <a:spLocks noGrp="1"/>
          </p:cNvSpPr>
          <p:nvPr>
            <p:ph sz="quarter" idx="4"/>
          </p:nvPr>
        </p:nvSpPr>
        <p:spPr/>
        <p:txBody>
          <a:bodyPr/>
          <a:lstStyle/>
          <a:p>
            <a:endParaRPr lang="en-US"/>
          </a:p>
        </p:txBody>
      </p:sp>
      <p:sp>
        <p:nvSpPr>
          <p:cNvPr id="4" name="Title 3">
            <a:extLst>
              <a:ext uri="{FF2B5EF4-FFF2-40B4-BE49-F238E27FC236}">
                <a16:creationId xmlns:a16="http://schemas.microsoft.com/office/drawing/2014/main" id="{337C2AF3-692B-1445-B006-C676D64A41F4}"/>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5383536F-9274-C44E-AD42-729A4970C8BB}"/>
              </a:ext>
            </a:extLst>
          </p:cNvPr>
          <p:cNvSpPr>
            <a:spLocks noGrp="1"/>
          </p:cNvSpPr>
          <p:nvPr>
            <p:ph type="body" idx="1"/>
          </p:nvPr>
        </p:nvSpPr>
        <p:spPr/>
        <p:txBody>
          <a:bodyPr/>
          <a:lstStyle/>
          <a:p>
            <a:endParaRPr lang="en-US"/>
          </a:p>
        </p:txBody>
      </p:sp>
      <p:sp>
        <p:nvSpPr>
          <p:cNvPr id="6" name="Text Placeholder 5">
            <a:extLst>
              <a:ext uri="{FF2B5EF4-FFF2-40B4-BE49-F238E27FC236}">
                <a16:creationId xmlns:a16="http://schemas.microsoft.com/office/drawing/2014/main" id="{621C85D8-3185-3842-B264-14C35C26A219}"/>
              </a:ext>
            </a:extLst>
          </p:cNvPr>
          <p:cNvSpPr>
            <a:spLocks noGrp="1"/>
          </p:cNvSpPr>
          <p:nvPr>
            <p:ph type="body" idx="13"/>
          </p:nvPr>
        </p:nvSpPr>
        <p:spPr/>
        <p:txBody>
          <a:bodyPr/>
          <a:lstStyle/>
          <a:p>
            <a:endParaRPr lang="en-US"/>
          </a:p>
        </p:txBody>
      </p:sp>
      <p:sp>
        <p:nvSpPr>
          <p:cNvPr id="7" name="Footer Placeholder 6">
            <a:extLst>
              <a:ext uri="{FF2B5EF4-FFF2-40B4-BE49-F238E27FC236}">
                <a16:creationId xmlns:a16="http://schemas.microsoft.com/office/drawing/2014/main" id="{854FEA0C-4D07-5B40-A258-BF1F7E53B062}"/>
              </a:ext>
            </a:extLst>
          </p:cNvPr>
          <p:cNvSpPr>
            <a:spLocks noGrp="1"/>
          </p:cNvSpPr>
          <p:nvPr>
            <p:ph type="ftr" sz="quarter" idx="14"/>
          </p:nvPr>
        </p:nvSpPr>
        <p:spPr/>
        <p:txBody>
          <a:bodyPr/>
          <a:lstStyle/>
          <a:p>
            <a:fld id="{15B4A5FC-2B62-E34B-A7C9-21CB72149FA5}" type="slidenum">
              <a:rPr lang="en-US" smtClean="0"/>
              <a:pPr/>
              <a:t>37</a:t>
            </a:fld>
            <a:endParaRPr lang="en-US" dirty="0"/>
          </a:p>
        </p:txBody>
      </p:sp>
    </p:spTree>
    <p:extLst>
      <p:ext uri="{BB962C8B-B14F-4D97-AF65-F5344CB8AC3E}">
        <p14:creationId xmlns:p14="http://schemas.microsoft.com/office/powerpoint/2010/main" val="34566473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764D9-D7A1-C24E-A875-A46D2CAE7F43}"/>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54488A2B-6ABD-C04C-B381-A3E573EB1A56}"/>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490293A5-B44E-F148-8798-FCF80F2AFA98}"/>
              </a:ext>
            </a:extLst>
          </p:cNvPr>
          <p:cNvSpPr>
            <a:spLocks noGrp="1"/>
          </p:cNvSpPr>
          <p:nvPr>
            <p:ph type="body" sz="quarter" idx="10"/>
          </p:nvPr>
        </p:nvSpPr>
        <p:spPr/>
        <p:txBody>
          <a:bodyPr/>
          <a:lstStyle/>
          <a:p>
            <a:endParaRPr lang="en-US"/>
          </a:p>
        </p:txBody>
      </p:sp>
      <p:sp>
        <p:nvSpPr>
          <p:cNvPr id="6" name="Footer Placeholder 5">
            <a:extLst>
              <a:ext uri="{FF2B5EF4-FFF2-40B4-BE49-F238E27FC236}">
                <a16:creationId xmlns:a16="http://schemas.microsoft.com/office/drawing/2014/main" id="{D4F19DB0-7492-F14B-86B8-15DDEFB7E6E0}"/>
              </a:ext>
            </a:extLst>
          </p:cNvPr>
          <p:cNvSpPr>
            <a:spLocks noGrp="1"/>
          </p:cNvSpPr>
          <p:nvPr>
            <p:ph type="ftr" sz="quarter" idx="21"/>
          </p:nvPr>
        </p:nvSpPr>
        <p:spPr/>
        <p:txBody>
          <a:bodyPr/>
          <a:lstStyle/>
          <a:p>
            <a:fld id="{FB3E153C-47F5-BA42-8C72-D84CDF9E50E6}" type="slidenum">
              <a:rPr lang="en-US" smtClean="0"/>
              <a:pPr/>
              <a:t>38</a:t>
            </a:fld>
            <a:endParaRPr lang="en-US" dirty="0"/>
          </a:p>
        </p:txBody>
      </p:sp>
      <p:graphicFrame>
        <p:nvGraphicFramePr>
          <p:cNvPr id="7" name="Chart Placeholder 17">
            <a:extLst>
              <a:ext uri="{FF2B5EF4-FFF2-40B4-BE49-F238E27FC236}">
                <a16:creationId xmlns:a16="http://schemas.microsoft.com/office/drawing/2014/main" id="{046A3364-BF6F-CB4A-B782-9BA6F8541E8C}"/>
              </a:ext>
            </a:extLst>
          </p:cNvPr>
          <p:cNvGraphicFramePr>
            <a:graphicFrameLocks noGrp="1"/>
          </p:cNvGraphicFramePr>
          <p:nvPr>
            <p:ph type="chart" sz="quarter" idx="20"/>
          </p:nvPr>
        </p:nvGraphicFramePr>
        <p:xfrm>
          <a:off x="6211888" y="2249488"/>
          <a:ext cx="5319712" cy="34258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286482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878B73-6D13-E44C-9B3F-A525F55797A6}"/>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96112A66-F2C9-4943-B4F7-E08858FDF160}"/>
              </a:ext>
            </a:extLst>
          </p:cNvPr>
          <p:cNvSpPr>
            <a:spLocks noGrp="1"/>
          </p:cNvSpPr>
          <p:nvPr>
            <p:ph type="body" sz="quarter" idx="11"/>
          </p:nvPr>
        </p:nvSpPr>
        <p:spPr/>
        <p:txBody>
          <a:bodyPr/>
          <a:lstStyle/>
          <a:p>
            <a:endParaRPr lang="en-US"/>
          </a:p>
        </p:txBody>
      </p:sp>
      <p:sp>
        <p:nvSpPr>
          <p:cNvPr id="4" name="Footer Placeholder 3">
            <a:extLst>
              <a:ext uri="{FF2B5EF4-FFF2-40B4-BE49-F238E27FC236}">
                <a16:creationId xmlns:a16="http://schemas.microsoft.com/office/drawing/2014/main" id="{DC333044-92F5-DD4B-8FA8-88E33946B780}"/>
              </a:ext>
            </a:extLst>
          </p:cNvPr>
          <p:cNvSpPr>
            <a:spLocks noGrp="1"/>
          </p:cNvSpPr>
          <p:nvPr>
            <p:ph type="ftr" sz="quarter" idx="12"/>
          </p:nvPr>
        </p:nvSpPr>
        <p:spPr/>
        <p:txBody>
          <a:bodyPr/>
          <a:lstStyle/>
          <a:p>
            <a:fld id="{F6C02D02-B343-1844-BA43-A7D98B803E57}" type="slidenum">
              <a:rPr lang="en-US" smtClean="0"/>
              <a:pPr/>
              <a:t>39</a:t>
            </a:fld>
            <a:endParaRPr lang="en-US" dirty="0"/>
          </a:p>
        </p:txBody>
      </p:sp>
    </p:spTree>
    <p:extLst>
      <p:ext uri="{BB962C8B-B14F-4D97-AF65-F5344CB8AC3E}">
        <p14:creationId xmlns:p14="http://schemas.microsoft.com/office/powerpoint/2010/main" val="1987357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9" name="Group 8">
            <a:extLst>
              <a:ext uri="{FF2B5EF4-FFF2-40B4-BE49-F238E27FC236}">
                <a16:creationId xmlns:a16="http://schemas.microsoft.com/office/drawing/2014/main" id="{227265E3-89F5-244F-A81D-38A98CEC5543}"/>
              </a:ext>
            </a:extLst>
          </p:cNvPr>
          <p:cNvGrpSpPr>
            <a:grpSpLocks/>
          </p:cNvGrpSpPr>
          <p:nvPr/>
        </p:nvGrpSpPr>
        <p:grpSpPr bwMode="auto">
          <a:xfrm>
            <a:off x="1779644" y="2254807"/>
            <a:ext cx="8632712" cy="3946294"/>
            <a:chOff x="1766834" y="2011888"/>
            <a:chExt cx="8631935" cy="3947146"/>
          </a:xfrm>
        </p:grpSpPr>
        <p:sp>
          <p:nvSpPr>
            <p:cNvPr id="27651" name="Text Placeholder 1">
              <a:extLst>
                <a:ext uri="{FF2B5EF4-FFF2-40B4-BE49-F238E27FC236}">
                  <a16:creationId xmlns:a16="http://schemas.microsoft.com/office/drawing/2014/main" id="{6749D379-B34E-7A42-9968-A7067868AB41}"/>
                </a:ext>
              </a:extLst>
            </p:cNvPr>
            <p:cNvSpPr txBox="1">
              <a:spLocks/>
            </p:cNvSpPr>
            <p:nvPr/>
          </p:nvSpPr>
          <p:spPr bwMode="auto">
            <a:xfrm>
              <a:off x="1766834" y="2011888"/>
              <a:ext cx="8631935" cy="2572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6800" anchor="ctr"/>
            <a:lstStyle>
              <a:lvl1pPr>
                <a:lnSpc>
                  <a:spcPct val="90000"/>
                </a:lnSpc>
                <a:spcBef>
                  <a:spcPts val="1000"/>
                </a:spcBef>
                <a:buClr>
                  <a:schemeClr val="tx1"/>
                </a:buClr>
                <a:buFont typeface="Arial" panose="020B0604020202020204" pitchFamily="34" charset="0"/>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ct val="90000"/>
                </a:lnSpc>
                <a:spcBef>
                  <a:spcPts val="500"/>
                </a:spcBef>
                <a:buClr>
                  <a:schemeClr val="tx1"/>
                </a:buClr>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ct val="90000"/>
                </a:lnSpc>
                <a:spcBef>
                  <a:spcPts val="500"/>
                </a:spcBef>
                <a:buClr>
                  <a:schemeClr val="tx1"/>
                </a:buCl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rgbClr val="999999"/>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5pPr>
              <a:lvl6pPr marL="14732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6pPr>
              <a:lvl7pPr marL="19304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7pPr>
              <a:lvl8pPr marL="23876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8pPr>
              <a:lvl9pPr marL="28448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ts val="3575"/>
                </a:lnSpc>
                <a:spcBef>
                  <a:spcPct val="0"/>
                </a:spcBef>
              </a:pPr>
              <a:r>
                <a:rPr lang="en-US" altLang="en-US" sz="3200" dirty="0">
                  <a:solidFill>
                    <a:schemeClr val="bg1"/>
                  </a:solidFill>
                </a:rPr>
                <a:t>I think the biggest asset Ontario provides</a:t>
              </a:r>
              <a:br>
                <a:rPr lang="en-US" altLang="en-US" sz="3200" dirty="0">
                  <a:solidFill>
                    <a:schemeClr val="bg1"/>
                  </a:solidFill>
                </a:rPr>
              </a:br>
              <a:r>
                <a:rPr lang="en-US" altLang="en-US" sz="3200" dirty="0">
                  <a:solidFill>
                    <a:schemeClr val="bg1"/>
                  </a:solidFill>
                </a:rPr>
                <a:t>to companies like us is its deep talent pool. </a:t>
              </a:r>
              <a:br>
                <a:rPr lang="en-US" altLang="en-US" sz="3200" dirty="0">
                  <a:solidFill>
                    <a:schemeClr val="bg1"/>
                  </a:solidFill>
                </a:rPr>
              </a:br>
              <a:r>
                <a:rPr lang="en-US" altLang="en-US" sz="3200" dirty="0">
                  <a:solidFill>
                    <a:schemeClr val="bg1"/>
                  </a:solidFill>
                </a:rPr>
                <a:t>We have been very impressed with the quality of people we have hired locally for the site, </a:t>
              </a:r>
              <a:br>
                <a:rPr lang="en-US" altLang="en-US" sz="3200" dirty="0">
                  <a:solidFill>
                    <a:schemeClr val="bg1"/>
                  </a:solidFill>
                </a:rPr>
              </a:br>
              <a:r>
                <a:rPr lang="en-US" altLang="en-US" sz="3200" dirty="0">
                  <a:solidFill>
                    <a:schemeClr val="bg1"/>
                  </a:solidFill>
                </a:rPr>
                <a:t>and I think this reflects the fact that the province does wonderful research.</a:t>
              </a:r>
            </a:p>
          </p:txBody>
        </p:sp>
        <p:sp>
          <p:nvSpPr>
            <p:cNvPr id="27652" name="Text Placeholder 1">
              <a:extLst>
                <a:ext uri="{FF2B5EF4-FFF2-40B4-BE49-F238E27FC236}">
                  <a16:creationId xmlns:a16="http://schemas.microsoft.com/office/drawing/2014/main" id="{F4A76BA3-0BC5-7243-8FBE-B7AA11B22C76}"/>
                </a:ext>
              </a:extLst>
            </p:cNvPr>
            <p:cNvSpPr txBox="1">
              <a:spLocks/>
            </p:cNvSpPr>
            <p:nvPr/>
          </p:nvSpPr>
          <p:spPr bwMode="auto">
            <a:xfrm>
              <a:off x="1766834" y="5007364"/>
              <a:ext cx="8631935" cy="95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6800" anchor="ctr"/>
            <a:lstStyle>
              <a:lvl1pPr>
                <a:lnSpc>
                  <a:spcPct val="90000"/>
                </a:lnSpc>
                <a:spcBef>
                  <a:spcPts val="1000"/>
                </a:spcBef>
                <a:buClr>
                  <a:schemeClr val="tx1"/>
                </a:buClr>
                <a:buFont typeface="Arial" panose="020B0604020202020204" pitchFamily="34" charset="0"/>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ct val="90000"/>
                </a:lnSpc>
                <a:spcBef>
                  <a:spcPts val="500"/>
                </a:spcBef>
                <a:buClr>
                  <a:schemeClr val="tx1"/>
                </a:buClr>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ct val="90000"/>
                </a:lnSpc>
                <a:spcBef>
                  <a:spcPts val="500"/>
                </a:spcBef>
                <a:buClr>
                  <a:schemeClr val="tx1"/>
                </a:buCl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rgbClr val="999999"/>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5pPr>
              <a:lvl6pPr marL="14732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6pPr>
              <a:lvl7pPr marL="19304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7pPr>
              <a:lvl8pPr marL="23876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8pPr>
              <a:lvl9pPr marL="28448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10000"/>
                </a:lnSpc>
                <a:spcBef>
                  <a:spcPct val="0"/>
                </a:spcBef>
              </a:pPr>
              <a:r>
                <a:rPr lang="en-CA" altLang="en-US"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RONNIE MILLER</a:t>
              </a:r>
            </a:p>
            <a:p>
              <a:pPr algn="ctr" eaLnBrk="1" hangingPunct="1">
                <a:lnSpc>
                  <a:spcPct val="110000"/>
                </a:lnSpc>
                <a:spcBef>
                  <a:spcPct val="0"/>
                </a:spcBef>
              </a:pPr>
              <a:r>
                <a:rPr lang="en-CA" altLang="en-US" sz="2000" dirty="0">
                  <a:solidFill>
                    <a:schemeClr val="bg1"/>
                  </a:solidFill>
                </a:rPr>
                <a:t>PRESIDENT &amp; CEO</a:t>
              </a:r>
              <a:br>
                <a:rPr lang="en-CA" altLang="en-US" sz="2000" dirty="0">
                  <a:solidFill>
                    <a:schemeClr val="bg1"/>
                  </a:solidFill>
                </a:rPr>
              </a:br>
              <a:r>
                <a:rPr lang="en-CA" altLang="en-US" sz="2000" i="1" dirty="0">
                  <a:solidFill>
                    <a:schemeClr val="bg1"/>
                  </a:solidFill>
                </a:rPr>
                <a:t>ROCHE CANADA</a:t>
              </a:r>
            </a:p>
          </p:txBody>
        </p:sp>
      </p:grpSp>
      <p:pic>
        <p:nvPicPr>
          <p:cNvPr id="27650" name="Picture 9" descr="Logo, icon&#10;&#10;Description automatically generated">
            <a:extLst>
              <a:ext uri="{FF2B5EF4-FFF2-40B4-BE49-F238E27FC236}">
                <a16:creationId xmlns:a16="http://schemas.microsoft.com/office/drawing/2014/main" id="{90B39CE7-6A8E-FE4C-9FF0-F4F57EADCE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7174" y="537437"/>
            <a:ext cx="1819275"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CB5D72-1A04-2143-A38B-DFD77E1669D1}"/>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222736B1-4F12-CF4C-A20C-2ECD917D6774}"/>
              </a:ext>
            </a:extLst>
          </p:cNvPr>
          <p:cNvSpPr>
            <a:spLocks noGrp="1"/>
          </p:cNvSpPr>
          <p:nvPr>
            <p:ph type="body" sz="quarter" idx="11"/>
          </p:nvPr>
        </p:nvSpPr>
        <p:spPr/>
        <p:txBody>
          <a:bodyPr/>
          <a:lstStyle/>
          <a:p>
            <a:endParaRPr lang="en-US"/>
          </a:p>
        </p:txBody>
      </p:sp>
      <p:sp>
        <p:nvSpPr>
          <p:cNvPr id="4" name="Footer Placeholder 3">
            <a:extLst>
              <a:ext uri="{FF2B5EF4-FFF2-40B4-BE49-F238E27FC236}">
                <a16:creationId xmlns:a16="http://schemas.microsoft.com/office/drawing/2014/main" id="{A7BB0F6E-B247-8A45-A9C5-7BAC37960367}"/>
              </a:ext>
            </a:extLst>
          </p:cNvPr>
          <p:cNvSpPr>
            <a:spLocks noGrp="1"/>
          </p:cNvSpPr>
          <p:nvPr>
            <p:ph type="ftr" sz="quarter" idx="12"/>
          </p:nvPr>
        </p:nvSpPr>
        <p:spPr/>
        <p:txBody>
          <a:bodyPr/>
          <a:lstStyle/>
          <a:p>
            <a:fld id="{A376ECAE-C37F-DC47-9F07-7943702AAC1F}" type="slidenum">
              <a:rPr lang="en-US" smtClean="0"/>
              <a:pPr/>
              <a:t>40</a:t>
            </a:fld>
            <a:endParaRPr lang="en-US" dirty="0"/>
          </a:p>
        </p:txBody>
      </p:sp>
    </p:spTree>
    <p:extLst>
      <p:ext uri="{BB962C8B-B14F-4D97-AF65-F5344CB8AC3E}">
        <p14:creationId xmlns:p14="http://schemas.microsoft.com/office/powerpoint/2010/main" val="3910276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43C439-9FC6-7947-8B1B-B2DF4C6019B3}"/>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9B4E4DA9-A31C-144F-9C9B-0A3F6844B84E}"/>
              </a:ext>
            </a:extLst>
          </p:cNvPr>
          <p:cNvSpPr>
            <a:spLocks noGrp="1"/>
          </p:cNvSpPr>
          <p:nvPr>
            <p:ph type="body" sz="quarter" idx="10"/>
          </p:nvPr>
        </p:nvSpPr>
        <p:spPr/>
        <p:txBody>
          <a:bodyPr/>
          <a:lstStyle/>
          <a:p>
            <a:endParaRPr lang="en-US"/>
          </a:p>
        </p:txBody>
      </p:sp>
      <p:sp>
        <p:nvSpPr>
          <p:cNvPr id="4" name="Footer Placeholder 3">
            <a:extLst>
              <a:ext uri="{FF2B5EF4-FFF2-40B4-BE49-F238E27FC236}">
                <a16:creationId xmlns:a16="http://schemas.microsoft.com/office/drawing/2014/main" id="{DC253672-C379-4D4D-AAAE-655E1213CA2E}"/>
              </a:ext>
            </a:extLst>
          </p:cNvPr>
          <p:cNvSpPr>
            <a:spLocks noGrp="1"/>
          </p:cNvSpPr>
          <p:nvPr>
            <p:ph type="ftr" sz="quarter" idx="12"/>
          </p:nvPr>
        </p:nvSpPr>
        <p:spPr/>
        <p:txBody>
          <a:bodyPr/>
          <a:lstStyle/>
          <a:p>
            <a:fld id="{A6BCE47B-425C-734E-97A3-0297FE7DC39B}" type="slidenum">
              <a:rPr lang="en-US" smtClean="0"/>
              <a:pPr/>
              <a:t>41</a:t>
            </a:fld>
            <a:endParaRPr lang="en-US" dirty="0"/>
          </a:p>
        </p:txBody>
      </p:sp>
    </p:spTree>
    <p:extLst>
      <p:ext uri="{BB962C8B-B14F-4D97-AF65-F5344CB8AC3E}">
        <p14:creationId xmlns:p14="http://schemas.microsoft.com/office/powerpoint/2010/main" val="196586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2E55DA-07BE-034F-A35B-14826F9747DF}"/>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1000808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4A3B7E39-2369-054D-8547-749F34E34490}"/>
              </a:ext>
            </a:extLst>
          </p:cNvPr>
          <p:cNvSpPr/>
          <p:nvPr/>
        </p:nvSpPr>
        <p:spPr>
          <a:xfrm>
            <a:off x="457200" y="449007"/>
            <a:ext cx="11277600" cy="1202729"/>
          </a:xfrm>
          <a:prstGeom prst="rect">
            <a:avLst/>
          </a:prstGeom>
          <a:solidFill>
            <a:srgbClr val="CCCCC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CEBC139C-7A42-0A47-BC45-5EB6F6FE4C52}"/>
              </a:ext>
            </a:extLst>
          </p:cNvPr>
          <p:cNvSpPr/>
          <p:nvPr/>
        </p:nvSpPr>
        <p:spPr>
          <a:xfrm>
            <a:off x="457200" y="1576126"/>
            <a:ext cx="11277600" cy="4824674"/>
          </a:xfrm>
          <a:prstGeom prst="rect">
            <a:avLst/>
          </a:prstGeom>
          <a:solidFill>
            <a:srgbClr val="F7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9" name="Straight Connector 88">
            <a:extLst>
              <a:ext uri="{FF2B5EF4-FFF2-40B4-BE49-F238E27FC236}">
                <a16:creationId xmlns:a16="http://schemas.microsoft.com/office/drawing/2014/main" id="{EB678681-38EF-4F43-96FF-AA3F869262C7}"/>
              </a:ext>
            </a:extLst>
          </p:cNvPr>
          <p:cNvCxnSpPr>
            <a:cxnSpLocks/>
          </p:cNvCxnSpPr>
          <p:nvPr/>
        </p:nvCxnSpPr>
        <p:spPr>
          <a:xfrm>
            <a:off x="2564569" y="4158142"/>
            <a:ext cx="0" cy="2028940"/>
          </a:xfrm>
          <a:prstGeom prst="line">
            <a:avLst/>
          </a:prstGeom>
          <a:ln>
            <a:solidFill>
              <a:schemeClr val="bg1">
                <a:lumMod val="65000"/>
              </a:schemeClr>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3DED8BEB-31C3-8449-9866-029A8FC2FD96}"/>
              </a:ext>
            </a:extLst>
          </p:cNvPr>
          <p:cNvCxnSpPr>
            <a:cxnSpLocks/>
          </p:cNvCxnSpPr>
          <p:nvPr/>
        </p:nvCxnSpPr>
        <p:spPr>
          <a:xfrm>
            <a:off x="643838" y="2011689"/>
            <a:ext cx="0" cy="1927952"/>
          </a:xfrm>
          <a:prstGeom prst="line">
            <a:avLst/>
          </a:prstGeom>
          <a:ln>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F735FB5B-C025-D340-9A55-227FD4E309D9}"/>
              </a:ext>
            </a:extLst>
          </p:cNvPr>
          <p:cNvCxnSpPr>
            <a:cxnSpLocks/>
          </p:cNvCxnSpPr>
          <p:nvPr/>
        </p:nvCxnSpPr>
        <p:spPr>
          <a:xfrm>
            <a:off x="1783473" y="2353212"/>
            <a:ext cx="0" cy="1586429"/>
          </a:xfrm>
          <a:prstGeom prst="line">
            <a:avLst/>
          </a:prstGeom>
          <a:ln>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5CBBDB3-0689-3941-80EA-F8EACB3113A6}"/>
              </a:ext>
            </a:extLst>
          </p:cNvPr>
          <p:cNvCxnSpPr>
            <a:cxnSpLocks/>
          </p:cNvCxnSpPr>
          <p:nvPr/>
        </p:nvCxnSpPr>
        <p:spPr>
          <a:xfrm>
            <a:off x="3247392" y="2010545"/>
            <a:ext cx="0" cy="1927952"/>
          </a:xfrm>
          <a:prstGeom prst="line">
            <a:avLst/>
          </a:prstGeom>
          <a:ln>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88D1E5E-8A81-5E45-9511-0F0F40A9B059}"/>
              </a:ext>
            </a:extLst>
          </p:cNvPr>
          <p:cNvCxnSpPr>
            <a:cxnSpLocks/>
          </p:cNvCxnSpPr>
          <p:nvPr/>
        </p:nvCxnSpPr>
        <p:spPr>
          <a:xfrm>
            <a:off x="4572000" y="2468889"/>
            <a:ext cx="0" cy="1481769"/>
          </a:xfrm>
          <a:prstGeom prst="line">
            <a:avLst/>
          </a:prstGeom>
          <a:ln>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189219D-5D51-9749-9E66-B0CC1C9556D7}"/>
              </a:ext>
            </a:extLst>
          </p:cNvPr>
          <p:cNvCxnSpPr>
            <a:cxnSpLocks/>
          </p:cNvCxnSpPr>
          <p:nvPr/>
        </p:nvCxnSpPr>
        <p:spPr>
          <a:xfrm>
            <a:off x="5719574" y="1955683"/>
            <a:ext cx="0" cy="2001138"/>
          </a:xfrm>
          <a:prstGeom prst="line">
            <a:avLst/>
          </a:prstGeom>
          <a:ln>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4657AD80-1E60-F248-848B-1789D2DD9517}"/>
              </a:ext>
            </a:extLst>
          </p:cNvPr>
          <p:cNvCxnSpPr>
            <a:cxnSpLocks/>
          </p:cNvCxnSpPr>
          <p:nvPr/>
        </p:nvCxnSpPr>
        <p:spPr>
          <a:xfrm>
            <a:off x="6929861" y="2457872"/>
            <a:ext cx="0" cy="1481769"/>
          </a:xfrm>
          <a:prstGeom prst="line">
            <a:avLst/>
          </a:prstGeom>
          <a:ln>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8EE6465-953D-FA4B-A7EC-5D3415CED5FE}"/>
              </a:ext>
            </a:extLst>
          </p:cNvPr>
          <p:cNvCxnSpPr>
            <a:cxnSpLocks/>
          </p:cNvCxnSpPr>
          <p:nvPr/>
        </p:nvCxnSpPr>
        <p:spPr>
          <a:xfrm>
            <a:off x="7769489" y="2168675"/>
            <a:ext cx="0" cy="1759949"/>
          </a:xfrm>
          <a:prstGeom prst="line">
            <a:avLst/>
          </a:prstGeom>
          <a:ln>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F4CD85D-543F-E74F-BA1E-7FE4EE46D0D9}"/>
              </a:ext>
            </a:extLst>
          </p:cNvPr>
          <p:cNvCxnSpPr>
            <a:cxnSpLocks/>
          </p:cNvCxnSpPr>
          <p:nvPr/>
        </p:nvCxnSpPr>
        <p:spPr>
          <a:xfrm>
            <a:off x="10594653" y="1955683"/>
            <a:ext cx="0" cy="1972941"/>
          </a:xfrm>
          <a:prstGeom prst="line">
            <a:avLst/>
          </a:prstGeom>
          <a:ln>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76854F50-DB36-0A42-9B3D-E75073F5CA0A}"/>
              </a:ext>
            </a:extLst>
          </p:cNvPr>
          <p:cNvSpPr txBox="1">
            <a:spLocks/>
          </p:cNvSpPr>
          <p:nvPr/>
        </p:nvSpPr>
        <p:spPr bwMode="auto">
          <a:xfrm>
            <a:off x="643838" y="674775"/>
            <a:ext cx="5164346" cy="860928"/>
          </a:xfrm>
          <a:prstGeom prst="rect">
            <a:avLst/>
          </a:prstGeom>
          <a:noFill/>
          <a:ln>
            <a:noFill/>
          </a:ln>
        </p:spPr>
        <p:txBody>
          <a:bodyPr lIns="0" tIns="0" rIns="0" b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a:lnSpc>
                <a:spcPct val="90000"/>
              </a:lnSpc>
            </a:pPr>
            <a:r>
              <a:rPr lang="en-US" sz="1600" b="0" dirty="0">
                <a:solidFill>
                  <a:srgbClr val="0F2D52"/>
                </a:solidFill>
                <a:latin typeface="Lato Medium" panose="020F0502020204030203" pitchFamily="34" charset="0"/>
              </a:rPr>
              <a:t>GAME</a:t>
            </a:r>
            <a:r>
              <a:rPr lang="en-US" sz="1600" dirty="0">
                <a:solidFill>
                  <a:srgbClr val="0F2D52"/>
                </a:solidFill>
                <a:latin typeface="Lato Black" panose="020F0502020204030203" pitchFamily="34" charset="0"/>
                <a:ea typeface="Lato Black" panose="020F0502020204030203" pitchFamily="34" charset="0"/>
                <a:cs typeface="Lato Black" panose="020F0502020204030203" pitchFamily="34" charset="0"/>
              </a:rPr>
              <a:t> CHANGERS:</a:t>
            </a:r>
            <a:br>
              <a:rPr lang="en-US" sz="3200" dirty="0">
                <a:solidFill>
                  <a:srgbClr val="002E6E"/>
                </a:solidFill>
                <a:latin typeface="Lato" panose="020F0502020204030203" pitchFamily="34" charset="0"/>
                <a:ea typeface="Lato" panose="020F0502020204030203" pitchFamily="34" charset="0"/>
                <a:cs typeface="Lato" panose="020F0502020204030203" pitchFamily="34" charset="0"/>
              </a:rPr>
            </a:br>
            <a:r>
              <a:rPr lang="en-CA" sz="2400" dirty="0">
                <a:solidFill>
                  <a:srgbClr val="0F2D52"/>
                </a:solidFill>
                <a:latin typeface="Lato" panose="020F0502020204030203" pitchFamily="34" charset="0"/>
              </a:rPr>
              <a:t>ONTARIO </a:t>
            </a:r>
            <a:r>
              <a:rPr lang="en-CA" sz="2400" dirty="0">
                <a:solidFill>
                  <a:srgbClr val="D5441C"/>
                </a:solidFill>
                <a:latin typeface="Lato" panose="020F0502020204030203" pitchFamily="34" charset="0"/>
              </a:rPr>
              <a:t>HAS SHAPED </a:t>
            </a:r>
          </a:p>
          <a:p>
            <a:pPr>
              <a:lnSpc>
                <a:spcPct val="80000"/>
              </a:lnSpc>
            </a:pPr>
            <a:r>
              <a:rPr lang="en-CA" sz="1600" dirty="0">
                <a:solidFill>
                  <a:srgbClr val="D5441C"/>
                </a:solidFill>
                <a:latin typeface="Lato" panose="020F0502020204030203" pitchFamily="34" charset="0"/>
                <a:ea typeface="Lato" panose="020F0502020204030203" pitchFamily="34" charset="0"/>
                <a:cs typeface="Lato" panose="020F0502020204030203" pitchFamily="34" charset="0"/>
              </a:rPr>
              <a:t>THE FIELD OF LIFE SCIENCES</a:t>
            </a:r>
          </a:p>
        </p:txBody>
      </p:sp>
      <p:pic>
        <p:nvPicPr>
          <p:cNvPr id="5" name="Picture 4">
            <a:extLst>
              <a:ext uri="{FF2B5EF4-FFF2-40B4-BE49-F238E27FC236}">
                <a16:creationId xmlns:a16="http://schemas.microsoft.com/office/drawing/2014/main" id="{D27C66A2-FA46-484F-8F27-5E84EFD37D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38497"/>
            <a:ext cx="12192000" cy="235784"/>
          </a:xfrm>
          <a:prstGeom prst="rect">
            <a:avLst/>
          </a:prstGeom>
        </p:spPr>
      </p:pic>
      <p:pic>
        <p:nvPicPr>
          <p:cNvPr id="7" name="Picture 6">
            <a:extLst>
              <a:ext uri="{FF2B5EF4-FFF2-40B4-BE49-F238E27FC236}">
                <a16:creationId xmlns:a16="http://schemas.microsoft.com/office/drawing/2014/main" id="{171713C5-1925-F841-881B-481DC6CEA0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916" y="5171814"/>
            <a:ext cx="735947" cy="1084138"/>
          </a:xfrm>
          <a:prstGeom prst="rect">
            <a:avLst/>
          </a:prstGeom>
        </p:spPr>
      </p:pic>
      <p:grpSp>
        <p:nvGrpSpPr>
          <p:cNvPr id="107" name="Group 106">
            <a:extLst>
              <a:ext uri="{FF2B5EF4-FFF2-40B4-BE49-F238E27FC236}">
                <a16:creationId xmlns:a16="http://schemas.microsoft.com/office/drawing/2014/main" id="{EE3EBEAE-2437-8541-9B57-393826651CBD}"/>
              </a:ext>
            </a:extLst>
          </p:cNvPr>
          <p:cNvGrpSpPr/>
          <p:nvPr/>
        </p:nvGrpSpPr>
        <p:grpSpPr>
          <a:xfrm>
            <a:off x="509889" y="1840704"/>
            <a:ext cx="1107927" cy="1817927"/>
            <a:chOff x="510385" y="1742026"/>
            <a:chExt cx="1107927" cy="1817927"/>
          </a:xfrm>
        </p:grpSpPr>
        <p:pic>
          <p:nvPicPr>
            <p:cNvPr id="39" name="Picture 38" descr="Icon&#10;&#10;Description automatically generated">
              <a:extLst>
                <a:ext uri="{FF2B5EF4-FFF2-40B4-BE49-F238E27FC236}">
                  <a16:creationId xmlns:a16="http://schemas.microsoft.com/office/drawing/2014/main" id="{F2E5DC9B-D78C-2940-8C5F-499A9D5E902B}"/>
                </a:ext>
              </a:extLst>
            </p:cNvPr>
            <p:cNvPicPr>
              <a:picLocks noChangeAspect="1"/>
            </p:cNvPicPr>
            <p:nvPr/>
          </p:nvPicPr>
          <p:blipFill rotWithShape="1">
            <a:blip r:embed="rId5">
              <a:extLst>
                <a:ext uri="{28A0092B-C50C-407E-A947-70E740481C1C}">
                  <a14:useLocalDpi xmlns:a14="http://schemas.microsoft.com/office/drawing/2010/main" val="0"/>
                </a:ext>
              </a:extLst>
            </a:blip>
            <a:srcRect t="9985" r="10708" b="18583"/>
            <a:stretch/>
          </p:blipFill>
          <p:spPr>
            <a:xfrm>
              <a:off x="510385" y="2327149"/>
              <a:ext cx="1103272" cy="1232804"/>
            </a:xfrm>
            <a:prstGeom prst="rect">
              <a:avLst/>
            </a:prstGeom>
          </p:spPr>
        </p:pic>
        <p:sp>
          <p:nvSpPr>
            <p:cNvPr id="40" name="Rectangle 39">
              <a:extLst>
                <a:ext uri="{FF2B5EF4-FFF2-40B4-BE49-F238E27FC236}">
                  <a16:creationId xmlns:a16="http://schemas.microsoft.com/office/drawing/2014/main" id="{FFA8412C-F952-8B43-95B7-BC76F9A7FFD4}"/>
                </a:ext>
              </a:extLst>
            </p:cNvPr>
            <p:cNvSpPr/>
            <p:nvPr/>
          </p:nvSpPr>
          <p:spPr>
            <a:xfrm>
              <a:off x="769358" y="1742026"/>
              <a:ext cx="848954" cy="615553"/>
            </a:xfrm>
            <a:prstGeom prst="rect">
              <a:avLst/>
            </a:prstGeom>
          </p:spPr>
          <p:txBody>
            <a:bodyPr wrap="square" lIns="0" tIns="0" rIns="0" bIns="0">
              <a:spAutoFit/>
            </a:bodyPr>
            <a:lstStyle/>
            <a:p>
              <a:r>
                <a:rPr lang="en-CA" sz="1600" dirty="0">
                  <a:solidFill>
                    <a:srgbClr val="DD5C33"/>
                  </a:solidFill>
                  <a:latin typeface="Lato" panose="020F0502020204030203" pitchFamily="34" charset="0"/>
                </a:rPr>
                <a:t>1921</a:t>
              </a:r>
              <a:r>
                <a:rPr lang="en-CA" sz="2000" dirty="0">
                  <a:solidFill>
                    <a:srgbClr val="DD5C33"/>
                  </a:solidFill>
                  <a:latin typeface="Lato" panose="020F0502020204030203" pitchFamily="34" charset="0"/>
                </a:rPr>
                <a:t> </a:t>
              </a:r>
            </a:p>
            <a:p>
              <a:r>
                <a:rPr lang="en-CA" sz="1000" dirty="0">
                  <a:latin typeface="Lato Light" panose="020F0502020204030203" pitchFamily="34" charset="0"/>
                </a:rPr>
                <a:t>Discovery of </a:t>
              </a:r>
              <a:br>
                <a:rPr lang="en-CA" sz="1000" dirty="0">
                  <a:latin typeface="Lato Light" panose="020F0502020204030203" pitchFamily="34" charset="0"/>
                </a:rPr>
              </a:br>
              <a:r>
                <a:rPr lang="en-CA" sz="1000" dirty="0">
                  <a:latin typeface="Lato Light" panose="020F0502020204030203" pitchFamily="34" charset="0"/>
                </a:rPr>
                <a:t>insulin</a:t>
              </a:r>
              <a:endParaRPr lang="en-CA" sz="1000" dirty="0">
                <a:effectLst/>
                <a:latin typeface="Lato Light" panose="020F0502020204030203" pitchFamily="34" charset="0"/>
              </a:endParaRPr>
            </a:p>
          </p:txBody>
        </p:sp>
      </p:grpSp>
      <p:grpSp>
        <p:nvGrpSpPr>
          <p:cNvPr id="55" name="Group 54">
            <a:extLst>
              <a:ext uri="{FF2B5EF4-FFF2-40B4-BE49-F238E27FC236}">
                <a16:creationId xmlns:a16="http://schemas.microsoft.com/office/drawing/2014/main" id="{9F1A81A1-6F8C-524A-AD98-92B34C041FB8}"/>
              </a:ext>
            </a:extLst>
          </p:cNvPr>
          <p:cNvGrpSpPr/>
          <p:nvPr/>
        </p:nvGrpSpPr>
        <p:grpSpPr>
          <a:xfrm>
            <a:off x="1946765" y="2251561"/>
            <a:ext cx="1156618" cy="1686936"/>
            <a:chOff x="1542515" y="2068672"/>
            <a:chExt cx="1156618" cy="1686936"/>
          </a:xfrm>
        </p:grpSpPr>
        <p:pic>
          <p:nvPicPr>
            <p:cNvPr id="37" name="Picture 36" descr="Logo, icon&#10;&#10;Description automatically generated">
              <a:extLst>
                <a:ext uri="{FF2B5EF4-FFF2-40B4-BE49-F238E27FC236}">
                  <a16:creationId xmlns:a16="http://schemas.microsoft.com/office/drawing/2014/main" id="{59EACBC9-EE17-7044-921B-DB79131E92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1566" y="2905008"/>
              <a:ext cx="798522" cy="850600"/>
            </a:xfrm>
            <a:prstGeom prst="rect">
              <a:avLst/>
            </a:prstGeom>
          </p:spPr>
        </p:pic>
        <p:sp>
          <p:nvSpPr>
            <p:cNvPr id="41" name="Rectangle 40">
              <a:extLst>
                <a:ext uri="{FF2B5EF4-FFF2-40B4-BE49-F238E27FC236}">
                  <a16:creationId xmlns:a16="http://schemas.microsoft.com/office/drawing/2014/main" id="{720A46E1-C3B3-E74E-89F6-372AD3A64594}"/>
                </a:ext>
              </a:extLst>
            </p:cNvPr>
            <p:cNvSpPr/>
            <p:nvPr/>
          </p:nvSpPr>
          <p:spPr>
            <a:xfrm>
              <a:off x="1542515" y="2068672"/>
              <a:ext cx="1156618" cy="738664"/>
            </a:xfrm>
            <a:prstGeom prst="rect">
              <a:avLst/>
            </a:prstGeom>
          </p:spPr>
          <p:txBody>
            <a:bodyPr wrap="square" lIns="0" tIns="0" rIns="0" bIns="0">
              <a:spAutoFit/>
            </a:bodyPr>
            <a:lstStyle/>
            <a:p>
              <a:r>
                <a:rPr lang="en-CA" sz="1600" dirty="0">
                  <a:solidFill>
                    <a:srgbClr val="DD5C33"/>
                  </a:solidFill>
                  <a:latin typeface="Lato" panose="020F0502020204030203" pitchFamily="34" charset="0"/>
                </a:rPr>
                <a:t>1952</a:t>
              </a:r>
              <a:r>
                <a:rPr lang="en-CA" dirty="0">
                  <a:solidFill>
                    <a:srgbClr val="DD5C33"/>
                  </a:solidFill>
                  <a:latin typeface="Lato" panose="020F0502020204030203" pitchFamily="34" charset="0"/>
                </a:rPr>
                <a:t> </a:t>
              </a:r>
            </a:p>
            <a:p>
              <a:r>
                <a:rPr lang="en-CA" sz="1000" dirty="0">
                  <a:latin typeface="Lato Light" panose="020F0502020204030203" pitchFamily="34" charset="0"/>
                </a:rPr>
                <a:t>World’s 1st electric wheelchair for quadriplegics</a:t>
              </a:r>
            </a:p>
          </p:txBody>
        </p:sp>
      </p:grpSp>
      <p:grpSp>
        <p:nvGrpSpPr>
          <p:cNvPr id="54" name="Group 53">
            <a:extLst>
              <a:ext uri="{FF2B5EF4-FFF2-40B4-BE49-F238E27FC236}">
                <a16:creationId xmlns:a16="http://schemas.microsoft.com/office/drawing/2014/main" id="{1C52AC57-EDEB-D342-A831-F5817B303FCD}"/>
              </a:ext>
            </a:extLst>
          </p:cNvPr>
          <p:cNvGrpSpPr/>
          <p:nvPr/>
        </p:nvGrpSpPr>
        <p:grpSpPr>
          <a:xfrm>
            <a:off x="3405416" y="1943220"/>
            <a:ext cx="1248578" cy="2041992"/>
            <a:chOff x="3062535" y="1742257"/>
            <a:chExt cx="1248578" cy="2041992"/>
          </a:xfrm>
        </p:grpSpPr>
        <p:pic>
          <p:nvPicPr>
            <p:cNvPr id="35" name="Picture 34" descr="Shape, arrow&#10;&#10;Description automatically generated with medium confidence">
              <a:extLst>
                <a:ext uri="{FF2B5EF4-FFF2-40B4-BE49-F238E27FC236}">
                  <a16:creationId xmlns:a16="http://schemas.microsoft.com/office/drawing/2014/main" id="{907FC491-D496-9948-8010-1F45F69B98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4776" y="2105535"/>
              <a:ext cx="919721" cy="1678714"/>
            </a:xfrm>
            <a:prstGeom prst="rect">
              <a:avLst/>
            </a:prstGeom>
          </p:spPr>
        </p:pic>
        <p:sp>
          <p:nvSpPr>
            <p:cNvPr id="43" name="Rectangle 42">
              <a:extLst>
                <a:ext uri="{FF2B5EF4-FFF2-40B4-BE49-F238E27FC236}">
                  <a16:creationId xmlns:a16="http://schemas.microsoft.com/office/drawing/2014/main" id="{3FCC87B8-C105-414C-997F-D9BFD69D050A}"/>
                </a:ext>
              </a:extLst>
            </p:cNvPr>
            <p:cNvSpPr/>
            <p:nvPr/>
          </p:nvSpPr>
          <p:spPr>
            <a:xfrm>
              <a:off x="3062535" y="1742257"/>
              <a:ext cx="1248578" cy="707886"/>
            </a:xfrm>
            <a:prstGeom prst="rect">
              <a:avLst/>
            </a:prstGeom>
          </p:spPr>
          <p:txBody>
            <a:bodyPr wrap="square" lIns="0" tIns="0" rIns="0" bIns="0">
              <a:spAutoFit/>
            </a:bodyPr>
            <a:lstStyle/>
            <a:p>
              <a:r>
                <a:rPr lang="en-CA" sz="1600" dirty="0">
                  <a:solidFill>
                    <a:srgbClr val="DD5C33"/>
                  </a:solidFill>
                  <a:latin typeface="Lato" panose="020F0502020204030203" pitchFamily="34" charset="0"/>
                </a:rPr>
                <a:t>1983</a:t>
              </a:r>
            </a:p>
            <a:p>
              <a:r>
                <a:rPr lang="en-CA" sz="1000" dirty="0">
                  <a:latin typeface="Lato Light" panose="020F0502020204030203" pitchFamily="34" charset="0"/>
                </a:rPr>
                <a:t>Successful </a:t>
              </a:r>
              <a:br>
                <a:rPr lang="en-CA" sz="1000" dirty="0">
                  <a:latin typeface="Lato Light" panose="020F0502020204030203" pitchFamily="34" charset="0"/>
                </a:rPr>
              </a:br>
              <a:r>
                <a:rPr lang="en-CA" sz="1000" dirty="0">
                  <a:latin typeface="Lato Light" panose="020F0502020204030203" pitchFamily="34" charset="0"/>
                </a:rPr>
                <a:t>lung </a:t>
              </a:r>
              <a:br>
                <a:rPr lang="en-CA" sz="1000" dirty="0">
                  <a:latin typeface="Lato Light" panose="020F0502020204030203" pitchFamily="34" charset="0"/>
                </a:rPr>
              </a:br>
              <a:r>
                <a:rPr lang="en-CA" sz="1000" dirty="0">
                  <a:latin typeface="Lato Light" panose="020F0502020204030203" pitchFamily="34" charset="0"/>
                </a:rPr>
                <a:t>transplant</a:t>
              </a:r>
              <a:endParaRPr lang="en-CA" sz="1000" dirty="0">
                <a:effectLst/>
                <a:latin typeface="Lato Light" panose="020F0502020204030203" pitchFamily="34" charset="0"/>
              </a:endParaRPr>
            </a:p>
          </p:txBody>
        </p:sp>
      </p:grpSp>
      <p:grpSp>
        <p:nvGrpSpPr>
          <p:cNvPr id="53" name="Group 52">
            <a:extLst>
              <a:ext uri="{FF2B5EF4-FFF2-40B4-BE49-F238E27FC236}">
                <a16:creationId xmlns:a16="http://schemas.microsoft.com/office/drawing/2014/main" id="{8157E279-BF9F-2F4D-850C-C4580C2843AF}"/>
              </a:ext>
            </a:extLst>
          </p:cNvPr>
          <p:cNvGrpSpPr/>
          <p:nvPr/>
        </p:nvGrpSpPr>
        <p:grpSpPr>
          <a:xfrm>
            <a:off x="4610790" y="2383763"/>
            <a:ext cx="1334798" cy="1556863"/>
            <a:chOff x="4313335" y="2068672"/>
            <a:chExt cx="1334798" cy="1556863"/>
          </a:xfrm>
        </p:grpSpPr>
        <p:pic>
          <p:nvPicPr>
            <p:cNvPr id="33" name="Picture 32" descr="Icon&#10;&#10;Description automatically generated">
              <a:extLst>
                <a:ext uri="{FF2B5EF4-FFF2-40B4-BE49-F238E27FC236}">
                  <a16:creationId xmlns:a16="http://schemas.microsoft.com/office/drawing/2014/main" id="{BA6F751A-E228-E34C-8A74-12CA4D5B0E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13335" y="2688336"/>
              <a:ext cx="1334798" cy="937199"/>
            </a:xfrm>
            <a:prstGeom prst="rect">
              <a:avLst/>
            </a:prstGeom>
          </p:spPr>
        </p:pic>
        <p:sp>
          <p:nvSpPr>
            <p:cNvPr id="44" name="Rectangle 43">
              <a:extLst>
                <a:ext uri="{FF2B5EF4-FFF2-40B4-BE49-F238E27FC236}">
                  <a16:creationId xmlns:a16="http://schemas.microsoft.com/office/drawing/2014/main" id="{5813161E-5AB9-8046-81FA-57E27D7AD784}"/>
                </a:ext>
              </a:extLst>
            </p:cNvPr>
            <p:cNvSpPr/>
            <p:nvPr/>
          </p:nvSpPr>
          <p:spPr>
            <a:xfrm>
              <a:off x="4403074" y="2068672"/>
              <a:ext cx="929089" cy="553998"/>
            </a:xfrm>
            <a:prstGeom prst="rect">
              <a:avLst/>
            </a:prstGeom>
          </p:spPr>
          <p:txBody>
            <a:bodyPr wrap="square" lIns="0" tIns="0" rIns="0" bIns="0">
              <a:spAutoFit/>
            </a:bodyPr>
            <a:lstStyle/>
            <a:p>
              <a:r>
                <a:rPr lang="en-CA" sz="1600" dirty="0">
                  <a:solidFill>
                    <a:srgbClr val="DD5C33"/>
                  </a:solidFill>
                  <a:latin typeface="Lato" panose="020F0502020204030203" pitchFamily="34" charset="0"/>
                </a:rPr>
                <a:t>1994</a:t>
              </a:r>
            </a:p>
            <a:p>
              <a:r>
                <a:rPr lang="en-CA" sz="1000" dirty="0">
                  <a:latin typeface="Lato Light" panose="020F0502020204030203" pitchFamily="34" charset="0"/>
                </a:rPr>
                <a:t>1st cancer stem </a:t>
              </a:r>
              <a:br>
                <a:rPr lang="en-CA" sz="1000" dirty="0">
                  <a:latin typeface="Lato Light" panose="020F0502020204030203" pitchFamily="34" charset="0"/>
                </a:rPr>
              </a:br>
              <a:r>
                <a:rPr lang="en-CA" sz="1000" dirty="0">
                  <a:latin typeface="Lato Light" panose="020F0502020204030203" pitchFamily="34" charset="0"/>
                </a:rPr>
                <a:t>cell discovery </a:t>
              </a:r>
              <a:endParaRPr lang="en-CA" sz="1000" dirty="0">
                <a:effectLst/>
                <a:latin typeface="Lato Light" panose="020F0502020204030203" pitchFamily="34" charset="0"/>
              </a:endParaRPr>
            </a:p>
          </p:txBody>
        </p:sp>
      </p:grpSp>
      <p:grpSp>
        <p:nvGrpSpPr>
          <p:cNvPr id="52" name="Group 51">
            <a:extLst>
              <a:ext uri="{FF2B5EF4-FFF2-40B4-BE49-F238E27FC236}">
                <a16:creationId xmlns:a16="http://schemas.microsoft.com/office/drawing/2014/main" id="{36625E62-F60B-C641-BA75-35C0A496ADA6}"/>
              </a:ext>
            </a:extLst>
          </p:cNvPr>
          <p:cNvGrpSpPr/>
          <p:nvPr/>
        </p:nvGrpSpPr>
        <p:grpSpPr>
          <a:xfrm>
            <a:off x="5786060" y="1859573"/>
            <a:ext cx="1042299" cy="1519288"/>
            <a:chOff x="5696294" y="1693057"/>
            <a:chExt cx="1042299" cy="1519288"/>
          </a:xfrm>
        </p:grpSpPr>
        <p:pic>
          <p:nvPicPr>
            <p:cNvPr id="31" name="Picture 30" descr="Icon&#10;&#10;Description automatically generated">
              <a:extLst>
                <a:ext uri="{FF2B5EF4-FFF2-40B4-BE49-F238E27FC236}">
                  <a16:creationId xmlns:a16="http://schemas.microsoft.com/office/drawing/2014/main" id="{5BA7F19F-9277-5C46-845C-B838D1903B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96294" y="2317541"/>
              <a:ext cx="1042299" cy="894804"/>
            </a:xfrm>
            <a:prstGeom prst="rect">
              <a:avLst/>
            </a:prstGeom>
          </p:spPr>
        </p:pic>
        <p:sp>
          <p:nvSpPr>
            <p:cNvPr id="45" name="Rectangle 44">
              <a:extLst>
                <a:ext uri="{FF2B5EF4-FFF2-40B4-BE49-F238E27FC236}">
                  <a16:creationId xmlns:a16="http://schemas.microsoft.com/office/drawing/2014/main" id="{B3D6692C-287B-A24B-9113-0CDA355C9AE2}"/>
                </a:ext>
              </a:extLst>
            </p:cNvPr>
            <p:cNvSpPr/>
            <p:nvPr/>
          </p:nvSpPr>
          <p:spPr>
            <a:xfrm>
              <a:off x="5742652" y="1693057"/>
              <a:ext cx="807905" cy="584775"/>
            </a:xfrm>
            <a:prstGeom prst="rect">
              <a:avLst/>
            </a:prstGeom>
          </p:spPr>
          <p:txBody>
            <a:bodyPr wrap="square" lIns="0" tIns="0" rIns="0" bIns="0">
              <a:spAutoFit/>
            </a:bodyPr>
            <a:lstStyle/>
            <a:p>
              <a:r>
                <a:rPr lang="en-CA" sz="1600" dirty="0">
                  <a:solidFill>
                    <a:srgbClr val="DD5C33"/>
                  </a:solidFill>
                  <a:latin typeface="Lato" panose="020F0502020204030203" pitchFamily="34" charset="0"/>
                </a:rPr>
                <a:t>1999</a:t>
              </a:r>
              <a:r>
                <a:rPr lang="en-CA" dirty="0">
                  <a:solidFill>
                    <a:srgbClr val="DD5C33"/>
                  </a:solidFill>
                  <a:latin typeface="Lato" panose="020F0502020204030203" pitchFamily="34" charset="0"/>
                </a:rPr>
                <a:t> </a:t>
              </a:r>
            </a:p>
            <a:p>
              <a:r>
                <a:rPr lang="en-CA" sz="1000" dirty="0">
                  <a:latin typeface="Lato Light" panose="020F0502020204030203" pitchFamily="34" charset="0"/>
                </a:rPr>
                <a:t>1st artificial</a:t>
              </a:r>
              <a:br>
                <a:rPr lang="en-CA" sz="1000" dirty="0">
                  <a:latin typeface="Lato Light" panose="020F0502020204030203" pitchFamily="34" charset="0"/>
                </a:rPr>
              </a:br>
              <a:r>
                <a:rPr lang="en-CA" sz="1000" dirty="0">
                  <a:latin typeface="Lato Light" panose="020F0502020204030203" pitchFamily="34" charset="0"/>
                </a:rPr>
                <a:t>cornea </a:t>
              </a:r>
              <a:endParaRPr lang="en-CA" sz="1000" dirty="0">
                <a:effectLst/>
                <a:latin typeface="Lato Light" panose="020F0502020204030203" pitchFamily="34" charset="0"/>
              </a:endParaRPr>
            </a:p>
          </p:txBody>
        </p:sp>
      </p:grpSp>
      <p:grpSp>
        <p:nvGrpSpPr>
          <p:cNvPr id="51" name="Group 50">
            <a:extLst>
              <a:ext uri="{FF2B5EF4-FFF2-40B4-BE49-F238E27FC236}">
                <a16:creationId xmlns:a16="http://schemas.microsoft.com/office/drawing/2014/main" id="{71CB118F-0A14-204C-84CB-800F42BB01FF}"/>
              </a:ext>
            </a:extLst>
          </p:cNvPr>
          <p:cNvGrpSpPr/>
          <p:nvPr/>
        </p:nvGrpSpPr>
        <p:grpSpPr>
          <a:xfrm>
            <a:off x="6626910" y="2413187"/>
            <a:ext cx="1603075" cy="1684224"/>
            <a:chOff x="6754918" y="2068672"/>
            <a:chExt cx="1603075" cy="1684224"/>
          </a:xfrm>
        </p:grpSpPr>
        <p:pic>
          <p:nvPicPr>
            <p:cNvPr id="29" name="Picture 28" descr="A picture containing bubble chart&#10;&#10;Description automatically generated">
              <a:extLst>
                <a:ext uri="{FF2B5EF4-FFF2-40B4-BE49-F238E27FC236}">
                  <a16:creationId xmlns:a16="http://schemas.microsoft.com/office/drawing/2014/main" id="{7C65E0DB-15B0-404E-B670-4D5DF5B7EB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54918" y="2451141"/>
              <a:ext cx="1342435" cy="1301755"/>
            </a:xfrm>
            <a:prstGeom prst="rect">
              <a:avLst/>
            </a:prstGeom>
          </p:spPr>
        </p:pic>
        <p:sp>
          <p:nvSpPr>
            <p:cNvPr id="46" name="Rectangle 45">
              <a:extLst>
                <a:ext uri="{FF2B5EF4-FFF2-40B4-BE49-F238E27FC236}">
                  <a16:creationId xmlns:a16="http://schemas.microsoft.com/office/drawing/2014/main" id="{5A0C3C42-793F-C149-A6C2-61B507E11A60}"/>
                </a:ext>
              </a:extLst>
            </p:cNvPr>
            <p:cNvSpPr/>
            <p:nvPr/>
          </p:nvSpPr>
          <p:spPr>
            <a:xfrm>
              <a:off x="7197550" y="2068672"/>
              <a:ext cx="1160443" cy="553998"/>
            </a:xfrm>
            <a:prstGeom prst="rect">
              <a:avLst/>
            </a:prstGeom>
          </p:spPr>
          <p:txBody>
            <a:bodyPr wrap="square" lIns="0" tIns="0" rIns="0" bIns="0">
              <a:spAutoFit/>
            </a:bodyPr>
            <a:lstStyle/>
            <a:p>
              <a:r>
                <a:rPr lang="en-CA" sz="1600" dirty="0">
                  <a:solidFill>
                    <a:srgbClr val="DD5C33"/>
                  </a:solidFill>
                  <a:latin typeface="Lato" panose="020F0502020204030203" pitchFamily="34" charset="0"/>
                </a:rPr>
                <a:t>2009</a:t>
              </a:r>
            </a:p>
            <a:p>
              <a:r>
                <a:rPr lang="en-CA" sz="1000" dirty="0">
                  <a:latin typeface="Lato Light" panose="020F0502020204030203" pitchFamily="34" charset="0"/>
                </a:rPr>
                <a:t>Viral-free</a:t>
              </a:r>
              <a:br>
                <a:rPr lang="en-CA" sz="1000" dirty="0">
                  <a:latin typeface="Lato Light" panose="020F0502020204030203" pitchFamily="34" charset="0"/>
                </a:rPr>
              </a:br>
              <a:r>
                <a:rPr lang="en-CA" sz="1000" dirty="0" err="1">
                  <a:latin typeface="Lato Light" panose="020F0502020204030203" pitchFamily="34" charset="0"/>
                </a:rPr>
                <a:t>iPS</a:t>
              </a:r>
              <a:r>
                <a:rPr lang="en-CA" sz="1000" dirty="0">
                  <a:latin typeface="Lato Light" panose="020F0502020204030203" pitchFamily="34" charset="0"/>
                </a:rPr>
                <a:t> cell</a:t>
              </a:r>
              <a:endParaRPr lang="en-CA" sz="1000" dirty="0">
                <a:effectLst/>
                <a:latin typeface="Lato Light" panose="020F0502020204030203" pitchFamily="34" charset="0"/>
              </a:endParaRPr>
            </a:p>
          </p:txBody>
        </p:sp>
      </p:grpSp>
      <p:grpSp>
        <p:nvGrpSpPr>
          <p:cNvPr id="50" name="Group 49">
            <a:extLst>
              <a:ext uri="{FF2B5EF4-FFF2-40B4-BE49-F238E27FC236}">
                <a16:creationId xmlns:a16="http://schemas.microsoft.com/office/drawing/2014/main" id="{93F03563-CB69-2645-AC11-5C0D85D52383}"/>
              </a:ext>
            </a:extLst>
          </p:cNvPr>
          <p:cNvGrpSpPr/>
          <p:nvPr/>
        </p:nvGrpSpPr>
        <p:grpSpPr>
          <a:xfrm>
            <a:off x="7931206" y="2077700"/>
            <a:ext cx="2311230" cy="1850100"/>
            <a:chOff x="7468498" y="1850744"/>
            <a:chExt cx="2311230" cy="1850100"/>
          </a:xfrm>
        </p:grpSpPr>
        <p:pic>
          <p:nvPicPr>
            <p:cNvPr id="27" name="Picture 26" descr="Graphical user interface, application, icon&#10;&#10;Description automatically generated">
              <a:extLst>
                <a:ext uri="{FF2B5EF4-FFF2-40B4-BE49-F238E27FC236}">
                  <a16:creationId xmlns:a16="http://schemas.microsoft.com/office/drawing/2014/main" id="{CF4DD502-0AC4-084E-91A3-108E08FB8BE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28671" y="2545282"/>
              <a:ext cx="2030334" cy="1155562"/>
            </a:xfrm>
            <a:prstGeom prst="rect">
              <a:avLst/>
            </a:prstGeom>
          </p:spPr>
        </p:pic>
        <p:sp>
          <p:nvSpPr>
            <p:cNvPr id="47" name="Rectangle 46">
              <a:extLst>
                <a:ext uri="{FF2B5EF4-FFF2-40B4-BE49-F238E27FC236}">
                  <a16:creationId xmlns:a16="http://schemas.microsoft.com/office/drawing/2014/main" id="{96C2C1BC-E7E9-E047-82CE-B5CB866B4022}"/>
                </a:ext>
              </a:extLst>
            </p:cNvPr>
            <p:cNvSpPr/>
            <p:nvPr/>
          </p:nvSpPr>
          <p:spPr>
            <a:xfrm>
              <a:off x="7468498" y="1850744"/>
              <a:ext cx="2311230" cy="553998"/>
            </a:xfrm>
            <a:prstGeom prst="rect">
              <a:avLst/>
            </a:prstGeom>
          </p:spPr>
          <p:txBody>
            <a:bodyPr wrap="square" lIns="0" tIns="0" rIns="0" bIns="0">
              <a:spAutoFit/>
            </a:bodyPr>
            <a:lstStyle/>
            <a:p>
              <a:r>
                <a:rPr lang="en-CA" sz="1600" dirty="0">
                  <a:solidFill>
                    <a:srgbClr val="DD5C33"/>
                  </a:solidFill>
                  <a:latin typeface="Lato" panose="020F0502020204030203" pitchFamily="34" charset="0"/>
                </a:rPr>
                <a:t>2013</a:t>
              </a:r>
            </a:p>
            <a:p>
              <a:r>
                <a:rPr lang="en-CA" sz="1000" dirty="0">
                  <a:latin typeface="Lato Light" panose="020F0502020204030203" pitchFamily="34" charset="0"/>
                </a:rPr>
                <a:t>1st use of novel approach to treat localized prostate cancer</a:t>
              </a:r>
              <a:endParaRPr lang="en-CA" sz="1000" dirty="0">
                <a:effectLst/>
                <a:latin typeface="Lato Light" panose="020F0502020204030203" pitchFamily="34" charset="0"/>
              </a:endParaRPr>
            </a:p>
          </p:txBody>
        </p:sp>
      </p:grpSp>
      <p:grpSp>
        <p:nvGrpSpPr>
          <p:cNvPr id="49" name="Group 48">
            <a:extLst>
              <a:ext uri="{FF2B5EF4-FFF2-40B4-BE49-F238E27FC236}">
                <a16:creationId xmlns:a16="http://schemas.microsoft.com/office/drawing/2014/main" id="{1B38A076-319C-6B43-8628-8F8AC2F9BB04}"/>
              </a:ext>
            </a:extLst>
          </p:cNvPr>
          <p:cNvGrpSpPr/>
          <p:nvPr/>
        </p:nvGrpSpPr>
        <p:grpSpPr>
          <a:xfrm>
            <a:off x="10744524" y="1886334"/>
            <a:ext cx="903078" cy="2064324"/>
            <a:chOff x="10487334" y="1692428"/>
            <a:chExt cx="903078" cy="2064324"/>
          </a:xfrm>
        </p:grpSpPr>
        <p:pic>
          <p:nvPicPr>
            <p:cNvPr id="25" name="Picture 24" descr="A picture containing icon&#10;&#10;Description automatically generated">
              <a:extLst>
                <a:ext uri="{FF2B5EF4-FFF2-40B4-BE49-F238E27FC236}">
                  <a16:creationId xmlns:a16="http://schemas.microsoft.com/office/drawing/2014/main" id="{FB2F7414-A559-CB45-82E2-E09D983A351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77893" y="3117415"/>
              <a:ext cx="530872" cy="639337"/>
            </a:xfrm>
            <a:prstGeom prst="rect">
              <a:avLst/>
            </a:prstGeom>
          </p:spPr>
        </p:pic>
        <p:sp>
          <p:nvSpPr>
            <p:cNvPr id="48" name="Rectangle 47">
              <a:extLst>
                <a:ext uri="{FF2B5EF4-FFF2-40B4-BE49-F238E27FC236}">
                  <a16:creationId xmlns:a16="http://schemas.microsoft.com/office/drawing/2014/main" id="{1913C4E6-238C-E84F-9209-5E96C029D081}"/>
                </a:ext>
              </a:extLst>
            </p:cNvPr>
            <p:cNvSpPr/>
            <p:nvPr/>
          </p:nvSpPr>
          <p:spPr>
            <a:xfrm>
              <a:off x="10487334" y="1692428"/>
              <a:ext cx="903078" cy="1323439"/>
            </a:xfrm>
            <a:prstGeom prst="rect">
              <a:avLst/>
            </a:prstGeom>
          </p:spPr>
          <p:txBody>
            <a:bodyPr wrap="square" lIns="0" tIns="0" rIns="0" bIns="0">
              <a:spAutoFit/>
            </a:bodyPr>
            <a:lstStyle/>
            <a:p>
              <a:r>
                <a:rPr lang="en-CA" sz="1600" dirty="0">
                  <a:solidFill>
                    <a:srgbClr val="DD5C33"/>
                  </a:solidFill>
                  <a:latin typeface="Lato" panose="020F0502020204030203" pitchFamily="34" charset="0"/>
                </a:rPr>
                <a:t>2017</a:t>
              </a:r>
            </a:p>
            <a:p>
              <a:r>
                <a:rPr lang="en-CA" sz="1000" dirty="0">
                  <a:latin typeface="Lato Light" panose="020F0502020204030203" pitchFamily="34" charset="0"/>
                </a:rPr>
                <a:t>XVIVO Perfusion </a:t>
              </a:r>
              <a:br>
                <a:rPr lang="en-CA" sz="1000" dirty="0">
                  <a:latin typeface="Lato Light" panose="020F0502020204030203" pitchFamily="34" charset="0"/>
                </a:rPr>
              </a:br>
              <a:r>
                <a:rPr lang="en-CA" sz="1000" dirty="0">
                  <a:latin typeface="Lato Light" panose="020F0502020204030203" pitchFamily="34" charset="0"/>
                </a:rPr>
                <a:t>system to preserve organs outside the </a:t>
              </a:r>
              <a:br>
                <a:rPr lang="en-CA" sz="1000" dirty="0">
                  <a:latin typeface="Lato Light" panose="020F0502020204030203" pitchFamily="34" charset="0"/>
                </a:rPr>
              </a:br>
              <a:r>
                <a:rPr lang="en-CA" sz="1000" dirty="0">
                  <a:latin typeface="Lato Light" panose="020F0502020204030203" pitchFamily="34" charset="0"/>
                </a:rPr>
                <a:t>body for transplant</a:t>
              </a:r>
              <a:endParaRPr lang="en-CA" sz="1000" dirty="0">
                <a:effectLst/>
                <a:latin typeface="Lato Light" panose="020F0502020204030203" pitchFamily="34" charset="0"/>
              </a:endParaRPr>
            </a:p>
          </p:txBody>
        </p:sp>
      </p:grpSp>
      <p:grpSp>
        <p:nvGrpSpPr>
          <p:cNvPr id="66" name="Group 65">
            <a:extLst>
              <a:ext uri="{FF2B5EF4-FFF2-40B4-BE49-F238E27FC236}">
                <a16:creationId xmlns:a16="http://schemas.microsoft.com/office/drawing/2014/main" id="{63A122A2-37CC-D341-AB37-5ED6BE4ED2FF}"/>
              </a:ext>
            </a:extLst>
          </p:cNvPr>
          <p:cNvGrpSpPr/>
          <p:nvPr/>
        </p:nvGrpSpPr>
        <p:grpSpPr>
          <a:xfrm>
            <a:off x="972884" y="4194937"/>
            <a:ext cx="1386996" cy="1439246"/>
            <a:chOff x="111300" y="4086335"/>
            <a:chExt cx="1386996" cy="1439246"/>
          </a:xfrm>
        </p:grpSpPr>
        <p:pic>
          <p:nvPicPr>
            <p:cNvPr id="23" name="Picture 22" descr="A picture containing text, electronics&#10;&#10;Description automatically generated">
              <a:extLst>
                <a:ext uri="{FF2B5EF4-FFF2-40B4-BE49-F238E27FC236}">
                  <a16:creationId xmlns:a16="http://schemas.microsoft.com/office/drawing/2014/main" id="{8D30AD05-BB20-0448-87C1-79DA7E70C2F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300" y="4630211"/>
              <a:ext cx="1277768" cy="895370"/>
            </a:xfrm>
            <a:prstGeom prst="rect">
              <a:avLst/>
            </a:prstGeom>
          </p:spPr>
        </p:pic>
        <p:sp>
          <p:nvSpPr>
            <p:cNvPr id="57" name="Rectangle 56">
              <a:extLst>
                <a:ext uri="{FF2B5EF4-FFF2-40B4-BE49-F238E27FC236}">
                  <a16:creationId xmlns:a16="http://schemas.microsoft.com/office/drawing/2014/main" id="{C7CEC588-E2DD-8540-9F92-02B2EB7351D2}"/>
                </a:ext>
              </a:extLst>
            </p:cNvPr>
            <p:cNvSpPr/>
            <p:nvPr/>
          </p:nvSpPr>
          <p:spPr>
            <a:xfrm>
              <a:off x="481072" y="4086335"/>
              <a:ext cx="1017224" cy="523220"/>
            </a:xfrm>
            <a:prstGeom prst="rect">
              <a:avLst/>
            </a:prstGeom>
          </p:spPr>
          <p:txBody>
            <a:bodyPr wrap="square">
              <a:spAutoFit/>
            </a:bodyPr>
            <a:lstStyle/>
            <a:p>
              <a:r>
                <a:rPr lang="en-CA" dirty="0">
                  <a:solidFill>
                    <a:srgbClr val="DD5C33"/>
                  </a:solidFill>
                  <a:latin typeface="Lato" panose="020F0502020204030203" pitchFamily="34" charset="0"/>
                </a:rPr>
                <a:t>1950</a:t>
              </a:r>
            </a:p>
            <a:p>
              <a:r>
                <a:rPr lang="en-CA" sz="1000" dirty="0">
                  <a:latin typeface="Lato Light" panose="020F0502020204030203" pitchFamily="34" charset="0"/>
                </a:rPr>
                <a:t>1st pacemaker</a:t>
              </a:r>
            </a:p>
          </p:txBody>
        </p:sp>
      </p:grpSp>
      <p:grpSp>
        <p:nvGrpSpPr>
          <p:cNvPr id="67" name="Group 66">
            <a:extLst>
              <a:ext uri="{FF2B5EF4-FFF2-40B4-BE49-F238E27FC236}">
                <a16:creationId xmlns:a16="http://schemas.microsoft.com/office/drawing/2014/main" id="{7A85B91E-83D4-6741-A844-FB9AFFF33B13}"/>
              </a:ext>
            </a:extLst>
          </p:cNvPr>
          <p:cNvGrpSpPr/>
          <p:nvPr/>
        </p:nvGrpSpPr>
        <p:grpSpPr>
          <a:xfrm>
            <a:off x="3561224" y="4175802"/>
            <a:ext cx="1059937" cy="1773700"/>
            <a:chOff x="3506139" y="4045167"/>
            <a:chExt cx="1059937" cy="1773700"/>
          </a:xfrm>
        </p:grpSpPr>
        <p:pic>
          <p:nvPicPr>
            <p:cNvPr id="19" name="Picture 18" descr="Icon&#10;&#10;Description automatically generated">
              <a:extLst>
                <a:ext uri="{FF2B5EF4-FFF2-40B4-BE49-F238E27FC236}">
                  <a16:creationId xmlns:a16="http://schemas.microsoft.com/office/drawing/2014/main" id="{99B651BE-6525-3C4E-8AE3-86E00ADEE0E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67154" y="4713975"/>
              <a:ext cx="798922" cy="1104892"/>
            </a:xfrm>
            <a:prstGeom prst="rect">
              <a:avLst/>
            </a:prstGeom>
          </p:spPr>
        </p:pic>
        <p:sp>
          <p:nvSpPr>
            <p:cNvPr id="59" name="Rectangle 58">
              <a:extLst>
                <a:ext uri="{FF2B5EF4-FFF2-40B4-BE49-F238E27FC236}">
                  <a16:creationId xmlns:a16="http://schemas.microsoft.com/office/drawing/2014/main" id="{82C960CA-8DC8-274E-91C9-CEDC17AD1BBD}"/>
                </a:ext>
              </a:extLst>
            </p:cNvPr>
            <p:cNvSpPr/>
            <p:nvPr/>
          </p:nvSpPr>
          <p:spPr>
            <a:xfrm>
              <a:off x="3506139" y="4045167"/>
              <a:ext cx="940106" cy="830997"/>
            </a:xfrm>
            <a:prstGeom prst="rect">
              <a:avLst/>
            </a:prstGeom>
          </p:spPr>
          <p:txBody>
            <a:bodyPr wrap="square">
              <a:spAutoFit/>
            </a:bodyPr>
            <a:lstStyle/>
            <a:p>
              <a:r>
                <a:rPr lang="en-CA" dirty="0">
                  <a:solidFill>
                    <a:srgbClr val="DD5C33"/>
                  </a:solidFill>
                  <a:latin typeface="Lato" panose="020F0502020204030203" pitchFamily="34" charset="0"/>
                </a:rPr>
                <a:t>1984</a:t>
              </a:r>
            </a:p>
            <a:p>
              <a:r>
                <a:rPr lang="en-CA" sz="1000" dirty="0">
                  <a:latin typeface="Lato Light" panose="020F0502020204030203" pitchFamily="34" charset="0"/>
                </a:rPr>
                <a:t>Cloning of </a:t>
              </a:r>
              <a:br>
                <a:rPr lang="en-CA" sz="1000" dirty="0">
                  <a:latin typeface="Lato Light" panose="020F0502020204030203" pitchFamily="34" charset="0"/>
                </a:rPr>
              </a:br>
              <a:r>
                <a:rPr lang="en-CA" sz="1000" dirty="0">
                  <a:latin typeface="Lato Light" panose="020F0502020204030203" pitchFamily="34" charset="0"/>
                </a:rPr>
                <a:t>1st T-cell receptor</a:t>
              </a:r>
            </a:p>
          </p:txBody>
        </p:sp>
      </p:grpSp>
      <p:grpSp>
        <p:nvGrpSpPr>
          <p:cNvPr id="70" name="Group 69">
            <a:extLst>
              <a:ext uri="{FF2B5EF4-FFF2-40B4-BE49-F238E27FC236}">
                <a16:creationId xmlns:a16="http://schemas.microsoft.com/office/drawing/2014/main" id="{A0B87AFB-C519-7246-8878-684AF34B7609}"/>
              </a:ext>
            </a:extLst>
          </p:cNvPr>
          <p:cNvGrpSpPr/>
          <p:nvPr/>
        </p:nvGrpSpPr>
        <p:grpSpPr>
          <a:xfrm>
            <a:off x="4834631" y="4504048"/>
            <a:ext cx="1110425" cy="1397072"/>
            <a:chOff x="4779547" y="4516632"/>
            <a:chExt cx="1110425" cy="1397072"/>
          </a:xfrm>
        </p:grpSpPr>
        <p:pic>
          <p:nvPicPr>
            <p:cNvPr id="17" name="Picture 16" descr="Icon&#10;&#10;Description automatically generated">
              <a:extLst>
                <a:ext uri="{FF2B5EF4-FFF2-40B4-BE49-F238E27FC236}">
                  <a16:creationId xmlns:a16="http://schemas.microsoft.com/office/drawing/2014/main" id="{BB45D54E-787D-2545-BD9E-70FF73D1674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041773" y="4657112"/>
              <a:ext cx="848199" cy="1256592"/>
            </a:xfrm>
            <a:prstGeom prst="rect">
              <a:avLst/>
            </a:prstGeom>
          </p:spPr>
        </p:pic>
        <p:sp>
          <p:nvSpPr>
            <p:cNvPr id="60" name="Rectangle 59">
              <a:extLst>
                <a:ext uri="{FF2B5EF4-FFF2-40B4-BE49-F238E27FC236}">
                  <a16:creationId xmlns:a16="http://schemas.microsoft.com/office/drawing/2014/main" id="{A8FDA5DC-F88F-BA40-8B7D-1B4826D96157}"/>
                </a:ext>
              </a:extLst>
            </p:cNvPr>
            <p:cNvSpPr/>
            <p:nvPr/>
          </p:nvSpPr>
          <p:spPr>
            <a:xfrm>
              <a:off x="4779547" y="4516632"/>
              <a:ext cx="1053948" cy="830997"/>
            </a:xfrm>
            <a:prstGeom prst="rect">
              <a:avLst/>
            </a:prstGeom>
          </p:spPr>
          <p:txBody>
            <a:bodyPr wrap="square">
              <a:spAutoFit/>
            </a:bodyPr>
            <a:lstStyle/>
            <a:p>
              <a:r>
                <a:rPr lang="en-CA" dirty="0">
                  <a:solidFill>
                    <a:srgbClr val="DD5C33"/>
                  </a:solidFill>
                  <a:latin typeface="Lato" panose="020F0502020204030203" pitchFamily="34" charset="0"/>
                </a:rPr>
                <a:t>1995 </a:t>
              </a:r>
            </a:p>
            <a:p>
              <a:r>
                <a:rPr lang="en-CA" sz="1000" dirty="0">
                  <a:latin typeface="Lato Light" panose="020F0502020204030203" pitchFamily="34" charset="0"/>
                </a:rPr>
                <a:t>Identified Alzheimer’s gene  </a:t>
              </a:r>
            </a:p>
          </p:txBody>
        </p:sp>
      </p:grpSp>
      <p:grpSp>
        <p:nvGrpSpPr>
          <p:cNvPr id="69" name="Group 68">
            <a:extLst>
              <a:ext uri="{FF2B5EF4-FFF2-40B4-BE49-F238E27FC236}">
                <a16:creationId xmlns:a16="http://schemas.microsoft.com/office/drawing/2014/main" id="{C8258C57-938B-C448-AB58-D6494C1723B8}"/>
              </a:ext>
            </a:extLst>
          </p:cNvPr>
          <p:cNvGrpSpPr/>
          <p:nvPr/>
        </p:nvGrpSpPr>
        <p:grpSpPr>
          <a:xfrm>
            <a:off x="2523540" y="4511907"/>
            <a:ext cx="1088455" cy="1514043"/>
            <a:chOff x="2027781" y="4469406"/>
            <a:chExt cx="1088455" cy="1514043"/>
          </a:xfrm>
        </p:grpSpPr>
        <p:pic>
          <p:nvPicPr>
            <p:cNvPr id="21" name="Picture 20" descr="Icon&#10;&#10;Description automatically generated">
              <a:extLst>
                <a:ext uri="{FF2B5EF4-FFF2-40B4-BE49-F238E27FC236}">
                  <a16:creationId xmlns:a16="http://schemas.microsoft.com/office/drawing/2014/main" id="{F451944C-1323-984F-9057-28838F8B666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27781" y="5172039"/>
              <a:ext cx="811410" cy="811410"/>
            </a:xfrm>
            <a:prstGeom prst="rect">
              <a:avLst/>
            </a:prstGeom>
          </p:spPr>
        </p:pic>
        <p:sp>
          <p:nvSpPr>
            <p:cNvPr id="58" name="Rectangle 57">
              <a:extLst>
                <a:ext uri="{FF2B5EF4-FFF2-40B4-BE49-F238E27FC236}">
                  <a16:creationId xmlns:a16="http://schemas.microsoft.com/office/drawing/2014/main" id="{2E699263-CB7A-0041-9B83-D1695E6DC918}"/>
                </a:ext>
              </a:extLst>
            </p:cNvPr>
            <p:cNvSpPr/>
            <p:nvPr/>
          </p:nvSpPr>
          <p:spPr>
            <a:xfrm>
              <a:off x="2099012" y="4469406"/>
              <a:ext cx="1017224" cy="677108"/>
            </a:xfrm>
            <a:prstGeom prst="rect">
              <a:avLst/>
            </a:prstGeom>
          </p:spPr>
          <p:txBody>
            <a:bodyPr wrap="square">
              <a:spAutoFit/>
            </a:bodyPr>
            <a:lstStyle/>
            <a:p>
              <a:r>
                <a:rPr lang="en-CA" dirty="0">
                  <a:solidFill>
                    <a:srgbClr val="DD5C33"/>
                  </a:solidFill>
                  <a:latin typeface="Lato" panose="020F0502020204030203" pitchFamily="34" charset="0"/>
                </a:rPr>
                <a:t>1963</a:t>
              </a:r>
            </a:p>
            <a:p>
              <a:r>
                <a:rPr lang="en-CA" sz="1000" dirty="0">
                  <a:latin typeface="Lato Light" panose="020F0502020204030203" pitchFamily="34" charset="0"/>
                </a:rPr>
                <a:t>Stem cell discovery</a:t>
              </a:r>
            </a:p>
          </p:txBody>
        </p:sp>
      </p:grpSp>
      <p:grpSp>
        <p:nvGrpSpPr>
          <p:cNvPr id="68" name="Group 67">
            <a:extLst>
              <a:ext uri="{FF2B5EF4-FFF2-40B4-BE49-F238E27FC236}">
                <a16:creationId xmlns:a16="http://schemas.microsoft.com/office/drawing/2014/main" id="{6EC933B3-465C-624C-8C2D-83148CEBA956}"/>
              </a:ext>
            </a:extLst>
          </p:cNvPr>
          <p:cNvGrpSpPr/>
          <p:nvPr/>
        </p:nvGrpSpPr>
        <p:grpSpPr>
          <a:xfrm>
            <a:off x="6054300" y="4194937"/>
            <a:ext cx="1101486" cy="2075715"/>
            <a:chOff x="6092332" y="4119386"/>
            <a:chExt cx="1101486" cy="2075715"/>
          </a:xfrm>
        </p:grpSpPr>
        <p:pic>
          <p:nvPicPr>
            <p:cNvPr id="15" name="Picture 14" descr="Logo&#10;&#10;Description automatically generated">
              <a:extLst>
                <a:ext uri="{FF2B5EF4-FFF2-40B4-BE49-F238E27FC236}">
                  <a16:creationId xmlns:a16="http://schemas.microsoft.com/office/drawing/2014/main" id="{D0D63CC8-06C6-4244-BB4F-ED843BF99A7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72642" y="4751096"/>
              <a:ext cx="921176" cy="1444005"/>
            </a:xfrm>
            <a:prstGeom prst="rect">
              <a:avLst/>
            </a:prstGeom>
          </p:spPr>
        </p:pic>
        <p:sp>
          <p:nvSpPr>
            <p:cNvPr id="61" name="Rectangle 60">
              <a:extLst>
                <a:ext uri="{FF2B5EF4-FFF2-40B4-BE49-F238E27FC236}">
                  <a16:creationId xmlns:a16="http://schemas.microsoft.com/office/drawing/2014/main" id="{841ED6F3-D33E-2D40-956C-4A56A0B3A42A}"/>
                </a:ext>
              </a:extLst>
            </p:cNvPr>
            <p:cNvSpPr/>
            <p:nvPr/>
          </p:nvSpPr>
          <p:spPr>
            <a:xfrm>
              <a:off x="6092332" y="4119386"/>
              <a:ext cx="995191" cy="677108"/>
            </a:xfrm>
            <a:prstGeom prst="rect">
              <a:avLst/>
            </a:prstGeom>
          </p:spPr>
          <p:txBody>
            <a:bodyPr wrap="square">
              <a:spAutoFit/>
            </a:bodyPr>
            <a:lstStyle/>
            <a:p>
              <a:r>
                <a:rPr lang="en-CA" dirty="0">
                  <a:solidFill>
                    <a:srgbClr val="DD5C33"/>
                  </a:solidFill>
                  <a:latin typeface="Lato" panose="020F0502020204030203" pitchFamily="34" charset="0"/>
                </a:rPr>
                <a:t>2001</a:t>
              </a:r>
            </a:p>
            <a:p>
              <a:r>
                <a:rPr lang="en-CA" sz="1000" dirty="0">
                  <a:latin typeface="Lato Light" panose="020F0502020204030203" pitchFamily="34" charset="0"/>
                </a:rPr>
                <a:t>Discovery of the pain genes</a:t>
              </a:r>
            </a:p>
          </p:txBody>
        </p:sp>
      </p:grpSp>
      <p:grpSp>
        <p:nvGrpSpPr>
          <p:cNvPr id="71" name="Group 70">
            <a:extLst>
              <a:ext uri="{FF2B5EF4-FFF2-40B4-BE49-F238E27FC236}">
                <a16:creationId xmlns:a16="http://schemas.microsoft.com/office/drawing/2014/main" id="{6FC38117-43ED-D448-80FD-5969F539B7AD}"/>
              </a:ext>
            </a:extLst>
          </p:cNvPr>
          <p:cNvGrpSpPr/>
          <p:nvPr/>
        </p:nvGrpSpPr>
        <p:grpSpPr>
          <a:xfrm>
            <a:off x="7465464" y="4563573"/>
            <a:ext cx="1182477" cy="1445926"/>
            <a:chOff x="7574711" y="4421921"/>
            <a:chExt cx="1182477" cy="1445926"/>
          </a:xfrm>
        </p:grpSpPr>
        <p:pic>
          <p:nvPicPr>
            <p:cNvPr id="13" name="Picture 12" descr="A screenshot of a computer&#10;&#10;Description automatically generated with low confidence">
              <a:extLst>
                <a:ext uri="{FF2B5EF4-FFF2-40B4-BE49-F238E27FC236}">
                  <a16:creationId xmlns:a16="http://schemas.microsoft.com/office/drawing/2014/main" id="{A5659459-5216-9E44-A32F-17B0F8FCA06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627434" y="5352573"/>
              <a:ext cx="955750" cy="515274"/>
            </a:xfrm>
            <a:prstGeom prst="rect">
              <a:avLst/>
            </a:prstGeom>
          </p:spPr>
        </p:pic>
        <p:sp>
          <p:nvSpPr>
            <p:cNvPr id="62" name="Rectangle 61">
              <a:extLst>
                <a:ext uri="{FF2B5EF4-FFF2-40B4-BE49-F238E27FC236}">
                  <a16:creationId xmlns:a16="http://schemas.microsoft.com/office/drawing/2014/main" id="{A89C8132-8BCD-7F48-BE0B-4F2C619207FB}"/>
                </a:ext>
              </a:extLst>
            </p:cNvPr>
            <p:cNvSpPr/>
            <p:nvPr/>
          </p:nvSpPr>
          <p:spPr>
            <a:xfrm>
              <a:off x="7574711" y="4421921"/>
              <a:ext cx="1182477" cy="984885"/>
            </a:xfrm>
            <a:prstGeom prst="rect">
              <a:avLst/>
            </a:prstGeom>
          </p:spPr>
          <p:txBody>
            <a:bodyPr wrap="square">
              <a:spAutoFit/>
            </a:bodyPr>
            <a:lstStyle/>
            <a:p>
              <a:r>
                <a:rPr lang="en-CA" dirty="0">
                  <a:solidFill>
                    <a:srgbClr val="DD5C33"/>
                  </a:solidFill>
                  <a:latin typeface="Lato" panose="020F0502020204030203" pitchFamily="34" charset="0"/>
                </a:rPr>
                <a:t>2012</a:t>
              </a:r>
            </a:p>
            <a:p>
              <a:r>
                <a:rPr lang="en-CA" sz="1000" dirty="0">
                  <a:latin typeface="Lato Light" panose="020F0502020204030203" pitchFamily="34" charset="0"/>
                </a:rPr>
                <a:t>Prototype of a </a:t>
              </a:r>
              <a:br>
                <a:rPr lang="en-CA" sz="1000" dirty="0">
                  <a:latin typeface="Lato Light" panose="020F0502020204030203" pitchFamily="34" charset="0"/>
                </a:rPr>
              </a:br>
              <a:r>
                <a:rPr lang="en-CA" sz="1000" dirty="0">
                  <a:latin typeface="Lato Light" panose="020F0502020204030203" pitchFamily="34" charset="0"/>
                </a:rPr>
                <a:t>3D bioprinter to print artificial skin for burn victims</a:t>
              </a:r>
            </a:p>
          </p:txBody>
        </p:sp>
      </p:grpSp>
      <p:grpSp>
        <p:nvGrpSpPr>
          <p:cNvPr id="73" name="Group 72">
            <a:extLst>
              <a:ext uri="{FF2B5EF4-FFF2-40B4-BE49-F238E27FC236}">
                <a16:creationId xmlns:a16="http://schemas.microsoft.com/office/drawing/2014/main" id="{45C49AC3-806C-2B4A-B6BC-974A6B163BE7}"/>
              </a:ext>
            </a:extLst>
          </p:cNvPr>
          <p:cNvGrpSpPr/>
          <p:nvPr/>
        </p:nvGrpSpPr>
        <p:grpSpPr>
          <a:xfrm>
            <a:off x="8706991" y="4239004"/>
            <a:ext cx="1017223" cy="1736903"/>
            <a:chOff x="8997109" y="4108369"/>
            <a:chExt cx="1017223" cy="1736903"/>
          </a:xfrm>
        </p:grpSpPr>
        <p:pic>
          <p:nvPicPr>
            <p:cNvPr id="11" name="Picture 10" descr="Icon&#10;&#10;Description automatically generated">
              <a:extLst>
                <a:ext uri="{FF2B5EF4-FFF2-40B4-BE49-F238E27FC236}">
                  <a16:creationId xmlns:a16="http://schemas.microsoft.com/office/drawing/2014/main" id="{AC7E0D24-2256-294C-BFF8-04492C093E7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094845" y="5177923"/>
              <a:ext cx="648550" cy="667349"/>
            </a:xfrm>
            <a:prstGeom prst="rect">
              <a:avLst/>
            </a:prstGeom>
          </p:spPr>
        </p:pic>
        <p:sp>
          <p:nvSpPr>
            <p:cNvPr id="63" name="Rectangle 62">
              <a:extLst>
                <a:ext uri="{FF2B5EF4-FFF2-40B4-BE49-F238E27FC236}">
                  <a16:creationId xmlns:a16="http://schemas.microsoft.com/office/drawing/2014/main" id="{402B6599-FEE1-E24F-81FE-72E020D1D33D}"/>
                </a:ext>
              </a:extLst>
            </p:cNvPr>
            <p:cNvSpPr/>
            <p:nvPr/>
          </p:nvSpPr>
          <p:spPr>
            <a:xfrm>
              <a:off x="8997109" y="4108369"/>
              <a:ext cx="1017223" cy="984885"/>
            </a:xfrm>
            <a:prstGeom prst="rect">
              <a:avLst/>
            </a:prstGeom>
          </p:spPr>
          <p:txBody>
            <a:bodyPr wrap="square">
              <a:spAutoFit/>
            </a:bodyPr>
            <a:lstStyle/>
            <a:p>
              <a:r>
                <a:rPr lang="en-CA" dirty="0">
                  <a:solidFill>
                    <a:srgbClr val="DD5C33"/>
                  </a:solidFill>
                  <a:latin typeface="Lato" panose="020F0502020204030203" pitchFamily="34" charset="0"/>
                </a:rPr>
                <a:t>2016</a:t>
              </a:r>
              <a:r>
                <a:rPr lang="en-CA" dirty="0">
                  <a:solidFill>
                    <a:srgbClr val="E4E5E6"/>
                  </a:solidFill>
                  <a:latin typeface="Lato" panose="020F0502020204030203" pitchFamily="34" charset="0"/>
                </a:rPr>
                <a:t> </a:t>
              </a:r>
              <a:endParaRPr lang="en-CA" dirty="0">
                <a:solidFill>
                  <a:srgbClr val="DD5C33"/>
                </a:solidFill>
                <a:latin typeface="Lato" panose="020F0502020204030203" pitchFamily="34" charset="0"/>
              </a:endParaRPr>
            </a:p>
            <a:p>
              <a:r>
                <a:rPr lang="en-CA" sz="1000" dirty="0">
                  <a:latin typeface="Lato Light" panose="020F0502020204030203" pitchFamily="34" charset="0"/>
                </a:rPr>
                <a:t>Discovery of method to </a:t>
              </a:r>
              <a:br>
                <a:rPr lang="en-CA" sz="1000" dirty="0">
                  <a:latin typeface="Lato Light" panose="020F0502020204030203" pitchFamily="34" charset="0"/>
                </a:rPr>
              </a:br>
              <a:r>
                <a:rPr lang="en-CA" sz="1000" dirty="0">
                  <a:latin typeface="Lato Light" panose="020F0502020204030203" pitchFamily="34" charset="0"/>
                </a:rPr>
                <a:t>boost stem cell </a:t>
              </a:r>
              <a:br>
                <a:rPr lang="en-CA" sz="1000" dirty="0">
                  <a:latin typeface="Lato Light" panose="020F0502020204030203" pitchFamily="34" charset="0"/>
                </a:rPr>
              </a:br>
              <a:r>
                <a:rPr lang="en-CA" sz="1000" dirty="0">
                  <a:latin typeface="Lato Light" panose="020F0502020204030203" pitchFamily="34" charset="0"/>
                </a:rPr>
                <a:t>self-renewal</a:t>
              </a:r>
            </a:p>
          </p:txBody>
        </p:sp>
      </p:grpSp>
      <p:grpSp>
        <p:nvGrpSpPr>
          <p:cNvPr id="72" name="Group 71">
            <a:extLst>
              <a:ext uri="{FF2B5EF4-FFF2-40B4-BE49-F238E27FC236}">
                <a16:creationId xmlns:a16="http://schemas.microsoft.com/office/drawing/2014/main" id="{BBB894BE-58E5-914E-A443-A140EB80E1C2}"/>
              </a:ext>
            </a:extLst>
          </p:cNvPr>
          <p:cNvGrpSpPr/>
          <p:nvPr/>
        </p:nvGrpSpPr>
        <p:grpSpPr>
          <a:xfrm>
            <a:off x="9604809" y="4454147"/>
            <a:ext cx="1015748" cy="1922022"/>
            <a:chOff x="9889842" y="4500803"/>
            <a:chExt cx="1220108" cy="1922022"/>
          </a:xfrm>
        </p:grpSpPr>
        <p:pic>
          <p:nvPicPr>
            <p:cNvPr id="9" name="Picture 8" descr="A picture containing text, sign, vector graphics&#10;&#10;Description automatically generated">
              <a:extLst>
                <a:ext uri="{FF2B5EF4-FFF2-40B4-BE49-F238E27FC236}">
                  <a16:creationId xmlns:a16="http://schemas.microsoft.com/office/drawing/2014/main" id="{7FE074DC-96C6-CD49-B10C-2D44E81BD78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996690" y="5814571"/>
              <a:ext cx="943414" cy="608254"/>
            </a:xfrm>
            <a:prstGeom prst="rect">
              <a:avLst/>
            </a:prstGeom>
          </p:spPr>
        </p:pic>
        <p:sp>
          <p:nvSpPr>
            <p:cNvPr id="64" name="Rectangle 63">
              <a:extLst>
                <a:ext uri="{FF2B5EF4-FFF2-40B4-BE49-F238E27FC236}">
                  <a16:creationId xmlns:a16="http://schemas.microsoft.com/office/drawing/2014/main" id="{2839D588-E191-5C4B-AE54-912E0FBD88FC}"/>
                </a:ext>
              </a:extLst>
            </p:cNvPr>
            <p:cNvSpPr/>
            <p:nvPr/>
          </p:nvSpPr>
          <p:spPr>
            <a:xfrm>
              <a:off x="9889842" y="4500803"/>
              <a:ext cx="1220108" cy="1292662"/>
            </a:xfrm>
            <a:prstGeom prst="rect">
              <a:avLst/>
            </a:prstGeom>
          </p:spPr>
          <p:txBody>
            <a:bodyPr wrap="square">
              <a:spAutoFit/>
            </a:bodyPr>
            <a:lstStyle/>
            <a:p>
              <a:r>
                <a:rPr lang="en-CA" dirty="0">
                  <a:solidFill>
                    <a:srgbClr val="DD5C33"/>
                  </a:solidFill>
                  <a:latin typeface="Lato" panose="020F0502020204030203" pitchFamily="34" charset="0"/>
                </a:rPr>
                <a:t>2016</a:t>
              </a:r>
            </a:p>
            <a:p>
              <a:r>
                <a:rPr lang="en-CA" sz="1000" dirty="0">
                  <a:latin typeface="Lato Light" panose="020F0502020204030203" pitchFamily="34" charset="0"/>
                </a:rPr>
                <a:t>Living without lungs—helping patients survive the wait for a transplant</a:t>
              </a:r>
            </a:p>
          </p:txBody>
        </p:sp>
      </p:grpSp>
      <p:cxnSp>
        <p:nvCxnSpPr>
          <p:cNvPr id="88" name="Straight Connector 87">
            <a:extLst>
              <a:ext uri="{FF2B5EF4-FFF2-40B4-BE49-F238E27FC236}">
                <a16:creationId xmlns:a16="http://schemas.microsoft.com/office/drawing/2014/main" id="{47448AF9-FEE1-1B46-BC4C-689E751C7581}"/>
              </a:ext>
            </a:extLst>
          </p:cNvPr>
          <p:cNvCxnSpPr>
            <a:cxnSpLocks/>
          </p:cNvCxnSpPr>
          <p:nvPr/>
        </p:nvCxnSpPr>
        <p:spPr>
          <a:xfrm>
            <a:off x="1317308" y="4158142"/>
            <a:ext cx="0" cy="1522164"/>
          </a:xfrm>
          <a:prstGeom prst="line">
            <a:avLst/>
          </a:prstGeom>
          <a:ln>
            <a:solidFill>
              <a:schemeClr val="bg1">
                <a:lumMod val="65000"/>
              </a:schemeClr>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49F6AAFD-D27D-014B-A1CF-A429AC55FF84}"/>
              </a:ext>
            </a:extLst>
          </p:cNvPr>
          <p:cNvSpPr/>
          <p:nvPr/>
        </p:nvSpPr>
        <p:spPr>
          <a:xfrm>
            <a:off x="10638564" y="4239004"/>
            <a:ext cx="1061292" cy="1138773"/>
          </a:xfrm>
          <a:prstGeom prst="rect">
            <a:avLst/>
          </a:prstGeom>
        </p:spPr>
        <p:txBody>
          <a:bodyPr wrap="square">
            <a:spAutoFit/>
          </a:bodyPr>
          <a:lstStyle/>
          <a:p>
            <a:r>
              <a:rPr lang="en-CA" dirty="0">
                <a:solidFill>
                  <a:srgbClr val="DD5C33"/>
                </a:solidFill>
                <a:latin typeface="Lato" panose="020F0502020204030203" pitchFamily="34" charset="0"/>
              </a:rPr>
              <a:t>2017</a:t>
            </a:r>
          </a:p>
          <a:p>
            <a:r>
              <a:rPr lang="en-CA" sz="1000" dirty="0">
                <a:latin typeface="Lato Light" panose="020F0502020204030203" pitchFamily="34" charset="0"/>
              </a:rPr>
              <a:t>Opening a window into the brain with focused ultrasound</a:t>
            </a:r>
          </a:p>
        </p:txBody>
      </p:sp>
      <p:cxnSp>
        <p:nvCxnSpPr>
          <p:cNvPr id="93" name="Straight Connector 92">
            <a:extLst>
              <a:ext uri="{FF2B5EF4-FFF2-40B4-BE49-F238E27FC236}">
                <a16:creationId xmlns:a16="http://schemas.microsoft.com/office/drawing/2014/main" id="{92144BFC-A1AC-3F49-A129-FF286AFAA058}"/>
              </a:ext>
            </a:extLst>
          </p:cNvPr>
          <p:cNvCxnSpPr>
            <a:cxnSpLocks/>
          </p:cNvCxnSpPr>
          <p:nvPr/>
        </p:nvCxnSpPr>
        <p:spPr>
          <a:xfrm>
            <a:off x="3494315" y="4158142"/>
            <a:ext cx="0" cy="1682541"/>
          </a:xfrm>
          <a:prstGeom prst="line">
            <a:avLst/>
          </a:prstGeom>
          <a:ln>
            <a:solidFill>
              <a:schemeClr val="bg1">
                <a:lumMod val="65000"/>
              </a:schemeClr>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02EAC37-AA61-644C-94E2-943264E9BAE6}"/>
              </a:ext>
            </a:extLst>
          </p:cNvPr>
          <p:cNvCxnSpPr>
            <a:cxnSpLocks/>
          </p:cNvCxnSpPr>
          <p:nvPr/>
        </p:nvCxnSpPr>
        <p:spPr>
          <a:xfrm>
            <a:off x="4800600" y="4158142"/>
            <a:ext cx="0" cy="1907755"/>
          </a:xfrm>
          <a:prstGeom prst="line">
            <a:avLst/>
          </a:prstGeom>
          <a:ln>
            <a:solidFill>
              <a:schemeClr val="bg1">
                <a:lumMod val="65000"/>
              </a:schemeClr>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E579D225-14C4-E245-A3AE-782E7F8F3470}"/>
              </a:ext>
            </a:extLst>
          </p:cNvPr>
          <p:cNvCxnSpPr>
            <a:cxnSpLocks/>
          </p:cNvCxnSpPr>
          <p:nvPr/>
        </p:nvCxnSpPr>
        <p:spPr>
          <a:xfrm>
            <a:off x="5996541" y="4155894"/>
            <a:ext cx="0" cy="1444005"/>
          </a:xfrm>
          <a:prstGeom prst="line">
            <a:avLst/>
          </a:prstGeom>
          <a:ln>
            <a:solidFill>
              <a:schemeClr val="bg1">
                <a:lumMod val="65000"/>
              </a:schemeClr>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B6251A2-D0B0-3F42-AEE2-3840D090019F}"/>
              </a:ext>
            </a:extLst>
          </p:cNvPr>
          <p:cNvCxnSpPr>
            <a:cxnSpLocks/>
          </p:cNvCxnSpPr>
          <p:nvPr/>
        </p:nvCxnSpPr>
        <p:spPr>
          <a:xfrm>
            <a:off x="7422752" y="4169159"/>
            <a:ext cx="0" cy="1892594"/>
          </a:xfrm>
          <a:prstGeom prst="line">
            <a:avLst/>
          </a:prstGeom>
          <a:ln>
            <a:solidFill>
              <a:schemeClr val="bg1">
                <a:lumMod val="65000"/>
              </a:schemeClr>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31C12CDE-1D9F-4840-9B6C-D9A15C055CCD}"/>
              </a:ext>
            </a:extLst>
          </p:cNvPr>
          <p:cNvCxnSpPr>
            <a:cxnSpLocks/>
          </p:cNvCxnSpPr>
          <p:nvPr/>
        </p:nvCxnSpPr>
        <p:spPr>
          <a:xfrm>
            <a:off x="8661087" y="4169159"/>
            <a:ext cx="0" cy="1584478"/>
          </a:xfrm>
          <a:prstGeom prst="line">
            <a:avLst/>
          </a:prstGeom>
          <a:ln>
            <a:solidFill>
              <a:schemeClr val="bg1">
                <a:lumMod val="65000"/>
              </a:schemeClr>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355F9F2A-1E8E-844B-91C2-C7D5D472BA80}"/>
              </a:ext>
            </a:extLst>
          </p:cNvPr>
          <p:cNvCxnSpPr>
            <a:cxnSpLocks/>
          </p:cNvCxnSpPr>
          <p:nvPr/>
        </p:nvCxnSpPr>
        <p:spPr>
          <a:xfrm>
            <a:off x="10594653" y="4153591"/>
            <a:ext cx="0" cy="2097416"/>
          </a:xfrm>
          <a:prstGeom prst="line">
            <a:avLst/>
          </a:prstGeom>
          <a:ln>
            <a:solidFill>
              <a:schemeClr val="bg1">
                <a:lumMod val="65000"/>
              </a:schemeClr>
            </a:solidFill>
            <a:headEnd type="none"/>
            <a:tailEnd type="oval"/>
          </a:ln>
        </p:spPr>
        <p:style>
          <a:lnRef idx="1">
            <a:schemeClr val="accent1"/>
          </a:lnRef>
          <a:fillRef idx="0">
            <a:schemeClr val="accent1"/>
          </a:fillRef>
          <a:effectRef idx="0">
            <a:schemeClr val="accent1"/>
          </a:effectRef>
          <a:fontRef idx="minor">
            <a:schemeClr val="tx1"/>
          </a:fontRef>
        </p:style>
      </p:cxnSp>
      <p:pic>
        <p:nvPicPr>
          <p:cNvPr id="115" name="Picture 114" descr="Icon&#10;&#10;Description automatically generated">
            <a:extLst>
              <a:ext uri="{FF2B5EF4-FFF2-40B4-BE49-F238E27FC236}">
                <a16:creationId xmlns:a16="http://schemas.microsoft.com/office/drawing/2014/main" id="{18F59919-0408-064D-8232-5C1E4C13F677}"/>
              </a:ext>
            </a:extLst>
          </p:cNvPr>
          <p:cNvPicPr>
            <a:picLocks noChangeAspect="1"/>
          </p:cNvPicPr>
          <p:nvPr/>
        </p:nvPicPr>
        <p:blipFill rotWithShape="1">
          <a:blip r:embed="rId21">
            <a:extLst>
              <a:ext uri="{28A0092B-C50C-407E-A947-70E740481C1C}">
                <a14:useLocalDpi xmlns:a14="http://schemas.microsoft.com/office/drawing/2010/main" val="0"/>
              </a:ext>
            </a:extLst>
          </a:blip>
          <a:srcRect b="2333"/>
          <a:stretch/>
        </p:blipFill>
        <p:spPr>
          <a:xfrm>
            <a:off x="5994822" y="177412"/>
            <a:ext cx="773369" cy="1393366"/>
          </a:xfrm>
          <a:prstGeom prst="rect">
            <a:avLst/>
          </a:prstGeom>
        </p:spPr>
      </p:pic>
      <p:sp>
        <p:nvSpPr>
          <p:cNvPr id="116" name="Rectangle 115">
            <a:extLst>
              <a:ext uri="{FF2B5EF4-FFF2-40B4-BE49-F238E27FC236}">
                <a16:creationId xmlns:a16="http://schemas.microsoft.com/office/drawing/2014/main" id="{D90B6700-8E95-FB4A-820F-6A522899AAA9}"/>
              </a:ext>
            </a:extLst>
          </p:cNvPr>
          <p:cNvSpPr/>
          <p:nvPr/>
        </p:nvSpPr>
        <p:spPr>
          <a:xfrm>
            <a:off x="6713653" y="873088"/>
            <a:ext cx="2111671" cy="276999"/>
          </a:xfrm>
          <a:prstGeom prst="rect">
            <a:avLst/>
          </a:prstGeom>
        </p:spPr>
        <p:txBody>
          <a:bodyPr wrap="square">
            <a:spAutoFit/>
          </a:bodyPr>
          <a:lstStyle/>
          <a:p>
            <a:r>
              <a:rPr lang="en-CA" sz="1200" b="1" dirty="0">
                <a:latin typeface="Lato" panose="020F0502020204030203" pitchFamily="34" charset="0"/>
              </a:rPr>
              <a:t>Other Notable Discoveries</a:t>
            </a:r>
            <a:endParaRPr lang="en-CA" sz="1200" dirty="0">
              <a:effectLst/>
              <a:latin typeface="Lato" panose="020F0502020204030203" pitchFamily="34" charset="0"/>
            </a:endParaRPr>
          </a:p>
        </p:txBody>
      </p:sp>
      <p:sp>
        <p:nvSpPr>
          <p:cNvPr id="117" name="Rectangle 116">
            <a:extLst>
              <a:ext uri="{FF2B5EF4-FFF2-40B4-BE49-F238E27FC236}">
                <a16:creationId xmlns:a16="http://schemas.microsoft.com/office/drawing/2014/main" id="{DD76DB9D-A7E1-9B44-ADA3-37721FC2888D}"/>
              </a:ext>
            </a:extLst>
          </p:cNvPr>
          <p:cNvSpPr/>
          <p:nvPr/>
        </p:nvSpPr>
        <p:spPr>
          <a:xfrm>
            <a:off x="8809380" y="523326"/>
            <a:ext cx="2925420" cy="1028230"/>
          </a:xfrm>
          <a:prstGeom prst="rect">
            <a:avLst/>
          </a:prstGeom>
        </p:spPr>
        <p:txBody>
          <a:bodyPr wrap="square">
            <a:spAutoFit/>
          </a:bodyPr>
          <a:lstStyle/>
          <a:p>
            <a:pPr marL="347663" indent="-347663">
              <a:lnSpc>
                <a:spcPct val="110000"/>
              </a:lnSpc>
              <a:buBlip>
                <a:blip r:embed="rId22"/>
              </a:buBlip>
            </a:pPr>
            <a:r>
              <a:rPr lang="en-CA" sz="800" dirty="0">
                <a:latin typeface="Lato" panose="020F0502020204030203" pitchFamily="34" charset="0"/>
              </a:rPr>
              <a:t>1</a:t>
            </a:r>
            <a:r>
              <a:rPr lang="en-CA" sz="800" baseline="30000" dirty="0">
                <a:latin typeface="Lato" panose="020F0502020204030203" pitchFamily="34" charset="0"/>
              </a:rPr>
              <a:t>ST</a:t>
            </a:r>
            <a:r>
              <a:rPr lang="en-CA" sz="800" dirty="0">
                <a:latin typeface="Lato" panose="020F0502020204030203" pitchFamily="34" charset="0"/>
              </a:rPr>
              <a:t> REMOTE ROBOTIC SURGERY</a:t>
            </a:r>
          </a:p>
          <a:p>
            <a:pPr marL="347663" indent="-347663">
              <a:lnSpc>
                <a:spcPct val="110000"/>
              </a:lnSpc>
              <a:buBlip>
                <a:blip r:embed="rId22"/>
              </a:buBlip>
            </a:pPr>
            <a:r>
              <a:rPr lang="en-CA" sz="800" dirty="0">
                <a:latin typeface="Lato" panose="020F0502020204030203" pitchFamily="34" charset="0"/>
              </a:rPr>
              <a:t>GENE FOR BREAST CANCER</a:t>
            </a:r>
          </a:p>
          <a:p>
            <a:pPr marL="347663" indent="-347663">
              <a:lnSpc>
                <a:spcPct val="110000"/>
              </a:lnSpc>
              <a:buBlip>
                <a:blip r:embed="rId22"/>
              </a:buBlip>
            </a:pPr>
            <a:r>
              <a:rPr lang="en-CA" sz="800" dirty="0">
                <a:latin typeface="Lato" panose="020F0502020204030203" pitchFamily="34" charset="0"/>
              </a:rPr>
              <a:t>GENE FOR EPILEPSY</a:t>
            </a:r>
          </a:p>
          <a:p>
            <a:pPr marL="347663" indent="-347663">
              <a:lnSpc>
                <a:spcPct val="110000"/>
              </a:lnSpc>
              <a:buBlip>
                <a:blip r:embed="rId22"/>
              </a:buBlip>
            </a:pPr>
            <a:r>
              <a:rPr lang="en-CA" sz="800" dirty="0">
                <a:latin typeface="Lato" panose="020F0502020204030203" pitchFamily="34" charset="0"/>
              </a:rPr>
              <a:t>DOPAMINE D1, D2, D4, D5 RECEPTORS</a:t>
            </a:r>
          </a:p>
          <a:p>
            <a:pPr marL="347663" indent="-347663">
              <a:lnSpc>
                <a:spcPct val="110000"/>
              </a:lnSpc>
              <a:buBlip>
                <a:blip r:embed="rId22"/>
              </a:buBlip>
            </a:pPr>
            <a:r>
              <a:rPr lang="en-CA" sz="800" dirty="0">
                <a:latin typeface="Lato" panose="020F0502020204030203" pitchFamily="34" charset="0"/>
              </a:rPr>
              <a:t>GENE FOR CYSTIC FIBROSIS</a:t>
            </a:r>
          </a:p>
          <a:p>
            <a:pPr marL="347663" indent="-347663">
              <a:lnSpc>
                <a:spcPct val="110000"/>
              </a:lnSpc>
              <a:buBlip>
                <a:blip r:embed="rId22"/>
              </a:buBlip>
            </a:pPr>
            <a:r>
              <a:rPr lang="en-CA" sz="800" dirty="0">
                <a:latin typeface="Lato" panose="020F0502020204030203" pitchFamily="34" charset="0"/>
              </a:rPr>
              <a:t>SH2 DOMAIN</a:t>
            </a:r>
          </a:p>
          <a:p>
            <a:pPr marL="347663" indent="-347663">
              <a:lnSpc>
                <a:spcPct val="110000"/>
              </a:lnSpc>
              <a:buBlip>
                <a:blip r:embed="rId22"/>
              </a:buBlip>
            </a:pPr>
            <a:r>
              <a:rPr lang="en-CA" sz="800" dirty="0">
                <a:latin typeface="Lato" panose="020F0502020204030203" pitchFamily="34" charset="0"/>
              </a:rPr>
              <a:t>1</a:t>
            </a:r>
            <a:r>
              <a:rPr lang="en-CA" sz="800" baseline="30000" dirty="0">
                <a:latin typeface="Lato" panose="020F0502020204030203" pitchFamily="34" charset="0"/>
              </a:rPr>
              <a:t>ST</a:t>
            </a:r>
            <a:r>
              <a:rPr lang="en-CA" sz="800" dirty="0">
                <a:latin typeface="Lato" panose="020F0502020204030203" pitchFamily="34" charset="0"/>
              </a:rPr>
              <a:t> HIGH-RESOLUTION ELECTRON MICROSCOP</a:t>
            </a:r>
          </a:p>
        </p:txBody>
      </p:sp>
      <p:pic>
        <p:nvPicPr>
          <p:cNvPr id="119" name="Picture 118" descr="A close up of a red surface&#10;&#10;Description automatically generated with low confidence">
            <a:extLst>
              <a:ext uri="{FF2B5EF4-FFF2-40B4-BE49-F238E27FC236}">
                <a16:creationId xmlns:a16="http://schemas.microsoft.com/office/drawing/2014/main" id="{D3E9FA97-88CD-C04D-97E1-FF9A27B0B72D}"/>
              </a:ext>
            </a:extLst>
          </p:cNvPr>
          <p:cNvPicPr>
            <a:picLocks noChangeAspect="1"/>
          </p:cNvPicPr>
          <p:nvPr/>
        </p:nvPicPr>
        <p:blipFill rotWithShape="1">
          <a:blip r:embed="rId23">
            <a:extLst>
              <a:ext uri="{28A0092B-C50C-407E-A947-70E740481C1C}">
                <a14:useLocalDpi xmlns:a14="http://schemas.microsoft.com/office/drawing/2010/main" val="0"/>
              </a:ext>
            </a:extLst>
          </a:blip>
          <a:srcRect t="28916" r="94047" b="55157"/>
          <a:stretch/>
        </p:blipFill>
        <p:spPr>
          <a:xfrm>
            <a:off x="-24755" y="455805"/>
            <a:ext cx="481955" cy="1120321"/>
          </a:xfrm>
          <a:prstGeom prst="rect">
            <a:avLst/>
          </a:prstGeom>
        </p:spPr>
      </p:pic>
    </p:spTree>
    <p:extLst>
      <p:ext uri="{BB962C8B-B14F-4D97-AF65-F5344CB8AC3E}">
        <p14:creationId xmlns:p14="http://schemas.microsoft.com/office/powerpoint/2010/main" val="2363716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descr="A picture containing text, silhouette&#10;&#10;Description automatically generated">
            <a:extLst>
              <a:ext uri="{FF2B5EF4-FFF2-40B4-BE49-F238E27FC236}">
                <a16:creationId xmlns:a16="http://schemas.microsoft.com/office/drawing/2014/main" id="{56F8FE7F-A9F4-EF42-A5C8-95F56F3B7F9C}"/>
              </a:ext>
            </a:extLst>
          </p:cNvPr>
          <p:cNvPicPr>
            <a:picLocks noChangeAspect="1"/>
          </p:cNvPicPr>
          <p:nvPr/>
        </p:nvPicPr>
        <p:blipFill rotWithShape="1">
          <a:blip r:embed="rId3">
            <a:extLst>
              <a:ext uri="{28A0092B-C50C-407E-A947-70E740481C1C}">
                <a14:useLocalDpi xmlns:a14="http://schemas.microsoft.com/office/drawing/2010/main" val="0"/>
              </a:ext>
            </a:extLst>
          </a:blip>
          <a:srcRect l="43094" t="37228"/>
          <a:stretch/>
        </p:blipFill>
        <p:spPr>
          <a:xfrm>
            <a:off x="457200" y="-1"/>
            <a:ext cx="9640957" cy="6238729"/>
          </a:xfrm>
          <a:prstGeom prst="rect">
            <a:avLst/>
          </a:prstGeom>
          <a:effectLst>
            <a:outerShdw blurRad="266700" dist="127000" dir="4980000" algn="tl" rotWithShape="0">
              <a:srgbClr val="0F2D52">
                <a:alpha val="25000"/>
              </a:srgbClr>
            </a:outerShdw>
          </a:effectLst>
        </p:spPr>
      </p:pic>
      <p:sp>
        <p:nvSpPr>
          <p:cNvPr id="16" name="Title 1">
            <a:extLst>
              <a:ext uri="{FF2B5EF4-FFF2-40B4-BE49-F238E27FC236}">
                <a16:creationId xmlns:a16="http://schemas.microsoft.com/office/drawing/2014/main" id="{748D9FDD-1DAB-BD46-A120-6E6E08BF020B}"/>
              </a:ext>
            </a:extLst>
          </p:cNvPr>
          <p:cNvSpPr txBox="1">
            <a:spLocks/>
          </p:cNvSpPr>
          <p:nvPr/>
        </p:nvSpPr>
        <p:spPr bwMode="auto">
          <a:xfrm>
            <a:off x="2071994" y="846120"/>
            <a:ext cx="8027256" cy="1289276"/>
          </a:xfrm>
          <a:prstGeom prst="rect">
            <a:avLst/>
          </a:prstGeom>
          <a:noFill/>
          <a:ln>
            <a:noFill/>
          </a:ln>
        </p:spPr>
        <p:txBody>
          <a:bodyPr lIns="0" rIns="9000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144000" algn="ctr">
              <a:lnSpc>
                <a:spcPct val="90000"/>
              </a:lnSpc>
              <a:defRPr/>
            </a:pPr>
            <a:r>
              <a:rPr lang="en-US" sz="4000" dirty="0">
                <a:solidFill>
                  <a:srgbClr val="0F2D52"/>
                </a:solidFill>
                <a:latin typeface="Lato Heavy" panose="020F0502020204030203" pitchFamily="34" charset="0"/>
                <a:ea typeface="Lato Heavy" panose="020F0502020204030203" pitchFamily="34" charset="0"/>
                <a:cs typeface="Lato Heavy" panose="020F0502020204030203" pitchFamily="34" charset="0"/>
              </a:rPr>
              <a:t>WHY LIFE </a:t>
            </a:r>
            <a:r>
              <a:rPr lang="en-US" sz="4000" b="0" dirty="0">
                <a:solidFill>
                  <a:srgbClr val="D5441C"/>
                </a:solidFill>
                <a:latin typeface="Lato Medium" panose="020F0502020204030203" pitchFamily="34" charset="0"/>
              </a:rPr>
              <a:t>SCIENCES FIRMS </a:t>
            </a:r>
            <a:r>
              <a:rPr lang="en-US" sz="4000" dirty="0">
                <a:solidFill>
                  <a:srgbClr val="0F2D52"/>
                </a:solidFill>
                <a:latin typeface="Lato Heavy" panose="020F0502020204030203" pitchFamily="34" charset="0"/>
                <a:ea typeface="Lato Heavy" panose="020F0502020204030203" pitchFamily="34" charset="0"/>
                <a:cs typeface="Lato Heavy" panose="020F0502020204030203" pitchFamily="34" charset="0"/>
              </a:rPr>
              <a:t>CHOOSE ONTARIO </a:t>
            </a:r>
          </a:p>
        </p:txBody>
      </p:sp>
      <p:sp>
        <p:nvSpPr>
          <p:cNvPr id="90" name="Rectangle 89">
            <a:extLst>
              <a:ext uri="{FF2B5EF4-FFF2-40B4-BE49-F238E27FC236}">
                <a16:creationId xmlns:a16="http://schemas.microsoft.com/office/drawing/2014/main" id="{CD724CB6-9359-864C-9041-8C3226C66179}"/>
              </a:ext>
            </a:extLst>
          </p:cNvPr>
          <p:cNvSpPr/>
          <p:nvPr/>
        </p:nvSpPr>
        <p:spPr>
          <a:xfrm>
            <a:off x="6679542" y="5037603"/>
            <a:ext cx="992188" cy="215444"/>
          </a:xfrm>
          <a:prstGeom prst="rect">
            <a:avLst/>
          </a:prstGeom>
        </p:spPr>
        <p:txBody>
          <a:bodyPr>
            <a:spAutoFit/>
          </a:bodyPr>
          <a:lstStyle/>
          <a:p>
            <a:pPr algn="ctr">
              <a:defRPr/>
            </a:pPr>
            <a:r>
              <a:rPr lang="en-US" sz="800" dirty="0">
                <a:latin typeface="Lato Heavy" panose="020F0502020204030203" pitchFamily="34" charset="0"/>
                <a:ea typeface="Lato Heavy" panose="020F0502020204030203" pitchFamily="34" charset="0"/>
                <a:cs typeface="Lato Heavy" panose="020F0502020204030203" pitchFamily="34" charset="0"/>
              </a:rPr>
              <a:t>MISSISSAUGA</a:t>
            </a:r>
          </a:p>
        </p:txBody>
      </p:sp>
      <p:sp>
        <p:nvSpPr>
          <p:cNvPr id="92" name="Rectangle 91">
            <a:extLst>
              <a:ext uri="{FF2B5EF4-FFF2-40B4-BE49-F238E27FC236}">
                <a16:creationId xmlns:a16="http://schemas.microsoft.com/office/drawing/2014/main" id="{6980FC57-704F-0E4C-9097-4B69E3CB129B}"/>
              </a:ext>
            </a:extLst>
          </p:cNvPr>
          <p:cNvSpPr/>
          <p:nvPr/>
        </p:nvSpPr>
        <p:spPr>
          <a:xfrm>
            <a:off x="6340815" y="5251404"/>
            <a:ext cx="780531" cy="215444"/>
          </a:xfrm>
          <a:prstGeom prst="rect">
            <a:avLst/>
          </a:prstGeom>
        </p:spPr>
        <p:txBody>
          <a:bodyPr wrap="square">
            <a:spAutoFit/>
          </a:bodyPr>
          <a:lstStyle/>
          <a:p>
            <a:pPr algn="ctr">
              <a:defRPr/>
            </a:pPr>
            <a:r>
              <a:rPr lang="en-US" sz="800" dirty="0">
                <a:latin typeface="Lato Heavy" panose="020F0502020204030203" pitchFamily="34" charset="0"/>
                <a:ea typeface="Lato Heavy" panose="020F0502020204030203" pitchFamily="34" charset="0"/>
                <a:cs typeface="Lato Heavy" panose="020F0502020204030203" pitchFamily="34" charset="0"/>
              </a:rPr>
              <a:t>WATERLOO</a:t>
            </a:r>
          </a:p>
        </p:txBody>
      </p:sp>
      <p:sp>
        <p:nvSpPr>
          <p:cNvPr id="93" name="Rectangle 92">
            <a:extLst>
              <a:ext uri="{FF2B5EF4-FFF2-40B4-BE49-F238E27FC236}">
                <a16:creationId xmlns:a16="http://schemas.microsoft.com/office/drawing/2014/main" id="{85600735-4C07-8D4D-8305-7F2D63E3ECA1}"/>
              </a:ext>
            </a:extLst>
          </p:cNvPr>
          <p:cNvSpPr/>
          <p:nvPr/>
        </p:nvSpPr>
        <p:spPr>
          <a:xfrm>
            <a:off x="5806060" y="6062943"/>
            <a:ext cx="783328" cy="215444"/>
          </a:xfrm>
          <a:prstGeom prst="rect">
            <a:avLst/>
          </a:prstGeom>
        </p:spPr>
        <p:txBody>
          <a:bodyPr wrap="square">
            <a:spAutoFit/>
          </a:bodyPr>
          <a:lstStyle/>
          <a:p>
            <a:pPr algn="ctr">
              <a:defRPr/>
            </a:pPr>
            <a:r>
              <a:rPr lang="en-US" sz="800" dirty="0">
                <a:latin typeface="Lato Heavy" panose="020F0502020204030203" pitchFamily="34" charset="0"/>
                <a:ea typeface="Lato Heavy" panose="020F0502020204030203" pitchFamily="34" charset="0"/>
                <a:cs typeface="Lato Heavy" panose="020F0502020204030203" pitchFamily="34" charset="0"/>
              </a:rPr>
              <a:t>WINDSOR</a:t>
            </a:r>
          </a:p>
        </p:txBody>
      </p:sp>
      <p:sp>
        <p:nvSpPr>
          <p:cNvPr id="17" name="Rectangle 16">
            <a:extLst>
              <a:ext uri="{FF2B5EF4-FFF2-40B4-BE49-F238E27FC236}">
                <a16:creationId xmlns:a16="http://schemas.microsoft.com/office/drawing/2014/main" id="{56A1B879-0CD8-A947-AD5E-025306A95D55}"/>
              </a:ext>
            </a:extLst>
          </p:cNvPr>
          <p:cNvSpPr/>
          <p:nvPr/>
        </p:nvSpPr>
        <p:spPr>
          <a:xfrm>
            <a:off x="6528583" y="5574076"/>
            <a:ext cx="676605" cy="215444"/>
          </a:xfrm>
          <a:prstGeom prst="rect">
            <a:avLst/>
          </a:prstGeom>
        </p:spPr>
        <p:txBody>
          <a:bodyPr wrap="square">
            <a:spAutoFit/>
          </a:bodyPr>
          <a:lstStyle/>
          <a:p>
            <a:pPr algn="ctr">
              <a:defRPr/>
            </a:pPr>
            <a:r>
              <a:rPr lang="en-US" sz="800" dirty="0">
                <a:latin typeface="Lato Heavy" panose="020F0502020204030203" pitchFamily="34" charset="0"/>
                <a:ea typeface="Lato Heavy" panose="020F0502020204030203" pitchFamily="34" charset="0"/>
                <a:cs typeface="Lato Heavy" panose="020F0502020204030203" pitchFamily="34" charset="0"/>
              </a:rPr>
              <a:t>LONDON</a:t>
            </a:r>
          </a:p>
        </p:txBody>
      </p:sp>
      <p:sp>
        <p:nvSpPr>
          <p:cNvPr id="18" name="Rectangle 17">
            <a:extLst>
              <a:ext uri="{FF2B5EF4-FFF2-40B4-BE49-F238E27FC236}">
                <a16:creationId xmlns:a16="http://schemas.microsoft.com/office/drawing/2014/main" id="{04257CBD-1453-3147-980D-F8574123D7E9}"/>
              </a:ext>
            </a:extLst>
          </p:cNvPr>
          <p:cNvSpPr/>
          <p:nvPr/>
        </p:nvSpPr>
        <p:spPr>
          <a:xfrm>
            <a:off x="7175636" y="5337866"/>
            <a:ext cx="845606" cy="215444"/>
          </a:xfrm>
          <a:prstGeom prst="rect">
            <a:avLst/>
          </a:prstGeom>
        </p:spPr>
        <p:txBody>
          <a:bodyPr wrap="square">
            <a:spAutoFit/>
          </a:bodyPr>
          <a:lstStyle/>
          <a:p>
            <a:pPr algn="ctr">
              <a:defRPr/>
            </a:pPr>
            <a:r>
              <a:rPr lang="en-US" sz="800" dirty="0">
                <a:latin typeface="Lato Heavy" panose="020F0502020204030203" pitchFamily="34" charset="0"/>
                <a:ea typeface="Lato Heavy" panose="020F0502020204030203" pitchFamily="34" charset="0"/>
                <a:cs typeface="Lato Heavy" panose="020F0502020204030203" pitchFamily="34" charset="0"/>
              </a:rPr>
              <a:t>HAMILTON</a:t>
            </a:r>
          </a:p>
        </p:txBody>
      </p:sp>
      <p:sp>
        <p:nvSpPr>
          <p:cNvPr id="20" name="Rectangle 19">
            <a:extLst>
              <a:ext uri="{FF2B5EF4-FFF2-40B4-BE49-F238E27FC236}">
                <a16:creationId xmlns:a16="http://schemas.microsoft.com/office/drawing/2014/main" id="{049ADB81-C5A4-2F42-8338-740A0402C1F1}"/>
              </a:ext>
            </a:extLst>
          </p:cNvPr>
          <p:cNvSpPr/>
          <p:nvPr/>
        </p:nvSpPr>
        <p:spPr>
          <a:xfrm>
            <a:off x="7084079" y="3097031"/>
            <a:ext cx="933253" cy="215444"/>
          </a:xfrm>
          <a:prstGeom prst="rect">
            <a:avLst/>
          </a:prstGeom>
        </p:spPr>
        <p:txBody>
          <a:bodyPr wrap="square">
            <a:spAutoFit/>
          </a:bodyPr>
          <a:lstStyle/>
          <a:p>
            <a:pPr algn="ctr">
              <a:defRPr/>
            </a:pPr>
            <a:r>
              <a:rPr lang="en-US" sz="800" dirty="0">
                <a:latin typeface="Lato Heavy" panose="020F0502020204030203" pitchFamily="34" charset="0"/>
                <a:ea typeface="Lato Heavy" panose="020F0502020204030203" pitchFamily="34" charset="0"/>
                <a:cs typeface="Lato Heavy" panose="020F0502020204030203" pitchFamily="34" charset="0"/>
              </a:rPr>
              <a:t>NORTH BAY</a:t>
            </a:r>
          </a:p>
        </p:txBody>
      </p:sp>
      <p:sp>
        <p:nvSpPr>
          <p:cNvPr id="21" name="Rectangle 20">
            <a:extLst>
              <a:ext uri="{FF2B5EF4-FFF2-40B4-BE49-F238E27FC236}">
                <a16:creationId xmlns:a16="http://schemas.microsoft.com/office/drawing/2014/main" id="{36EE7148-7D5B-1C46-AEA1-D68F425C8CB4}"/>
              </a:ext>
            </a:extLst>
          </p:cNvPr>
          <p:cNvSpPr/>
          <p:nvPr/>
        </p:nvSpPr>
        <p:spPr>
          <a:xfrm>
            <a:off x="6230302" y="2969064"/>
            <a:ext cx="933253" cy="215444"/>
          </a:xfrm>
          <a:prstGeom prst="rect">
            <a:avLst/>
          </a:prstGeom>
        </p:spPr>
        <p:txBody>
          <a:bodyPr wrap="square">
            <a:spAutoFit/>
          </a:bodyPr>
          <a:lstStyle/>
          <a:p>
            <a:pPr algn="ctr">
              <a:defRPr/>
            </a:pPr>
            <a:r>
              <a:rPr lang="en-US" sz="800" b="1" dirty="0">
                <a:latin typeface="Lato Heavy" panose="020F0502020204030203" pitchFamily="34" charset="0"/>
                <a:ea typeface="Lato Heavy" panose="020F0502020204030203" pitchFamily="34" charset="0"/>
                <a:cs typeface="Lato Heavy" panose="020F0502020204030203" pitchFamily="34" charset="0"/>
              </a:rPr>
              <a:t>SUDBURY</a:t>
            </a:r>
          </a:p>
        </p:txBody>
      </p:sp>
      <p:sp>
        <p:nvSpPr>
          <p:cNvPr id="22" name="Rectangle 21">
            <a:extLst>
              <a:ext uri="{FF2B5EF4-FFF2-40B4-BE49-F238E27FC236}">
                <a16:creationId xmlns:a16="http://schemas.microsoft.com/office/drawing/2014/main" id="{456219DB-2D50-2049-826D-00BBFFD54AB1}"/>
              </a:ext>
            </a:extLst>
          </p:cNvPr>
          <p:cNvSpPr/>
          <p:nvPr/>
        </p:nvSpPr>
        <p:spPr>
          <a:xfrm>
            <a:off x="2746244" y="2279845"/>
            <a:ext cx="1072893" cy="215444"/>
          </a:xfrm>
          <a:prstGeom prst="rect">
            <a:avLst/>
          </a:prstGeom>
        </p:spPr>
        <p:txBody>
          <a:bodyPr wrap="square">
            <a:spAutoFit/>
          </a:bodyPr>
          <a:lstStyle/>
          <a:p>
            <a:pPr algn="ctr">
              <a:defRPr/>
            </a:pPr>
            <a:r>
              <a:rPr lang="en-US" sz="800" b="1" dirty="0">
                <a:latin typeface="Lato Heavy" panose="020F0502020204030203" pitchFamily="34" charset="0"/>
                <a:ea typeface="Lato Heavy" panose="020F0502020204030203" pitchFamily="34" charset="0"/>
                <a:cs typeface="Lato Heavy" panose="020F0502020204030203" pitchFamily="34" charset="0"/>
              </a:rPr>
              <a:t>THUNDER BAY</a:t>
            </a:r>
          </a:p>
        </p:txBody>
      </p:sp>
      <p:sp>
        <p:nvSpPr>
          <p:cNvPr id="40" name="Rectangle 39">
            <a:extLst>
              <a:ext uri="{FF2B5EF4-FFF2-40B4-BE49-F238E27FC236}">
                <a16:creationId xmlns:a16="http://schemas.microsoft.com/office/drawing/2014/main" id="{12617A0F-B465-9542-BD7E-C2C99495691C}"/>
              </a:ext>
            </a:extLst>
          </p:cNvPr>
          <p:cNvSpPr/>
          <p:nvPr/>
        </p:nvSpPr>
        <p:spPr>
          <a:xfrm>
            <a:off x="8894882" y="3466896"/>
            <a:ext cx="765584" cy="215444"/>
          </a:xfrm>
          <a:prstGeom prst="rect">
            <a:avLst/>
          </a:prstGeom>
        </p:spPr>
        <p:txBody>
          <a:bodyPr wrap="square">
            <a:spAutoFit/>
          </a:bodyPr>
          <a:lstStyle/>
          <a:p>
            <a:pPr algn="ctr">
              <a:defRPr/>
            </a:pPr>
            <a:r>
              <a:rPr lang="en-US" sz="800" b="1" dirty="0">
                <a:latin typeface="Lato Heavy" panose="020F0502020204030203" pitchFamily="34" charset="0"/>
                <a:ea typeface="Lato Heavy" panose="020F0502020204030203" pitchFamily="34" charset="0"/>
                <a:cs typeface="Lato Heavy" panose="020F0502020204030203" pitchFamily="34" charset="0"/>
              </a:rPr>
              <a:t>OTTAWA</a:t>
            </a:r>
          </a:p>
        </p:txBody>
      </p:sp>
      <p:sp>
        <p:nvSpPr>
          <p:cNvPr id="44" name="Oval 43">
            <a:extLst>
              <a:ext uri="{FF2B5EF4-FFF2-40B4-BE49-F238E27FC236}">
                <a16:creationId xmlns:a16="http://schemas.microsoft.com/office/drawing/2014/main" id="{41543AD8-8BD6-B544-AF99-B93A0C0725CC}"/>
              </a:ext>
            </a:extLst>
          </p:cNvPr>
          <p:cNvSpPr/>
          <p:nvPr/>
        </p:nvSpPr>
        <p:spPr>
          <a:xfrm>
            <a:off x="6138793" y="5989970"/>
            <a:ext cx="84038" cy="84038"/>
          </a:xfrm>
          <a:prstGeom prst="ellipse">
            <a:avLst/>
          </a:prstGeom>
          <a:solidFill>
            <a:srgbClr val="D54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1BE7EE00-7D04-554D-AB24-F5A57ECEA07B}"/>
              </a:ext>
            </a:extLst>
          </p:cNvPr>
          <p:cNvSpPr/>
          <p:nvPr/>
        </p:nvSpPr>
        <p:spPr>
          <a:xfrm>
            <a:off x="6826127" y="5511291"/>
            <a:ext cx="84038" cy="84038"/>
          </a:xfrm>
          <a:prstGeom prst="ellipse">
            <a:avLst/>
          </a:prstGeom>
          <a:solidFill>
            <a:srgbClr val="D54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CC247DD0-98F9-C84D-A2C0-61A3624B14A3}"/>
              </a:ext>
            </a:extLst>
          </p:cNvPr>
          <p:cNvSpPr/>
          <p:nvPr/>
        </p:nvSpPr>
        <p:spPr>
          <a:xfrm>
            <a:off x="7065467" y="5314910"/>
            <a:ext cx="84038" cy="84038"/>
          </a:xfrm>
          <a:prstGeom prst="ellipse">
            <a:avLst/>
          </a:prstGeom>
          <a:solidFill>
            <a:srgbClr val="D54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a:extLst>
              <a:ext uri="{FF2B5EF4-FFF2-40B4-BE49-F238E27FC236}">
                <a16:creationId xmlns:a16="http://schemas.microsoft.com/office/drawing/2014/main" id="{DB0FAB00-C6FA-AA4E-AA84-400DE62AF1A9}"/>
              </a:ext>
            </a:extLst>
          </p:cNvPr>
          <p:cNvSpPr/>
          <p:nvPr/>
        </p:nvSpPr>
        <p:spPr>
          <a:xfrm>
            <a:off x="7556420" y="5278088"/>
            <a:ext cx="84038" cy="84038"/>
          </a:xfrm>
          <a:prstGeom prst="ellipse">
            <a:avLst/>
          </a:prstGeom>
          <a:solidFill>
            <a:srgbClr val="D54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1FD13111-07FB-1042-AB67-BE713AB9FC2D}"/>
              </a:ext>
            </a:extLst>
          </p:cNvPr>
          <p:cNvSpPr/>
          <p:nvPr/>
        </p:nvSpPr>
        <p:spPr>
          <a:xfrm>
            <a:off x="7549853" y="5105176"/>
            <a:ext cx="84038" cy="84038"/>
          </a:xfrm>
          <a:prstGeom prst="ellipse">
            <a:avLst/>
          </a:prstGeom>
          <a:solidFill>
            <a:srgbClr val="D54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a:extLst>
              <a:ext uri="{FF2B5EF4-FFF2-40B4-BE49-F238E27FC236}">
                <a16:creationId xmlns:a16="http://schemas.microsoft.com/office/drawing/2014/main" id="{43952433-5B3B-764C-B23F-8EC0441D571F}"/>
              </a:ext>
            </a:extLst>
          </p:cNvPr>
          <p:cNvSpPr/>
          <p:nvPr/>
        </p:nvSpPr>
        <p:spPr>
          <a:xfrm>
            <a:off x="9235655" y="3664758"/>
            <a:ext cx="84038" cy="84038"/>
          </a:xfrm>
          <a:prstGeom prst="ellipse">
            <a:avLst/>
          </a:prstGeom>
          <a:solidFill>
            <a:srgbClr val="D54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1917F5C3-E659-F643-BF4E-E3DB8F9D2EEC}"/>
              </a:ext>
            </a:extLst>
          </p:cNvPr>
          <p:cNvSpPr/>
          <p:nvPr/>
        </p:nvSpPr>
        <p:spPr>
          <a:xfrm>
            <a:off x="7492755" y="3291853"/>
            <a:ext cx="84038" cy="84038"/>
          </a:xfrm>
          <a:prstGeom prst="ellipse">
            <a:avLst/>
          </a:prstGeom>
          <a:solidFill>
            <a:srgbClr val="D54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4B874FF7-5F3C-1440-83AD-3F0C380FC453}"/>
              </a:ext>
            </a:extLst>
          </p:cNvPr>
          <p:cNvSpPr/>
          <p:nvPr/>
        </p:nvSpPr>
        <p:spPr>
          <a:xfrm>
            <a:off x="6651824" y="3174605"/>
            <a:ext cx="84038" cy="84038"/>
          </a:xfrm>
          <a:prstGeom prst="ellipse">
            <a:avLst/>
          </a:prstGeom>
          <a:solidFill>
            <a:srgbClr val="D54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a:extLst>
              <a:ext uri="{FF2B5EF4-FFF2-40B4-BE49-F238E27FC236}">
                <a16:creationId xmlns:a16="http://schemas.microsoft.com/office/drawing/2014/main" id="{915F8272-7F8B-D045-B5B4-7991CE8D636B}"/>
              </a:ext>
            </a:extLst>
          </p:cNvPr>
          <p:cNvSpPr/>
          <p:nvPr/>
        </p:nvSpPr>
        <p:spPr>
          <a:xfrm>
            <a:off x="3202879" y="2211110"/>
            <a:ext cx="84038" cy="84038"/>
          </a:xfrm>
          <a:prstGeom prst="ellipse">
            <a:avLst/>
          </a:prstGeom>
          <a:solidFill>
            <a:srgbClr val="D54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Icon&#10;&#10;Description automatically generated with medium confidence">
            <a:extLst>
              <a:ext uri="{FF2B5EF4-FFF2-40B4-BE49-F238E27FC236}">
                <a16:creationId xmlns:a16="http://schemas.microsoft.com/office/drawing/2014/main" id="{E3296585-B331-0840-A7BB-6FC4CD36B4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8570" y="639806"/>
            <a:ext cx="2090451" cy="2555640"/>
          </a:xfrm>
          <a:prstGeom prst="rect">
            <a:avLst/>
          </a:prstGeom>
        </p:spPr>
      </p:pic>
      <p:grpSp>
        <p:nvGrpSpPr>
          <p:cNvPr id="9" name="Group 8">
            <a:extLst>
              <a:ext uri="{FF2B5EF4-FFF2-40B4-BE49-F238E27FC236}">
                <a16:creationId xmlns:a16="http://schemas.microsoft.com/office/drawing/2014/main" id="{22AF2E73-C3AD-0C46-A6BD-68BF79AE215A}"/>
              </a:ext>
            </a:extLst>
          </p:cNvPr>
          <p:cNvGrpSpPr/>
          <p:nvPr/>
        </p:nvGrpSpPr>
        <p:grpSpPr>
          <a:xfrm>
            <a:off x="834740" y="3056034"/>
            <a:ext cx="3169189" cy="3091412"/>
            <a:chOff x="650875" y="3076786"/>
            <a:chExt cx="3169189" cy="3091412"/>
          </a:xfrm>
        </p:grpSpPr>
        <p:sp>
          <p:nvSpPr>
            <p:cNvPr id="82" name="Text Placeholder 7">
              <a:extLst>
                <a:ext uri="{FF2B5EF4-FFF2-40B4-BE49-F238E27FC236}">
                  <a16:creationId xmlns:a16="http://schemas.microsoft.com/office/drawing/2014/main" id="{685CC619-A622-EB40-AC23-D1B80DA702C8}"/>
                </a:ext>
              </a:extLst>
            </p:cNvPr>
            <p:cNvSpPr txBox="1">
              <a:spLocks/>
            </p:cNvSpPr>
            <p:nvPr/>
          </p:nvSpPr>
          <p:spPr>
            <a:xfrm>
              <a:off x="650875" y="3076786"/>
              <a:ext cx="3168262" cy="558678"/>
            </a:xfrm>
            <a:prstGeom prst="rect">
              <a:avLst/>
            </a:prstGeom>
          </p:spPr>
          <p:txBody>
            <a:bodyPr lIns="0" tIns="0" rIns="0" bIns="0"/>
            <a:lstStyle>
              <a:lvl1pPr marL="0" marR="0" indent="0" algn="l"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defRPr/>
              </a:pPr>
              <a:r>
                <a:rPr lang="en-CA" sz="2000" b="1" dirty="0">
                  <a:solidFill>
                    <a:srgbClr val="D5441C"/>
                  </a:solidFill>
                  <a:latin typeface="Lato" panose="020F0502020204030203" pitchFamily="34" charset="0"/>
                  <a:ea typeface="Lato" panose="020F0502020204030203" pitchFamily="34" charset="0"/>
                  <a:cs typeface="Lato" panose="020F0502020204030203" pitchFamily="34" charset="0"/>
                </a:rPr>
                <a:t>Life Sciences Clusters</a:t>
              </a:r>
              <a:br>
                <a:rPr lang="en-CA" sz="2000" b="1" dirty="0">
                  <a:solidFill>
                    <a:srgbClr val="D5441C"/>
                  </a:solidFill>
                  <a:latin typeface="Lato" panose="020F0502020204030203" pitchFamily="34" charset="0"/>
                  <a:ea typeface="Lato" panose="020F0502020204030203" pitchFamily="34" charset="0"/>
                  <a:cs typeface="Lato" panose="020F0502020204030203" pitchFamily="34" charset="0"/>
                </a:rPr>
              </a:br>
              <a:r>
                <a:rPr lang="en-CA" sz="2000" b="1" dirty="0">
                  <a:solidFill>
                    <a:srgbClr val="D5441C"/>
                  </a:solidFill>
                  <a:latin typeface="Lato" panose="020F0502020204030203" pitchFamily="34" charset="0"/>
                  <a:ea typeface="Lato" panose="020F0502020204030203" pitchFamily="34" charset="0"/>
                  <a:cs typeface="Lato" panose="020F0502020204030203" pitchFamily="34" charset="0"/>
                </a:rPr>
                <a:t>in Ontario </a:t>
              </a:r>
            </a:p>
          </p:txBody>
        </p:sp>
        <p:sp>
          <p:nvSpPr>
            <p:cNvPr id="63" name="TextBox 62">
              <a:extLst>
                <a:ext uri="{FF2B5EF4-FFF2-40B4-BE49-F238E27FC236}">
                  <a16:creationId xmlns:a16="http://schemas.microsoft.com/office/drawing/2014/main" id="{197C81AC-0F62-B44A-939F-CF05F05264C2}"/>
                </a:ext>
              </a:extLst>
            </p:cNvPr>
            <p:cNvSpPr txBox="1"/>
            <p:nvPr/>
          </p:nvSpPr>
          <p:spPr bwMode="auto">
            <a:xfrm>
              <a:off x="665493" y="3732523"/>
              <a:ext cx="3154571" cy="2435675"/>
            </a:xfrm>
            <a:prstGeom prst="rect">
              <a:avLst/>
            </a:prstGeom>
            <a:noFill/>
            <a:ln>
              <a:noFill/>
            </a:ln>
          </p:spPr>
          <p:txBody>
            <a:bodyPr lIns="0" tIns="0" rIns="0" bIns="0" numCol="1" spcCol="182880"/>
            <a:lstStyle/>
            <a:p>
              <a:pPr>
                <a:spcAft>
                  <a:spcPts val="600"/>
                </a:spcAft>
              </a:pPr>
              <a:r>
                <a:rPr lang="en-CA" sz="1000" b="1" dirty="0">
                  <a:latin typeface="Lato" panose="020F0502020204030203" pitchFamily="34" charset="0"/>
                  <a:ea typeface="Lato" panose="020F0502020204030203" pitchFamily="34" charset="0"/>
                  <a:cs typeface="Lato" panose="020F0502020204030203" pitchFamily="34" charset="0"/>
                </a:rPr>
                <a:t>Ontario’s strengths lie in our major technology clusters, </a:t>
              </a:r>
              <a:r>
                <a:rPr lang="en-CA" sz="1000" dirty="0">
                  <a:latin typeface="Lato Medium" panose="020F0502020204030203" pitchFamily="34" charset="0"/>
                  <a:ea typeface="Lato Medium" panose="020F0502020204030203" pitchFamily="34" charset="0"/>
                  <a:cs typeface="Lato Medium" panose="020F0502020204030203" pitchFamily="34" charset="0"/>
                </a:rPr>
                <a:t>many of which focus on pharmaceutical and medical technology breakthroughs. We are at the forefront of understanding and promoting life sciences’ interaction with genomics, artificial intelligence, biotechnology, automation and the Internet of Things. </a:t>
              </a:r>
            </a:p>
            <a:p>
              <a:pPr>
                <a:spcAft>
                  <a:spcPts val="600"/>
                </a:spcAft>
              </a:pPr>
              <a:r>
                <a:rPr lang="en-CA" sz="1000" dirty="0">
                  <a:latin typeface="Lato Medium" panose="020F0502020204030203" pitchFamily="34" charset="0"/>
                  <a:ea typeface="Lato Medium" panose="020F0502020204030203" pitchFamily="34" charset="0"/>
                  <a:cs typeface="Lato Medium" panose="020F0502020204030203" pitchFamily="34" charset="0"/>
                </a:rPr>
                <a:t>By locating in Ontario, your business will benefit from a diverse life sciences sector, collaborative spirit and a deep talent pool—all of which are creating medical innovations that will improve health care delivery around the globe. </a:t>
              </a:r>
            </a:p>
            <a:p>
              <a:pPr>
                <a:spcAft>
                  <a:spcPts val="600"/>
                </a:spcAft>
              </a:pPr>
              <a:r>
                <a:rPr lang="en-CA" sz="1000" dirty="0">
                  <a:latin typeface="Lato Medium" panose="020F0502020204030203" pitchFamily="34" charset="0"/>
                  <a:ea typeface="Lato Medium" panose="020F0502020204030203" pitchFamily="34" charset="0"/>
                  <a:cs typeface="Lato Medium" panose="020F0502020204030203" pitchFamily="34" charset="0"/>
                </a:rPr>
                <a:t>Whether you want to expand your operations here or purchase some of the highest quality medical products in the world, Ontario is your life sciences destination.</a:t>
              </a:r>
            </a:p>
          </p:txBody>
        </p:sp>
      </p:grpSp>
      <p:sp>
        <p:nvSpPr>
          <p:cNvPr id="25602" name="TextBox 80">
            <a:extLst>
              <a:ext uri="{FF2B5EF4-FFF2-40B4-BE49-F238E27FC236}">
                <a16:creationId xmlns:a16="http://schemas.microsoft.com/office/drawing/2014/main" id="{5AE41E0E-C8EB-9F41-A607-CD86C9E42BA7}"/>
              </a:ext>
            </a:extLst>
          </p:cNvPr>
          <p:cNvSpPr txBox="1">
            <a:spLocks noChangeArrowheads="1"/>
          </p:cNvSpPr>
          <p:nvPr/>
        </p:nvSpPr>
        <p:spPr bwMode="auto">
          <a:xfrm>
            <a:off x="10799763" y="584358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0" name="Oval 29">
            <a:extLst>
              <a:ext uri="{FF2B5EF4-FFF2-40B4-BE49-F238E27FC236}">
                <a16:creationId xmlns:a16="http://schemas.microsoft.com/office/drawing/2014/main" id="{C317C460-78EA-8643-8DFB-82D3E628F664}"/>
              </a:ext>
            </a:extLst>
          </p:cNvPr>
          <p:cNvSpPr/>
          <p:nvPr/>
        </p:nvSpPr>
        <p:spPr>
          <a:xfrm>
            <a:off x="7641549" y="5044885"/>
            <a:ext cx="84038" cy="84038"/>
          </a:xfrm>
          <a:prstGeom prst="ellipse">
            <a:avLst/>
          </a:prstGeom>
          <a:solidFill>
            <a:srgbClr val="D54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731BE5C0-C618-7348-914D-1462C8351D09}"/>
              </a:ext>
            </a:extLst>
          </p:cNvPr>
          <p:cNvSpPr/>
          <p:nvPr/>
        </p:nvSpPr>
        <p:spPr>
          <a:xfrm>
            <a:off x="7676361" y="4979182"/>
            <a:ext cx="933253" cy="215444"/>
          </a:xfrm>
          <a:prstGeom prst="rect">
            <a:avLst/>
          </a:prstGeom>
        </p:spPr>
        <p:txBody>
          <a:bodyPr wrap="square">
            <a:spAutoFit/>
          </a:bodyPr>
          <a:lstStyle/>
          <a:p>
            <a:pPr>
              <a:defRPr/>
            </a:pPr>
            <a:r>
              <a:rPr lang="en-US" sz="800" dirty="0">
                <a:latin typeface="Lato Heavy" panose="020F0502020204030203" pitchFamily="34" charset="0"/>
                <a:ea typeface="Lato Heavy" panose="020F0502020204030203" pitchFamily="34" charset="0"/>
                <a:cs typeface="Lato Heavy" panose="020F0502020204030203" pitchFamily="34" charset="0"/>
              </a:rPr>
              <a:t>TORONTO</a:t>
            </a:r>
          </a:p>
        </p:txBody>
      </p:sp>
      <p:pic>
        <p:nvPicPr>
          <p:cNvPr id="35" name="Picture 34">
            <a:extLst>
              <a:ext uri="{FF2B5EF4-FFF2-40B4-BE49-F238E27FC236}">
                <a16:creationId xmlns:a16="http://schemas.microsoft.com/office/drawing/2014/main" id="{03C97E5B-C53A-D246-9A7E-58255209D2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5026" y="5654859"/>
            <a:ext cx="2691938" cy="41214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38">
            <a:extLst>
              <a:ext uri="{FF2B5EF4-FFF2-40B4-BE49-F238E27FC236}">
                <a16:creationId xmlns:a16="http://schemas.microsoft.com/office/drawing/2014/main" id="{24C524B2-1E25-F94F-96F1-9434398B58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333500" y="867075"/>
            <a:ext cx="9486900"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816B84A4-5196-834A-B9A9-19248B85322D}"/>
              </a:ext>
            </a:extLst>
          </p:cNvPr>
          <p:cNvSpPr txBox="1">
            <a:spLocks/>
          </p:cNvSpPr>
          <p:nvPr/>
        </p:nvSpPr>
        <p:spPr bwMode="auto">
          <a:xfrm>
            <a:off x="675481" y="799769"/>
            <a:ext cx="10841038" cy="289025"/>
          </a:xfrm>
          <a:prstGeom prst="rect">
            <a:avLst/>
          </a:prstGeom>
          <a:noFill/>
          <a:ln>
            <a:noFill/>
          </a:ln>
        </p:spPr>
        <p:txBody>
          <a:bodyPr lIns="0" tIns="0" rIns="9000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144000" algn="ctr">
              <a:lnSpc>
                <a:spcPct val="100000"/>
              </a:lnSpc>
              <a:defRPr/>
            </a:pPr>
            <a:r>
              <a:rPr lang="en-US" sz="1400" dirty="0">
                <a:solidFill>
                  <a:schemeClr val="tx1"/>
                </a:solidFill>
                <a:latin typeface="Lato" panose="020F0502020204030203" pitchFamily="34" charset="0"/>
                <a:ea typeface="Lato" panose="020F0502020204030203" pitchFamily="34" charset="0"/>
                <a:cs typeface="Lato" panose="020F0502020204030203" pitchFamily="34" charset="0"/>
              </a:rPr>
              <a:t>WHY LIFE SCIENCES FIRMS CHOOSE ONTARIO</a:t>
            </a:r>
            <a:endParaRPr lang="en-CA" sz="1400" spc="3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grpSp>
        <p:nvGrpSpPr>
          <p:cNvPr id="23559" name="Group 15">
            <a:extLst>
              <a:ext uri="{FF2B5EF4-FFF2-40B4-BE49-F238E27FC236}">
                <a16:creationId xmlns:a16="http://schemas.microsoft.com/office/drawing/2014/main" id="{D92F9308-BAE4-D943-AB86-7F8F013EDC9A}"/>
              </a:ext>
            </a:extLst>
          </p:cNvPr>
          <p:cNvGrpSpPr>
            <a:grpSpLocks/>
          </p:cNvGrpSpPr>
          <p:nvPr/>
        </p:nvGrpSpPr>
        <p:grpSpPr bwMode="auto">
          <a:xfrm>
            <a:off x="2512219" y="3791242"/>
            <a:ext cx="992187" cy="257175"/>
            <a:chOff x="2512537" y="3739332"/>
            <a:chExt cx="992375" cy="256540"/>
          </a:xfrm>
        </p:grpSpPr>
        <p:sp>
          <p:nvSpPr>
            <p:cNvPr id="17" name="Oval 16">
              <a:extLst>
                <a:ext uri="{FF2B5EF4-FFF2-40B4-BE49-F238E27FC236}">
                  <a16:creationId xmlns:a16="http://schemas.microsoft.com/office/drawing/2014/main" id="{E2C4D705-650E-5A44-8051-D1CF5D783F84}"/>
                </a:ext>
              </a:extLst>
            </p:cNvPr>
            <p:cNvSpPr/>
            <p:nvPr/>
          </p:nvSpPr>
          <p:spPr>
            <a:xfrm>
              <a:off x="2976175" y="3739332"/>
              <a:ext cx="65099" cy="64926"/>
            </a:xfrm>
            <a:prstGeom prst="ellipse">
              <a:avLst/>
            </a:prstGeom>
            <a:solidFill>
              <a:schemeClr val="bg1"/>
            </a:solidFill>
            <a:ln w="19050">
              <a:solidFill>
                <a:srgbClr val="D544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18" name="Rectangle 17">
              <a:extLst>
                <a:ext uri="{FF2B5EF4-FFF2-40B4-BE49-F238E27FC236}">
                  <a16:creationId xmlns:a16="http://schemas.microsoft.com/office/drawing/2014/main" id="{5D9B387D-4C13-1643-844F-DAE8AF10FFA6}"/>
                </a:ext>
              </a:extLst>
            </p:cNvPr>
            <p:cNvSpPr/>
            <p:nvPr/>
          </p:nvSpPr>
          <p:spPr>
            <a:xfrm>
              <a:off x="2512537" y="3796341"/>
              <a:ext cx="992375" cy="199531"/>
            </a:xfrm>
            <a:prstGeom prst="rect">
              <a:avLst/>
            </a:prstGeom>
          </p:spPr>
          <p:txBody>
            <a:bodyPr>
              <a:spAutoFit/>
            </a:bodyPr>
            <a:lstStyle/>
            <a:p>
              <a:pPr algn="ctr">
                <a:defRPr/>
              </a:pPr>
              <a:r>
                <a:rPr lang="en-US" sz="700" b="1" dirty="0">
                  <a:latin typeface="+mj-lt"/>
                  <a:ea typeface="Lato" panose="020F0502020204030203" pitchFamily="34" charset="0"/>
                  <a:cs typeface="Lato" panose="020F0502020204030203" pitchFamily="34" charset="0"/>
                </a:rPr>
                <a:t>MEXICO CITY</a:t>
              </a:r>
            </a:p>
          </p:txBody>
        </p:sp>
      </p:grpSp>
      <p:grpSp>
        <p:nvGrpSpPr>
          <p:cNvPr id="23560" name="Group 18">
            <a:extLst>
              <a:ext uri="{FF2B5EF4-FFF2-40B4-BE49-F238E27FC236}">
                <a16:creationId xmlns:a16="http://schemas.microsoft.com/office/drawing/2014/main" id="{B21DCFAF-2363-C642-B5EC-0ECE7C194BC0}"/>
              </a:ext>
            </a:extLst>
          </p:cNvPr>
          <p:cNvGrpSpPr>
            <a:grpSpLocks/>
          </p:cNvGrpSpPr>
          <p:nvPr/>
        </p:nvGrpSpPr>
        <p:grpSpPr bwMode="auto">
          <a:xfrm>
            <a:off x="1954725" y="3143571"/>
            <a:ext cx="993775" cy="254000"/>
            <a:chOff x="1980219" y="3083988"/>
            <a:chExt cx="992375" cy="253607"/>
          </a:xfrm>
        </p:grpSpPr>
        <p:sp>
          <p:nvSpPr>
            <p:cNvPr id="20" name="Oval 19">
              <a:extLst>
                <a:ext uri="{FF2B5EF4-FFF2-40B4-BE49-F238E27FC236}">
                  <a16:creationId xmlns:a16="http://schemas.microsoft.com/office/drawing/2014/main" id="{26FD610A-8542-9546-90CA-573D1CDD2FC3}"/>
                </a:ext>
              </a:extLst>
            </p:cNvPr>
            <p:cNvSpPr/>
            <p:nvPr/>
          </p:nvSpPr>
          <p:spPr>
            <a:xfrm>
              <a:off x="2444701" y="3083988"/>
              <a:ext cx="63411" cy="64987"/>
            </a:xfrm>
            <a:prstGeom prst="ellipse">
              <a:avLst/>
            </a:prstGeom>
            <a:solidFill>
              <a:schemeClr val="bg1"/>
            </a:solidFill>
            <a:ln w="19050">
              <a:solidFill>
                <a:srgbClr val="D544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D5441C"/>
                  </a:solidFill>
                </a:rPr>
                <a:t> </a:t>
              </a:r>
            </a:p>
          </p:txBody>
        </p:sp>
        <p:sp>
          <p:nvSpPr>
            <p:cNvPr id="21" name="Rectangle 20">
              <a:extLst>
                <a:ext uri="{FF2B5EF4-FFF2-40B4-BE49-F238E27FC236}">
                  <a16:creationId xmlns:a16="http://schemas.microsoft.com/office/drawing/2014/main" id="{BC24D002-CEF8-3047-BE35-DD4D81092944}"/>
                </a:ext>
              </a:extLst>
            </p:cNvPr>
            <p:cNvSpPr/>
            <p:nvPr/>
          </p:nvSpPr>
          <p:spPr>
            <a:xfrm>
              <a:off x="1980219" y="3137879"/>
              <a:ext cx="992375" cy="199716"/>
            </a:xfrm>
            <a:prstGeom prst="rect">
              <a:avLst/>
            </a:prstGeom>
          </p:spPr>
          <p:txBody>
            <a:bodyPr>
              <a:spAutoFit/>
            </a:bodyPr>
            <a:lstStyle/>
            <a:p>
              <a:pPr algn="ctr">
                <a:defRPr/>
              </a:pPr>
              <a:r>
                <a:rPr lang="en-US" sz="700" b="1" dirty="0">
                  <a:latin typeface="+mj-lt"/>
                  <a:ea typeface="Lato" panose="020F0502020204030203" pitchFamily="34" charset="0"/>
                  <a:cs typeface="Lato" panose="020F0502020204030203" pitchFamily="34" charset="0"/>
                </a:rPr>
                <a:t>SAN FRANCISCO</a:t>
              </a:r>
            </a:p>
          </p:txBody>
        </p:sp>
      </p:grpSp>
      <p:grpSp>
        <p:nvGrpSpPr>
          <p:cNvPr id="23561" name="Group 21">
            <a:extLst>
              <a:ext uri="{FF2B5EF4-FFF2-40B4-BE49-F238E27FC236}">
                <a16:creationId xmlns:a16="http://schemas.microsoft.com/office/drawing/2014/main" id="{50C425FB-1BD0-2041-A8E9-D74B511D5340}"/>
              </a:ext>
            </a:extLst>
          </p:cNvPr>
          <p:cNvGrpSpPr>
            <a:grpSpLocks/>
          </p:cNvGrpSpPr>
          <p:nvPr/>
        </p:nvGrpSpPr>
        <p:grpSpPr bwMode="auto">
          <a:xfrm>
            <a:off x="2663618" y="3294856"/>
            <a:ext cx="992188" cy="236537"/>
            <a:chOff x="2603006" y="3237567"/>
            <a:chExt cx="992375" cy="236622"/>
          </a:xfrm>
        </p:grpSpPr>
        <p:sp>
          <p:nvSpPr>
            <p:cNvPr id="23" name="Oval 22">
              <a:extLst>
                <a:ext uri="{FF2B5EF4-FFF2-40B4-BE49-F238E27FC236}">
                  <a16:creationId xmlns:a16="http://schemas.microsoft.com/office/drawing/2014/main" id="{372E5548-88CD-6042-B78E-BD90CE9B0461}"/>
                </a:ext>
              </a:extLst>
            </p:cNvPr>
            <p:cNvSpPr/>
            <p:nvPr/>
          </p:nvSpPr>
          <p:spPr>
            <a:xfrm>
              <a:off x="3069819" y="3237567"/>
              <a:ext cx="63512" cy="65110"/>
            </a:xfrm>
            <a:prstGeom prst="ellipse">
              <a:avLst/>
            </a:prstGeom>
            <a:solidFill>
              <a:schemeClr val="bg1"/>
            </a:solidFill>
            <a:ln w="19050">
              <a:solidFill>
                <a:srgbClr val="D544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24" name="Rectangle 23">
              <a:extLst>
                <a:ext uri="{FF2B5EF4-FFF2-40B4-BE49-F238E27FC236}">
                  <a16:creationId xmlns:a16="http://schemas.microsoft.com/office/drawing/2014/main" id="{FDCDE1BB-C0F1-EA40-8325-AC1076DDCC7B}"/>
                </a:ext>
              </a:extLst>
            </p:cNvPr>
            <p:cNvSpPr/>
            <p:nvPr/>
          </p:nvSpPr>
          <p:spPr>
            <a:xfrm>
              <a:off x="2603006" y="3274092"/>
              <a:ext cx="992375" cy="200097"/>
            </a:xfrm>
            <a:prstGeom prst="rect">
              <a:avLst/>
            </a:prstGeom>
          </p:spPr>
          <p:txBody>
            <a:bodyPr>
              <a:spAutoFit/>
            </a:bodyPr>
            <a:lstStyle/>
            <a:p>
              <a:pPr algn="ctr">
                <a:defRPr/>
              </a:pPr>
              <a:r>
                <a:rPr lang="en-US" sz="700" b="1" dirty="0">
                  <a:latin typeface="+mj-lt"/>
                  <a:ea typeface="Lato" panose="020F0502020204030203" pitchFamily="34" charset="0"/>
                  <a:cs typeface="Lato" panose="020F0502020204030203" pitchFamily="34" charset="0"/>
                </a:rPr>
                <a:t>DALLAS</a:t>
              </a:r>
            </a:p>
          </p:txBody>
        </p:sp>
      </p:grpSp>
      <p:grpSp>
        <p:nvGrpSpPr>
          <p:cNvPr id="23562" name="Group 24">
            <a:extLst>
              <a:ext uri="{FF2B5EF4-FFF2-40B4-BE49-F238E27FC236}">
                <a16:creationId xmlns:a16="http://schemas.microsoft.com/office/drawing/2014/main" id="{D50FC036-2B25-A44C-AC7D-FF13FBF7CEF4}"/>
              </a:ext>
            </a:extLst>
          </p:cNvPr>
          <p:cNvGrpSpPr>
            <a:grpSpLocks/>
          </p:cNvGrpSpPr>
          <p:nvPr/>
        </p:nvGrpSpPr>
        <p:grpSpPr bwMode="auto">
          <a:xfrm>
            <a:off x="3241675" y="3098800"/>
            <a:ext cx="1109663" cy="257175"/>
            <a:chOff x="3241570" y="3026857"/>
            <a:chExt cx="1109877" cy="256793"/>
          </a:xfrm>
        </p:grpSpPr>
        <p:sp>
          <p:nvSpPr>
            <p:cNvPr id="26" name="Oval 25">
              <a:extLst>
                <a:ext uri="{FF2B5EF4-FFF2-40B4-BE49-F238E27FC236}">
                  <a16:creationId xmlns:a16="http://schemas.microsoft.com/office/drawing/2014/main" id="{FA429C30-0009-B240-A57C-0A8C4763D5DF}"/>
                </a:ext>
              </a:extLst>
            </p:cNvPr>
            <p:cNvSpPr/>
            <p:nvPr/>
          </p:nvSpPr>
          <p:spPr>
            <a:xfrm>
              <a:off x="3709973" y="3026857"/>
              <a:ext cx="63512" cy="64991"/>
            </a:xfrm>
            <a:prstGeom prst="ellipse">
              <a:avLst/>
            </a:prstGeom>
            <a:solidFill>
              <a:schemeClr val="bg1"/>
            </a:solidFill>
            <a:ln w="19050">
              <a:solidFill>
                <a:srgbClr val="D544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27" name="Rectangle 26">
              <a:extLst>
                <a:ext uri="{FF2B5EF4-FFF2-40B4-BE49-F238E27FC236}">
                  <a16:creationId xmlns:a16="http://schemas.microsoft.com/office/drawing/2014/main" id="{E92F5EAC-A572-CB48-B0FC-BB3F09D4C7F6}"/>
                </a:ext>
              </a:extLst>
            </p:cNvPr>
            <p:cNvSpPr/>
            <p:nvPr/>
          </p:nvSpPr>
          <p:spPr>
            <a:xfrm>
              <a:off x="3241570" y="3083922"/>
              <a:ext cx="1109877" cy="199728"/>
            </a:xfrm>
            <a:prstGeom prst="rect">
              <a:avLst/>
            </a:prstGeom>
          </p:spPr>
          <p:txBody>
            <a:bodyPr>
              <a:spAutoFit/>
            </a:bodyPr>
            <a:lstStyle/>
            <a:p>
              <a:pPr algn="ctr">
                <a:defRPr/>
              </a:pPr>
              <a:r>
                <a:rPr lang="en-US" sz="700" b="1" dirty="0">
                  <a:latin typeface="+mj-lt"/>
                  <a:ea typeface="Lato" panose="020F0502020204030203" pitchFamily="34" charset="0"/>
                  <a:cs typeface="Lato" panose="020F0502020204030203" pitchFamily="34" charset="0"/>
                </a:rPr>
                <a:t>WASHINGTON D.C.</a:t>
              </a:r>
            </a:p>
          </p:txBody>
        </p:sp>
      </p:grpSp>
      <p:grpSp>
        <p:nvGrpSpPr>
          <p:cNvPr id="23563" name="Group 27">
            <a:extLst>
              <a:ext uri="{FF2B5EF4-FFF2-40B4-BE49-F238E27FC236}">
                <a16:creationId xmlns:a16="http://schemas.microsoft.com/office/drawing/2014/main" id="{FF0DBA17-AC01-4D49-A215-FE8A35B16A70}"/>
              </a:ext>
            </a:extLst>
          </p:cNvPr>
          <p:cNvGrpSpPr>
            <a:grpSpLocks/>
          </p:cNvGrpSpPr>
          <p:nvPr/>
        </p:nvGrpSpPr>
        <p:grpSpPr bwMode="auto">
          <a:xfrm>
            <a:off x="2587625" y="2889250"/>
            <a:ext cx="1001713" cy="200025"/>
            <a:chOff x="2586858" y="2816090"/>
            <a:chExt cx="1001882" cy="200055"/>
          </a:xfrm>
        </p:grpSpPr>
        <p:sp>
          <p:nvSpPr>
            <p:cNvPr id="29" name="Oval 28">
              <a:extLst>
                <a:ext uri="{FF2B5EF4-FFF2-40B4-BE49-F238E27FC236}">
                  <a16:creationId xmlns:a16="http://schemas.microsoft.com/office/drawing/2014/main" id="{6B5D7B33-6461-A347-8471-E49550EA922C}"/>
                </a:ext>
              </a:extLst>
            </p:cNvPr>
            <p:cNvSpPr/>
            <p:nvPr/>
          </p:nvSpPr>
          <p:spPr>
            <a:xfrm>
              <a:off x="3523641" y="2890714"/>
              <a:ext cx="65099" cy="65097"/>
            </a:xfrm>
            <a:prstGeom prst="ellipse">
              <a:avLst/>
            </a:prstGeom>
            <a:solidFill>
              <a:schemeClr val="bg1"/>
            </a:solidFill>
            <a:ln w="19050">
              <a:solidFill>
                <a:srgbClr val="D544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30" name="Rectangle 29">
              <a:extLst>
                <a:ext uri="{FF2B5EF4-FFF2-40B4-BE49-F238E27FC236}">
                  <a16:creationId xmlns:a16="http://schemas.microsoft.com/office/drawing/2014/main" id="{4785BF94-959A-264A-BBF9-FF1EF806BE90}"/>
                </a:ext>
              </a:extLst>
            </p:cNvPr>
            <p:cNvSpPr/>
            <p:nvPr/>
          </p:nvSpPr>
          <p:spPr>
            <a:xfrm>
              <a:off x="2586858" y="2816090"/>
              <a:ext cx="992355" cy="200055"/>
            </a:xfrm>
            <a:prstGeom prst="rect">
              <a:avLst/>
            </a:prstGeom>
          </p:spPr>
          <p:txBody>
            <a:bodyPr>
              <a:spAutoFit/>
            </a:bodyPr>
            <a:lstStyle/>
            <a:p>
              <a:pPr algn="r">
                <a:defRPr/>
              </a:pPr>
              <a:r>
                <a:rPr lang="en-US" sz="700" b="1" dirty="0">
                  <a:latin typeface="+mj-lt"/>
                  <a:ea typeface="Lato" panose="020F0502020204030203" pitchFamily="34" charset="0"/>
                  <a:cs typeface="Lato" panose="020F0502020204030203" pitchFamily="34" charset="0"/>
                </a:rPr>
                <a:t>CHICAGO</a:t>
              </a:r>
            </a:p>
          </p:txBody>
        </p:sp>
      </p:grpSp>
      <p:grpSp>
        <p:nvGrpSpPr>
          <p:cNvPr id="23565" name="Group 33">
            <a:extLst>
              <a:ext uri="{FF2B5EF4-FFF2-40B4-BE49-F238E27FC236}">
                <a16:creationId xmlns:a16="http://schemas.microsoft.com/office/drawing/2014/main" id="{7B3EF09D-2196-B948-9A3C-EA812AC752EF}"/>
              </a:ext>
            </a:extLst>
          </p:cNvPr>
          <p:cNvGrpSpPr>
            <a:grpSpLocks/>
          </p:cNvGrpSpPr>
          <p:nvPr/>
        </p:nvGrpSpPr>
        <p:grpSpPr bwMode="auto">
          <a:xfrm>
            <a:off x="3836988" y="2981325"/>
            <a:ext cx="1004887" cy="200025"/>
            <a:chOff x="3837295" y="2908178"/>
            <a:chExt cx="1004709" cy="200055"/>
          </a:xfrm>
        </p:grpSpPr>
        <p:sp>
          <p:nvSpPr>
            <p:cNvPr id="35" name="Oval 34">
              <a:extLst>
                <a:ext uri="{FF2B5EF4-FFF2-40B4-BE49-F238E27FC236}">
                  <a16:creationId xmlns:a16="http://schemas.microsoft.com/office/drawing/2014/main" id="{91961EBB-2F3E-F549-A73C-D1F8C4E58FF0}"/>
                </a:ext>
              </a:extLst>
            </p:cNvPr>
            <p:cNvSpPr/>
            <p:nvPr/>
          </p:nvSpPr>
          <p:spPr>
            <a:xfrm>
              <a:off x="3837295" y="2966925"/>
              <a:ext cx="65075" cy="65097"/>
            </a:xfrm>
            <a:prstGeom prst="ellipse">
              <a:avLst/>
            </a:prstGeom>
            <a:solidFill>
              <a:schemeClr val="bg1"/>
            </a:solidFill>
            <a:ln w="19050">
              <a:solidFill>
                <a:srgbClr val="D544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36" name="Rectangle 35">
              <a:extLst>
                <a:ext uri="{FF2B5EF4-FFF2-40B4-BE49-F238E27FC236}">
                  <a16:creationId xmlns:a16="http://schemas.microsoft.com/office/drawing/2014/main" id="{148FDB94-D495-1148-BF24-FF5A250134A7}"/>
                </a:ext>
              </a:extLst>
            </p:cNvPr>
            <p:cNvSpPr/>
            <p:nvPr/>
          </p:nvSpPr>
          <p:spPr>
            <a:xfrm>
              <a:off x="3849993" y="2908178"/>
              <a:ext cx="992011" cy="200055"/>
            </a:xfrm>
            <a:prstGeom prst="rect">
              <a:avLst/>
            </a:prstGeom>
          </p:spPr>
          <p:txBody>
            <a:bodyPr>
              <a:spAutoFit/>
            </a:bodyPr>
            <a:lstStyle/>
            <a:p>
              <a:pPr>
                <a:defRPr/>
              </a:pPr>
              <a:r>
                <a:rPr lang="en-US" sz="700" b="1" dirty="0">
                  <a:latin typeface="+mj-lt"/>
                  <a:ea typeface="Lato" panose="020F0502020204030203" pitchFamily="34" charset="0"/>
                  <a:cs typeface="Lato" panose="020F0502020204030203" pitchFamily="34" charset="0"/>
                </a:rPr>
                <a:t>NEW YORK</a:t>
              </a:r>
            </a:p>
          </p:txBody>
        </p:sp>
      </p:grpSp>
      <p:cxnSp>
        <p:nvCxnSpPr>
          <p:cNvPr id="53" name="Straight Connector 52">
            <a:extLst>
              <a:ext uri="{FF2B5EF4-FFF2-40B4-BE49-F238E27FC236}">
                <a16:creationId xmlns:a16="http://schemas.microsoft.com/office/drawing/2014/main" id="{CD3B8DA0-14D5-B041-8996-DD9D3ACA4719}"/>
              </a:ext>
            </a:extLst>
          </p:cNvPr>
          <p:cNvCxnSpPr>
            <a:cxnSpLocks/>
          </p:cNvCxnSpPr>
          <p:nvPr/>
        </p:nvCxnSpPr>
        <p:spPr>
          <a:xfrm>
            <a:off x="2138363" y="2582863"/>
            <a:ext cx="837406" cy="0"/>
          </a:xfrm>
          <a:prstGeom prst="line">
            <a:avLst/>
          </a:prstGeom>
          <a:ln cap="rnd">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C7E0EA6-CB4B-F249-B27A-81D034F1F856}"/>
              </a:ext>
            </a:extLst>
          </p:cNvPr>
          <p:cNvCxnSpPr>
            <a:cxnSpLocks/>
          </p:cNvCxnSpPr>
          <p:nvPr/>
        </p:nvCxnSpPr>
        <p:spPr>
          <a:xfrm>
            <a:off x="2138363" y="2705100"/>
            <a:ext cx="936202" cy="0"/>
          </a:xfrm>
          <a:prstGeom prst="line">
            <a:avLst/>
          </a:prstGeom>
          <a:ln cap="rnd">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FF47A0C-ED9F-8E42-90A3-6101736E253C}"/>
              </a:ext>
            </a:extLst>
          </p:cNvPr>
          <p:cNvCxnSpPr>
            <a:cxnSpLocks/>
          </p:cNvCxnSpPr>
          <p:nvPr/>
        </p:nvCxnSpPr>
        <p:spPr>
          <a:xfrm>
            <a:off x="2138363" y="2832100"/>
            <a:ext cx="1055687" cy="0"/>
          </a:xfrm>
          <a:prstGeom prst="line">
            <a:avLst/>
          </a:prstGeom>
          <a:ln cap="rnd">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23575" name="TextBox 55">
            <a:extLst>
              <a:ext uri="{FF2B5EF4-FFF2-40B4-BE49-F238E27FC236}">
                <a16:creationId xmlns:a16="http://schemas.microsoft.com/office/drawing/2014/main" id="{71F382E4-8D33-0E47-80A4-95EA0CC21028}"/>
              </a:ext>
            </a:extLst>
          </p:cNvPr>
          <p:cNvSpPr txBox="1">
            <a:spLocks noChangeArrowheads="1"/>
          </p:cNvSpPr>
          <p:nvPr/>
        </p:nvSpPr>
        <p:spPr bwMode="auto">
          <a:xfrm>
            <a:off x="4325938" y="341630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3578" name="TextBox 3">
            <a:extLst>
              <a:ext uri="{FF2B5EF4-FFF2-40B4-BE49-F238E27FC236}">
                <a16:creationId xmlns:a16="http://schemas.microsoft.com/office/drawing/2014/main" id="{43187A60-20B0-6F42-B184-B68D84342FB8}"/>
              </a:ext>
            </a:extLst>
          </p:cNvPr>
          <p:cNvSpPr txBox="1">
            <a:spLocks noChangeArrowheads="1"/>
          </p:cNvSpPr>
          <p:nvPr/>
        </p:nvSpPr>
        <p:spPr bwMode="auto">
          <a:xfrm>
            <a:off x="6573838" y="553878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2" name="Rectangle 51">
            <a:extLst>
              <a:ext uri="{FF2B5EF4-FFF2-40B4-BE49-F238E27FC236}">
                <a16:creationId xmlns:a16="http://schemas.microsoft.com/office/drawing/2014/main" id="{4731ABE2-B149-5343-8965-1F0C1A83CFA3}"/>
              </a:ext>
            </a:extLst>
          </p:cNvPr>
          <p:cNvSpPr/>
          <p:nvPr/>
        </p:nvSpPr>
        <p:spPr>
          <a:xfrm>
            <a:off x="793750" y="2425700"/>
            <a:ext cx="1395413" cy="487363"/>
          </a:xfrm>
          <a:prstGeom prst="rect">
            <a:avLst/>
          </a:prstGeom>
        </p:spPr>
        <p:txBody>
          <a:bodyPr>
            <a:spAutoFit/>
          </a:bodyPr>
          <a:lstStyle/>
          <a:p>
            <a:pPr algn="r">
              <a:lnSpc>
                <a:spcPct val="110000"/>
              </a:lnSpc>
              <a:defRPr/>
            </a:pPr>
            <a:r>
              <a:rPr lang="en-CA" sz="800" dirty="0">
                <a:latin typeface="+mn-lt"/>
              </a:rPr>
              <a:t>1,200 km ( 750 miles )</a:t>
            </a:r>
          </a:p>
          <a:p>
            <a:pPr algn="r">
              <a:lnSpc>
                <a:spcPct val="110000"/>
              </a:lnSpc>
              <a:defRPr/>
            </a:pPr>
            <a:r>
              <a:rPr lang="en-CA" sz="800" dirty="0">
                <a:latin typeface="+mn-lt"/>
              </a:rPr>
              <a:t>800 km ( 500 miles )</a:t>
            </a:r>
          </a:p>
          <a:p>
            <a:pPr algn="r">
              <a:lnSpc>
                <a:spcPct val="110000"/>
              </a:lnSpc>
              <a:defRPr/>
            </a:pPr>
            <a:r>
              <a:rPr lang="en-CA" sz="800" dirty="0">
                <a:latin typeface="+mn-lt"/>
              </a:rPr>
              <a:t>400 km ( 250 miles )</a:t>
            </a:r>
          </a:p>
        </p:txBody>
      </p:sp>
      <p:sp>
        <p:nvSpPr>
          <p:cNvPr id="23555" name="TextBox 5">
            <a:extLst>
              <a:ext uri="{FF2B5EF4-FFF2-40B4-BE49-F238E27FC236}">
                <a16:creationId xmlns:a16="http://schemas.microsoft.com/office/drawing/2014/main" id="{F49D9AC9-30CF-B747-B780-D20CD75D291C}"/>
              </a:ext>
            </a:extLst>
          </p:cNvPr>
          <p:cNvSpPr txBox="1">
            <a:spLocks noChangeArrowheads="1"/>
          </p:cNvSpPr>
          <p:nvPr/>
        </p:nvSpPr>
        <p:spPr bwMode="auto">
          <a:xfrm>
            <a:off x="647700" y="1151379"/>
            <a:ext cx="10896600"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spcAft>
                <a:spcPts val="600"/>
              </a:spcAft>
            </a:pPr>
            <a:r>
              <a:rPr lang="en-US" altLang="en-US" sz="2600" b="1" dirty="0">
                <a:solidFill>
                  <a:srgbClr val="D5441C"/>
                </a:solidFill>
                <a:latin typeface="Lato" panose="020F0502020204030203" pitchFamily="34" charset="0"/>
                <a:ea typeface="Lato" panose="020F0502020204030203" pitchFamily="34" charset="0"/>
                <a:cs typeface="Lato" panose="020F0502020204030203" pitchFamily="34" charset="0"/>
              </a:rPr>
              <a:t>ONTARIO’S TRADE AND INVESTMENT OFFICES </a:t>
            </a:r>
            <a:br>
              <a:rPr lang="en-US" altLang="en-US" sz="2600" b="1" dirty="0">
                <a:solidFill>
                  <a:srgbClr val="D5441C"/>
                </a:solidFill>
                <a:latin typeface="Lato" panose="020F0502020204030203" pitchFamily="34" charset="0"/>
                <a:ea typeface="Lato" panose="020F0502020204030203" pitchFamily="34" charset="0"/>
                <a:cs typeface="Lato" panose="020F0502020204030203" pitchFamily="34" charset="0"/>
              </a:rPr>
            </a:br>
            <a:r>
              <a:rPr lang="en-US" altLang="en-US" sz="2600" b="1" dirty="0">
                <a:solidFill>
                  <a:srgbClr val="D5441C"/>
                </a:solidFill>
                <a:latin typeface="Lato" panose="020F0502020204030203" pitchFamily="34" charset="0"/>
                <a:ea typeface="Lato" panose="020F0502020204030203" pitchFamily="34" charset="0"/>
                <a:cs typeface="Lato" panose="020F0502020204030203" pitchFamily="34" charset="0"/>
              </a:rPr>
              <a:t>ARE LOCATED AROUND THE WORLD</a:t>
            </a:r>
          </a:p>
          <a:p>
            <a:pPr algn="ctr"/>
            <a:r>
              <a:rPr lang="en-CA" b="1" spc="100" dirty="0">
                <a:latin typeface="Lato Heavy" panose="020F0502020204030203" pitchFamily="34" charset="0"/>
                <a:ea typeface="Lato Heavy" panose="020F0502020204030203" pitchFamily="34" charset="0"/>
                <a:cs typeface="Lato Heavy" panose="020F0502020204030203" pitchFamily="34" charset="0"/>
              </a:rPr>
              <a:t>WITH HEADQUARTERS IN TORONTO</a:t>
            </a:r>
            <a:endParaRPr lang="en-US" altLang="en-US" b="1" spc="100" dirty="0">
              <a:solidFill>
                <a:srgbClr val="D5441C"/>
              </a:solidFill>
              <a:latin typeface="Lato Heavy" panose="020F0502020204030203" pitchFamily="34" charset="0"/>
              <a:ea typeface="Lato Heavy" panose="020F0502020204030203" pitchFamily="34" charset="0"/>
              <a:cs typeface="Lato Heavy" panose="020F0502020204030203" pitchFamily="34" charset="0"/>
            </a:endParaRPr>
          </a:p>
        </p:txBody>
      </p:sp>
      <p:sp>
        <p:nvSpPr>
          <p:cNvPr id="5" name="Text Placeholder 7">
            <a:extLst>
              <a:ext uri="{FF2B5EF4-FFF2-40B4-BE49-F238E27FC236}">
                <a16:creationId xmlns:a16="http://schemas.microsoft.com/office/drawing/2014/main" id="{A21B173C-271D-714E-AF69-DF2E0D060E3E}"/>
              </a:ext>
            </a:extLst>
          </p:cNvPr>
          <p:cNvSpPr txBox="1">
            <a:spLocks/>
          </p:cNvSpPr>
          <p:nvPr/>
        </p:nvSpPr>
        <p:spPr>
          <a:xfrm>
            <a:off x="730633" y="5377344"/>
            <a:ext cx="3895725" cy="719137"/>
          </a:xfrm>
          <a:prstGeom prst="rect">
            <a:avLst/>
          </a:prstGeom>
        </p:spPr>
        <p:txBody>
          <a:bodyPr tIns="0"/>
          <a:lstStyle>
            <a:lvl1pPr marL="0" marR="0" indent="0" algn="l"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938" eaLnBrk="1" hangingPunct="1">
              <a:lnSpc>
                <a:spcPct val="90000"/>
              </a:lnSpc>
              <a:spcBef>
                <a:spcPts val="1000"/>
              </a:spcBef>
              <a:buClr>
                <a:schemeClr val="tx1"/>
              </a:buClr>
              <a:defRPr/>
            </a:pPr>
            <a:r>
              <a:rPr lang="en-CA" sz="1600" b="1" dirty="0">
                <a:solidFill>
                  <a:srgbClr val="D5441C"/>
                </a:solidFill>
                <a:latin typeface="Lato Heavy" panose="020F0502020204030203" pitchFamily="34" charset="0"/>
                <a:ea typeface="Lato Heavy" panose="020F0502020204030203" pitchFamily="34" charset="0"/>
                <a:cs typeface="Lato Heavy" panose="020F0502020204030203" pitchFamily="34" charset="0"/>
              </a:rPr>
              <a:t>ACCESS TO CONSUMERS</a:t>
            </a:r>
          </a:p>
          <a:p>
            <a:pPr>
              <a:defRPr/>
            </a:pPr>
            <a:r>
              <a:rPr lang="en-CA" sz="1600" dirty="0">
                <a:solidFill>
                  <a:srgbClr val="000000"/>
                </a:solidFill>
                <a:latin typeface="Lato Light" panose="020F0502020204030203" pitchFamily="34" charset="0"/>
                <a:ea typeface="ＭＳ Ｐゴシック" panose="020B0600070205080204" pitchFamily="34" charset="-128"/>
                <a:cs typeface="+mn-cs"/>
              </a:rPr>
              <a:t>187 million consumers </a:t>
            </a:r>
            <a:r>
              <a:rPr lang="en-CA" sz="1600" dirty="0">
                <a:solidFill>
                  <a:srgbClr val="000000"/>
                </a:solidFill>
                <a:latin typeface="Lato" panose="020F0502020204030203" pitchFamily="34" charset="0"/>
                <a:ea typeface="ＭＳ Ｐゴシック" panose="020B0600070205080204" pitchFamily="34" charset="-128"/>
                <a:cs typeface="+mn-cs"/>
              </a:rPr>
              <a:t>within </a:t>
            </a:r>
            <a:r>
              <a:rPr lang="en-CA" sz="1600" dirty="0">
                <a:solidFill>
                  <a:srgbClr val="000000"/>
                </a:solidFill>
                <a:latin typeface="Lato Light" panose="020F0502020204030203" pitchFamily="34" charset="0"/>
                <a:ea typeface="ＭＳ Ｐゴシック" panose="020B0600070205080204" pitchFamily="34" charset="-128"/>
                <a:cs typeface="+mn-cs"/>
              </a:rPr>
              <a:t>a day’s drive</a:t>
            </a:r>
            <a:r>
              <a:rPr lang="en-CA" sz="1600" dirty="0">
                <a:solidFill>
                  <a:srgbClr val="000000"/>
                </a:solidFill>
                <a:latin typeface="Lato" panose="020F0502020204030203" pitchFamily="34" charset="0"/>
                <a:ea typeface="ＭＳ Ｐゴシック" panose="020B0600070205080204" pitchFamily="34" charset="-128"/>
                <a:cs typeface="+mn-cs"/>
              </a:rPr>
              <a:t> of the Greater Toronto Area</a:t>
            </a:r>
          </a:p>
        </p:txBody>
      </p:sp>
      <p:grpSp>
        <p:nvGrpSpPr>
          <p:cNvPr id="63" name="Group 6">
            <a:extLst>
              <a:ext uri="{FF2B5EF4-FFF2-40B4-BE49-F238E27FC236}">
                <a16:creationId xmlns:a16="http://schemas.microsoft.com/office/drawing/2014/main" id="{0269EA37-E15C-4742-A3C2-7029E23276F7}"/>
              </a:ext>
            </a:extLst>
          </p:cNvPr>
          <p:cNvGrpSpPr>
            <a:grpSpLocks/>
          </p:cNvGrpSpPr>
          <p:nvPr/>
        </p:nvGrpSpPr>
        <p:grpSpPr bwMode="auto">
          <a:xfrm>
            <a:off x="5413375" y="2895985"/>
            <a:ext cx="992188" cy="241712"/>
            <a:chOff x="5413303" y="2822860"/>
            <a:chExt cx="992375" cy="241522"/>
          </a:xfrm>
        </p:grpSpPr>
        <p:sp>
          <p:nvSpPr>
            <p:cNvPr id="64" name="Oval 63">
              <a:extLst>
                <a:ext uri="{FF2B5EF4-FFF2-40B4-BE49-F238E27FC236}">
                  <a16:creationId xmlns:a16="http://schemas.microsoft.com/office/drawing/2014/main" id="{41095164-CBD0-734C-A2EA-78E0538A8A14}"/>
                </a:ext>
              </a:extLst>
            </p:cNvPr>
            <p:cNvSpPr/>
            <p:nvPr/>
          </p:nvSpPr>
          <p:spPr>
            <a:xfrm>
              <a:off x="5880528" y="2822860"/>
              <a:ext cx="65100" cy="65037"/>
            </a:xfrm>
            <a:prstGeom prst="ellipse">
              <a:avLst/>
            </a:prstGeom>
            <a:solidFill>
              <a:schemeClr val="bg1"/>
            </a:solidFill>
            <a:ln w="19050">
              <a:solidFill>
                <a:srgbClr val="D544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65" name="Rectangle 64">
              <a:extLst>
                <a:ext uri="{FF2B5EF4-FFF2-40B4-BE49-F238E27FC236}">
                  <a16:creationId xmlns:a16="http://schemas.microsoft.com/office/drawing/2014/main" id="{35EDB85C-3039-2D4D-BB9D-D2164D2C2B31}"/>
                </a:ext>
              </a:extLst>
            </p:cNvPr>
            <p:cNvSpPr/>
            <p:nvPr/>
          </p:nvSpPr>
          <p:spPr>
            <a:xfrm>
              <a:off x="5413303" y="2864514"/>
              <a:ext cx="992375" cy="199868"/>
            </a:xfrm>
            <a:prstGeom prst="rect">
              <a:avLst/>
            </a:prstGeom>
          </p:spPr>
          <p:txBody>
            <a:bodyPr>
              <a:spAutoFit/>
            </a:bodyPr>
            <a:lstStyle/>
            <a:p>
              <a:pPr algn="ctr">
                <a:defRPr/>
              </a:pPr>
              <a:r>
                <a:rPr lang="en-US" sz="700" b="1" dirty="0">
                  <a:latin typeface="+mj-lt"/>
                  <a:ea typeface="Lato" panose="020F0502020204030203" pitchFamily="34" charset="0"/>
                  <a:cs typeface="Lato" panose="020F0502020204030203" pitchFamily="34" charset="0"/>
                </a:rPr>
                <a:t>PARIS</a:t>
              </a:r>
            </a:p>
          </p:txBody>
        </p:sp>
      </p:grpSp>
      <p:grpSp>
        <p:nvGrpSpPr>
          <p:cNvPr id="66" name="Group 9">
            <a:extLst>
              <a:ext uri="{FF2B5EF4-FFF2-40B4-BE49-F238E27FC236}">
                <a16:creationId xmlns:a16="http://schemas.microsoft.com/office/drawing/2014/main" id="{A57785B7-C7D2-0F44-A091-8F4847E56B94}"/>
              </a:ext>
            </a:extLst>
          </p:cNvPr>
          <p:cNvGrpSpPr>
            <a:grpSpLocks/>
          </p:cNvGrpSpPr>
          <p:nvPr/>
        </p:nvGrpSpPr>
        <p:grpSpPr bwMode="auto">
          <a:xfrm>
            <a:off x="6064250" y="2871543"/>
            <a:ext cx="1005861" cy="200025"/>
            <a:chOff x="6063721" y="2799554"/>
            <a:chExt cx="1006385" cy="200055"/>
          </a:xfrm>
        </p:grpSpPr>
        <p:sp>
          <p:nvSpPr>
            <p:cNvPr id="67" name="Oval 66">
              <a:extLst>
                <a:ext uri="{FF2B5EF4-FFF2-40B4-BE49-F238E27FC236}">
                  <a16:creationId xmlns:a16="http://schemas.microsoft.com/office/drawing/2014/main" id="{E7A4833F-DFBB-7446-937B-3B4915B608D7}"/>
                </a:ext>
              </a:extLst>
            </p:cNvPr>
            <p:cNvSpPr/>
            <p:nvPr/>
          </p:nvSpPr>
          <p:spPr>
            <a:xfrm>
              <a:off x="6063721" y="2858545"/>
              <a:ext cx="65122" cy="65098"/>
            </a:xfrm>
            <a:prstGeom prst="ellipse">
              <a:avLst/>
            </a:prstGeom>
            <a:solidFill>
              <a:schemeClr val="bg1"/>
            </a:solidFill>
            <a:ln w="19050">
              <a:solidFill>
                <a:srgbClr val="D544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68" name="Rectangle 67">
              <a:extLst>
                <a:ext uri="{FF2B5EF4-FFF2-40B4-BE49-F238E27FC236}">
                  <a16:creationId xmlns:a16="http://schemas.microsoft.com/office/drawing/2014/main" id="{CA641623-608D-CA46-9186-DD1E04EC5EE8}"/>
                </a:ext>
              </a:extLst>
            </p:cNvPr>
            <p:cNvSpPr/>
            <p:nvPr/>
          </p:nvSpPr>
          <p:spPr>
            <a:xfrm>
              <a:off x="6077402" y="2799554"/>
              <a:ext cx="992704" cy="200055"/>
            </a:xfrm>
            <a:prstGeom prst="rect">
              <a:avLst/>
            </a:prstGeom>
          </p:spPr>
          <p:txBody>
            <a:bodyPr>
              <a:spAutoFit/>
            </a:bodyPr>
            <a:lstStyle/>
            <a:p>
              <a:pPr>
                <a:defRPr/>
              </a:pPr>
              <a:r>
                <a:rPr lang="en-US" sz="700" b="1" dirty="0">
                  <a:latin typeface="+mj-lt"/>
                  <a:ea typeface="Lato" panose="020F0502020204030203" pitchFamily="34" charset="0"/>
                  <a:cs typeface="Lato" panose="020F0502020204030203" pitchFamily="34" charset="0"/>
                </a:rPr>
                <a:t>MUNICH</a:t>
              </a:r>
            </a:p>
          </p:txBody>
        </p:sp>
      </p:grpSp>
      <p:grpSp>
        <p:nvGrpSpPr>
          <p:cNvPr id="75" name="Group 12">
            <a:extLst>
              <a:ext uri="{FF2B5EF4-FFF2-40B4-BE49-F238E27FC236}">
                <a16:creationId xmlns:a16="http://schemas.microsoft.com/office/drawing/2014/main" id="{CA8B928F-1101-6448-BC1C-9086E9307E07}"/>
              </a:ext>
            </a:extLst>
          </p:cNvPr>
          <p:cNvGrpSpPr>
            <a:grpSpLocks/>
          </p:cNvGrpSpPr>
          <p:nvPr/>
        </p:nvGrpSpPr>
        <p:grpSpPr bwMode="auto">
          <a:xfrm>
            <a:off x="5782457" y="2710243"/>
            <a:ext cx="1005455" cy="200025"/>
            <a:chOff x="5783192" y="2636829"/>
            <a:chExt cx="1004320" cy="200055"/>
          </a:xfrm>
        </p:grpSpPr>
        <p:sp>
          <p:nvSpPr>
            <p:cNvPr id="76" name="Oval 75">
              <a:extLst>
                <a:ext uri="{FF2B5EF4-FFF2-40B4-BE49-F238E27FC236}">
                  <a16:creationId xmlns:a16="http://schemas.microsoft.com/office/drawing/2014/main" id="{1EB11819-AD52-9A41-A45B-814863B7CB41}"/>
                </a:ext>
              </a:extLst>
            </p:cNvPr>
            <p:cNvSpPr/>
            <p:nvPr/>
          </p:nvSpPr>
          <p:spPr>
            <a:xfrm>
              <a:off x="5783192" y="2698198"/>
              <a:ext cx="65014" cy="63510"/>
            </a:xfrm>
            <a:prstGeom prst="ellipse">
              <a:avLst/>
            </a:prstGeom>
            <a:solidFill>
              <a:schemeClr val="bg1"/>
            </a:solidFill>
            <a:ln w="19050">
              <a:solidFill>
                <a:srgbClr val="D544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77" name="Rectangle 76">
              <a:extLst>
                <a:ext uri="{FF2B5EF4-FFF2-40B4-BE49-F238E27FC236}">
                  <a16:creationId xmlns:a16="http://schemas.microsoft.com/office/drawing/2014/main" id="{0145A122-59FD-1346-9647-1D7DF4FC3B19}"/>
                </a:ext>
              </a:extLst>
            </p:cNvPr>
            <p:cNvSpPr/>
            <p:nvPr/>
          </p:nvSpPr>
          <p:spPr>
            <a:xfrm>
              <a:off x="5794859" y="2636829"/>
              <a:ext cx="992653" cy="200055"/>
            </a:xfrm>
            <a:prstGeom prst="rect">
              <a:avLst/>
            </a:prstGeom>
          </p:spPr>
          <p:txBody>
            <a:bodyPr>
              <a:spAutoFit/>
            </a:bodyPr>
            <a:lstStyle/>
            <a:p>
              <a:pPr>
                <a:defRPr/>
              </a:pPr>
              <a:r>
                <a:rPr lang="en-US" sz="700" b="1" dirty="0">
                  <a:latin typeface="+mj-lt"/>
                  <a:ea typeface="Lato" panose="020F0502020204030203" pitchFamily="34" charset="0"/>
                  <a:cs typeface="Lato" panose="020F0502020204030203" pitchFamily="34" charset="0"/>
                </a:rPr>
                <a:t>LONDON</a:t>
              </a:r>
            </a:p>
          </p:txBody>
        </p:sp>
      </p:grpSp>
      <p:grpSp>
        <p:nvGrpSpPr>
          <p:cNvPr id="82" name="Group 36">
            <a:extLst>
              <a:ext uri="{FF2B5EF4-FFF2-40B4-BE49-F238E27FC236}">
                <a16:creationId xmlns:a16="http://schemas.microsoft.com/office/drawing/2014/main" id="{E5AF7F53-800E-5448-A463-9C54F3025DC2}"/>
              </a:ext>
            </a:extLst>
          </p:cNvPr>
          <p:cNvGrpSpPr>
            <a:grpSpLocks/>
          </p:cNvGrpSpPr>
          <p:nvPr/>
        </p:nvGrpSpPr>
        <p:grpSpPr bwMode="auto">
          <a:xfrm>
            <a:off x="7635945" y="3438773"/>
            <a:ext cx="712601" cy="232569"/>
            <a:chOff x="7577127" y="3274171"/>
            <a:chExt cx="712746" cy="232604"/>
          </a:xfrm>
        </p:grpSpPr>
        <p:sp>
          <p:nvSpPr>
            <p:cNvPr id="83" name="Oval 82">
              <a:extLst>
                <a:ext uri="{FF2B5EF4-FFF2-40B4-BE49-F238E27FC236}">
                  <a16:creationId xmlns:a16="http://schemas.microsoft.com/office/drawing/2014/main" id="{EEAD171C-652C-4E46-B793-6C1DA579C7C6}"/>
                </a:ext>
              </a:extLst>
            </p:cNvPr>
            <p:cNvSpPr/>
            <p:nvPr/>
          </p:nvSpPr>
          <p:spPr>
            <a:xfrm>
              <a:off x="7887664" y="3274171"/>
              <a:ext cx="65100" cy="65098"/>
            </a:xfrm>
            <a:prstGeom prst="ellipse">
              <a:avLst/>
            </a:prstGeom>
            <a:solidFill>
              <a:schemeClr val="bg1"/>
            </a:solidFill>
            <a:ln w="19050">
              <a:solidFill>
                <a:srgbClr val="D544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84" name="Rectangle 83">
              <a:extLst>
                <a:ext uri="{FF2B5EF4-FFF2-40B4-BE49-F238E27FC236}">
                  <a16:creationId xmlns:a16="http://schemas.microsoft.com/office/drawing/2014/main" id="{6B784ED7-B38F-5043-8762-BFE728D1BCEA}"/>
                </a:ext>
              </a:extLst>
            </p:cNvPr>
            <p:cNvSpPr/>
            <p:nvPr/>
          </p:nvSpPr>
          <p:spPr>
            <a:xfrm>
              <a:off x="7577127" y="3306720"/>
              <a:ext cx="712746" cy="200055"/>
            </a:xfrm>
            <a:prstGeom prst="rect">
              <a:avLst/>
            </a:prstGeom>
          </p:spPr>
          <p:txBody>
            <a:bodyPr wrap="square">
              <a:spAutoFit/>
            </a:bodyPr>
            <a:lstStyle/>
            <a:p>
              <a:pPr>
                <a:defRPr/>
              </a:pPr>
              <a:r>
                <a:rPr lang="en-US" sz="700" b="1" dirty="0">
                  <a:latin typeface="+mj-lt"/>
                  <a:ea typeface="Lato" panose="020F0502020204030203" pitchFamily="34" charset="0"/>
                  <a:cs typeface="Lato" panose="020F0502020204030203" pitchFamily="34" charset="0"/>
                </a:rPr>
                <a:t>NEW DELHI</a:t>
              </a:r>
            </a:p>
          </p:txBody>
        </p:sp>
      </p:grpSp>
      <p:grpSp>
        <p:nvGrpSpPr>
          <p:cNvPr id="85" name="Group 42">
            <a:extLst>
              <a:ext uri="{FF2B5EF4-FFF2-40B4-BE49-F238E27FC236}">
                <a16:creationId xmlns:a16="http://schemas.microsoft.com/office/drawing/2014/main" id="{06444265-1A64-6E41-9728-00D0DFD5CDCC}"/>
              </a:ext>
            </a:extLst>
          </p:cNvPr>
          <p:cNvGrpSpPr>
            <a:grpSpLocks/>
          </p:cNvGrpSpPr>
          <p:nvPr/>
        </p:nvGrpSpPr>
        <p:grpSpPr bwMode="auto">
          <a:xfrm>
            <a:off x="9082331" y="3281056"/>
            <a:ext cx="1013238" cy="200025"/>
            <a:chOff x="9039713" y="3331416"/>
            <a:chExt cx="1013035" cy="200055"/>
          </a:xfrm>
        </p:grpSpPr>
        <p:sp>
          <p:nvSpPr>
            <p:cNvPr id="86" name="Oval 85">
              <a:extLst>
                <a:ext uri="{FF2B5EF4-FFF2-40B4-BE49-F238E27FC236}">
                  <a16:creationId xmlns:a16="http://schemas.microsoft.com/office/drawing/2014/main" id="{359121A2-5120-6947-8016-671AC48DAF41}"/>
                </a:ext>
              </a:extLst>
            </p:cNvPr>
            <p:cNvSpPr/>
            <p:nvPr/>
          </p:nvSpPr>
          <p:spPr>
            <a:xfrm>
              <a:off x="9039713" y="3394531"/>
              <a:ext cx="65075" cy="65097"/>
            </a:xfrm>
            <a:prstGeom prst="ellipse">
              <a:avLst/>
            </a:prstGeom>
            <a:solidFill>
              <a:schemeClr val="bg1"/>
            </a:solidFill>
            <a:ln w="19050">
              <a:solidFill>
                <a:srgbClr val="D544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87" name="Rectangle 86">
              <a:extLst>
                <a:ext uri="{FF2B5EF4-FFF2-40B4-BE49-F238E27FC236}">
                  <a16:creationId xmlns:a16="http://schemas.microsoft.com/office/drawing/2014/main" id="{A4F5919A-CB09-EB43-AFC4-7EABC014A638}"/>
                </a:ext>
              </a:extLst>
            </p:cNvPr>
            <p:cNvSpPr/>
            <p:nvPr/>
          </p:nvSpPr>
          <p:spPr>
            <a:xfrm>
              <a:off x="9060760" y="3331416"/>
              <a:ext cx="991988" cy="200055"/>
            </a:xfrm>
            <a:prstGeom prst="rect">
              <a:avLst/>
            </a:prstGeom>
          </p:spPr>
          <p:txBody>
            <a:bodyPr>
              <a:spAutoFit/>
            </a:bodyPr>
            <a:lstStyle/>
            <a:p>
              <a:pPr>
                <a:defRPr/>
              </a:pPr>
              <a:r>
                <a:rPr lang="en-US" sz="700" b="1" dirty="0">
                  <a:latin typeface="+mj-lt"/>
                  <a:ea typeface="Lato" panose="020F0502020204030203" pitchFamily="34" charset="0"/>
                  <a:cs typeface="Lato" panose="020F0502020204030203" pitchFamily="34" charset="0"/>
                </a:rPr>
                <a:t>SHANGHAI</a:t>
              </a:r>
            </a:p>
          </p:txBody>
        </p:sp>
      </p:grpSp>
      <p:grpSp>
        <p:nvGrpSpPr>
          <p:cNvPr id="88" name="Group 45">
            <a:extLst>
              <a:ext uri="{FF2B5EF4-FFF2-40B4-BE49-F238E27FC236}">
                <a16:creationId xmlns:a16="http://schemas.microsoft.com/office/drawing/2014/main" id="{07362685-5917-1742-A27C-63FB0C5FC5AB}"/>
              </a:ext>
            </a:extLst>
          </p:cNvPr>
          <p:cNvGrpSpPr>
            <a:grpSpLocks/>
          </p:cNvGrpSpPr>
          <p:nvPr/>
        </p:nvGrpSpPr>
        <p:grpSpPr bwMode="auto">
          <a:xfrm>
            <a:off x="8373273" y="3483445"/>
            <a:ext cx="764407" cy="228924"/>
            <a:chOff x="8054006" y="3009851"/>
            <a:chExt cx="764402" cy="228958"/>
          </a:xfrm>
        </p:grpSpPr>
        <p:sp>
          <p:nvSpPr>
            <p:cNvPr id="89" name="Oval 88">
              <a:extLst>
                <a:ext uri="{FF2B5EF4-FFF2-40B4-BE49-F238E27FC236}">
                  <a16:creationId xmlns:a16="http://schemas.microsoft.com/office/drawing/2014/main" id="{D66E58DC-F5A9-054D-8F3F-942153EB4190}"/>
                </a:ext>
              </a:extLst>
            </p:cNvPr>
            <p:cNvSpPr/>
            <p:nvPr/>
          </p:nvSpPr>
          <p:spPr>
            <a:xfrm>
              <a:off x="8396103" y="3009851"/>
              <a:ext cx="65088" cy="65098"/>
            </a:xfrm>
            <a:prstGeom prst="ellipse">
              <a:avLst/>
            </a:prstGeom>
            <a:solidFill>
              <a:schemeClr val="bg1"/>
            </a:solidFill>
            <a:ln w="19050">
              <a:solidFill>
                <a:srgbClr val="D544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90" name="Rectangle 89">
              <a:extLst>
                <a:ext uri="{FF2B5EF4-FFF2-40B4-BE49-F238E27FC236}">
                  <a16:creationId xmlns:a16="http://schemas.microsoft.com/office/drawing/2014/main" id="{66AF8E42-633C-5A49-89D7-A72309D5A103}"/>
                </a:ext>
              </a:extLst>
            </p:cNvPr>
            <p:cNvSpPr/>
            <p:nvPr/>
          </p:nvSpPr>
          <p:spPr>
            <a:xfrm>
              <a:off x="8054006" y="3038754"/>
              <a:ext cx="764402" cy="200055"/>
            </a:xfrm>
            <a:prstGeom prst="rect">
              <a:avLst/>
            </a:prstGeom>
          </p:spPr>
          <p:txBody>
            <a:bodyPr wrap="square">
              <a:spAutoFit/>
            </a:bodyPr>
            <a:lstStyle/>
            <a:p>
              <a:pPr>
                <a:defRPr/>
              </a:pPr>
              <a:r>
                <a:rPr lang="en-US" sz="700" b="1" dirty="0">
                  <a:latin typeface="+mj-lt"/>
                  <a:ea typeface="Lato" panose="020F0502020204030203" pitchFamily="34" charset="0"/>
                  <a:cs typeface="Lato" panose="020F0502020204030203" pitchFamily="34" charset="0"/>
                </a:rPr>
                <a:t>CHONGQING</a:t>
              </a:r>
            </a:p>
          </p:txBody>
        </p:sp>
      </p:grpSp>
      <p:grpSp>
        <p:nvGrpSpPr>
          <p:cNvPr id="91" name="Group 48">
            <a:extLst>
              <a:ext uri="{FF2B5EF4-FFF2-40B4-BE49-F238E27FC236}">
                <a16:creationId xmlns:a16="http://schemas.microsoft.com/office/drawing/2014/main" id="{C02A45BA-4FBC-DD4B-BA21-4AD86EFE259D}"/>
              </a:ext>
            </a:extLst>
          </p:cNvPr>
          <p:cNvGrpSpPr>
            <a:grpSpLocks/>
          </p:cNvGrpSpPr>
          <p:nvPr/>
        </p:nvGrpSpPr>
        <p:grpSpPr bwMode="auto">
          <a:xfrm>
            <a:off x="7883943" y="2991702"/>
            <a:ext cx="994943" cy="200025"/>
            <a:chOff x="7884514" y="2918606"/>
            <a:chExt cx="994915" cy="200055"/>
          </a:xfrm>
        </p:grpSpPr>
        <p:sp>
          <p:nvSpPr>
            <p:cNvPr id="92" name="Oval 91">
              <a:extLst>
                <a:ext uri="{FF2B5EF4-FFF2-40B4-BE49-F238E27FC236}">
                  <a16:creationId xmlns:a16="http://schemas.microsoft.com/office/drawing/2014/main" id="{0BB1FF80-4091-AA4B-BF90-590DA33945D1}"/>
                </a:ext>
              </a:extLst>
            </p:cNvPr>
            <p:cNvSpPr/>
            <p:nvPr/>
          </p:nvSpPr>
          <p:spPr>
            <a:xfrm>
              <a:off x="8814344" y="2981971"/>
              <a:ext cx="65085" cy="63510"/>
            </a:xfrm>
            <a:prstGeom prst="ellipse">
              <a:avLst/>
            </a:prstGeom>
            <a:solidFill>
              <a:schemeClr val="bg1"/>
            </a:solidFill>
            <a:ln w="19050">
              <a:solidFill>
                <a:srgbClr val="D544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93" name="Rectangle 92">
              <a:extLst>
                <a:ext uri="{FF2B5EF4-FFF2-40B4-BE49-F238E27FC236}">
                  <a16:creationId xmlns:a16="http://schemas.microsoft.com/office/drawing/2014/main" id="{9903B364-3A5B-AF43-9764-02272A63F3A6}"/>
                </a:ext>
              </a:extLst>
            </p:cNvPr>
            <p:cNvSpPr/>
            <p:nvPr/>
          </p:nvSpPr>
          <p:spPr>
            <a:xfrm>
              <a:off x="7884514" y="2918606"/>
              <a:ext cx="992159" cy="200055"/>
            </a:xfrm>
            <a:prstGeom prst="rect">
              <a:avLst/>
            </a:prstGeom>
          </p:spPr>
          <p:txBody>
            <a:bodyPr>
              <a:spAutoFit/>
            </a:bodyPr>
            <a:lstStyle/>
            <a:p>
              <a:pPr algn="r">
                <a:defRPr/>
              </a:pPr>
              <a:r>
                <a:rPr lang="en-US" sz="700" b="1" dirty="0">
                  <a:latin typeface="+mj-lt"/>
                  <a:ea typeface="Lato" panose="020F0502020204030203" pitchFamily="34" charset="0"/>
                  <a:cs typeface="Lato" panose="020F0502020204030203" pitchFamily="34" charset="0"/>
                </a:rPr>
                <a:t>BEIJING</a:t>
              </a:r>
            </a:p>
          </p:txBody>
        </p:sp>
      </p:grpSp>
      <p:grpSp>
        <p:nvGrpSpPr>
          <p:cNvPr id="94" name="Group 42">
            <a:extLst>
              <a:ext uri="{FF2B5EF4-FFF2-40B4-BE49-F238E27FC236}">
                <a16:creationId xmlns:a16="http://schemas.microsoft.com/office/drawing/2014/main" id="{4BD8A6ED-3241-0748-8BEA-66D9E862D032}"/>
              </a:ext>
            </a:extLst>
          </p:cNvPr>
          <p:cNvGrpSpPr>
            <a:grpSpLocks/>
          </p:cNvGrpSpPr>
          <p:nvPr/>
        </p:nvGrpSpPr>
        <p:grpSpPr bwMode="auto">
          <a:xfrm>
            <a:off x="9533224" y="3145509"/>
            <a:ext cx="1002115" cy="200025"/>
            <a:chOff x="8893164" y="3289334"/>
            <a:chExt cx="1001772" cy="200055"/>
          </a:xfrm>
        </p:grpSpPr>
        <p:sp>
          <p:nvSpPr>
            <p:cNvPr id="95" name="Oval 94">
              <a:extLst>
                <a:ext uri="{FF2B5EF4-FFF2-40B4-BE49-F238E27FC236}">
                  <a16:creationId xmlns:a16="http://schemas.microsoft.com/office/drawing/2014/main" id="{407D1192-5497-A24C-A13F-028AF8A64772}"/>
                </a:ext>
              </a:extLst>
            </p:cNvPr>
            <p:cNvSpPr/>
            <p:nvPr/>
          </p:nvSpPr>
          <p:spPr>
            <a:xfrm>
              <a:off x="8893164" y="3359083"/>
              <a:ext cx="65066" cy="65098"/>
            </a:xfrm>
            <a:prstGeom prst="ellipse">
              <a:avLst/>
            </a:prstGeom>
            <a:solidFill>
              <a:schemeClr val="bg1"/>
            </a:solidFill>
            <a:ln w="19050">
              <a:solidFill>
                <a:srgbClr val="D544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96" name="Rectangle 95">
              <a:extLst>
                <a:ext uri="{FF2B5EF4-FFF2-40B4-BE49-F238E27FC236}">
                  <a16:creationId xmlns:a16="http://schemas.microsoft.com/office/drawing/2014/main" id="{6D50E06F-69EF-8D47-8D93-203BC8F388F7}"/>
                </a:ext>
              </a:extLst>
            </p:cNvPr>
            <p:cNvSpPr/>
            <p:nvPr/>
          </p:nvSpPr>
          <p:spPr>
            <a:xfrm>
              <a:off x="8903087" y="3289334"/>
              <a:ext cx="991849" cy="200055"/>
            </a:xfrm>
            <a:prstGeom prst="rect">
              <a:avLst/>
            </a:prstGeom>
          </p:spPr>
          <p:txBody>
            <a:bodyPr>
              <a:spAutoFit/>
            </a:bodyPr>
            <a:lstStyle/>
            <a:p>
              <a:pPr>
                <a:defRPr/>
              </a:pPr>
              <a:r>
                <a:rPr lang="en-US" sz="700" b="1" dirty="0">
                  <a:latin typeface="+mj-lt"/>
                  <a:ea typeface="Lato" panose="020F0502020204030203" pitchFamily="34" charset="0"/>
                  <a:cs typeface="Lato" panose="020F0502020204030203" pitchFamily="34" charset="0"/>
                </a:rPr>
                <a:t>TOKYO</a:t>
              </a:r>
            </a:p>
          </p:txBody>
        </p:sp>
      </p:grpSp>
      <p:grpSp>
        <p:nvGrpSpPr>
          <p:cNvPr id="97" name="Group 42">
            <a:extLst>
              <a:ext uri="{FF2B5EF4-FFF2-40B4-BE49-F238E27FC236}">
                <a16:creationId xmlns:a16="http://schemas.microsoft.com/office/drawing/2014/main" id="{AA364EAF-FAF8-1F42-8F25-8951ECD20759}"/>
              </a:ext>
            </a:extLst>
          </p:cNvPr>
          <p:cNvGrpSpPr>
            <a:grpSpLocks/>
          </p:cNvGrpSpPr>
          <p:nvPr/>
        </p:nvGrpSpPr>
        <p:grpSpPr bwMode="auto">
          <a:xfrm>
            <a:off x="8681600" y="3126248"/>
            <a:ext cx="599938" cy="200025"/>
            <a:chOff x="8330335" y="3309253"/>
            <a:chExt cx="599388" cy="200055"/>
          </a:xfrm>
        </p:grpSpPr>
        <p:sp>
          <p:nvSpPr>
            <p:cNvPr id="98" name="Oval 97">
              <a:extLst>
                <a:ext uri="{FF2B5EF4-FFF2-40B4-BE49-F238E27FC236}">
                  <a16:creationId xmlns:a16="http://schemas.microsoft.com/office/drawing/2014/main" id="{CA6C92AE-B402-B547-A10E-C9DCFD13A34C}"/>
                </a:ext>
              </a:extLst>
            </p:cNvPr>
            <p:cNvSpPr/>
            <p:nvPr/>
          </p:nvSpPr>
          <p:spPr>
            <a:xfrm>
              <a:off x="8864696" y="3374682"/>
              <a:ext cx="65027" cy="65098"/>
            </a:xfrm>
            <a:prstGeom prst="ellipse">
              <a:avLst/>
            </a:prstGeom>
            <a:solidFill>
              <a:schemeClr val="bg1"/>
            </a:solidFill>
            <a:ln w="19050">
              <a:solidFill>
                <a:srgbClr val="D544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99" name="Rectangle 98">
              <a:extLst>
                <a:ext uri="{FF2B5EF4-FFF2-40B4-BE49-F238E27FC236}">
                  <a16:creationId xmlns:a16="http://schemas.microsoft.com/office/drawing/2014/main" id="{8E55CF70-2A80-A84D-A19C-EA2FD7CCF9F4}"/>
                </a:ext>
              </a:extLst>
            </p:cNvPr>
            <p:cNvSpPr/>
            <p:nvPr/>
          </p:nvSpPr>
          <p:spPr>
            <a:xfrm>
              <a:off x="8330335" y="3309253"/>
              <a:ext cx="599388" cy="200055"/>
            </a:xfrm>
            <a:prstGeom prst="rect">
              <a:avLst/>
            </a:prstGeom>
          </p:spPr>
          <p:txBody>
            <a:bodyPr wrap="square">
              <a:spAutoFit/>
            </a:bodyPr>
            <a:lstStyle/>
            <a:p>
              <a:pPr algn="r">
                <a:defRPr/>
              </a:pPr>
              <a:r>
                <a:rPr lang="en-US" sz="700" b="1" dirty="0">
                  <a:latin typeface="+mj-lt"/>
                  <a:ea typeface="Lato" panose="020F0502020204030203" pitchFamily="34" charset="0"/>
                  <a:cs typeface="Lato" panose="020F0502020204030203" pitchFamily="34" charset="0"/>
                </a:rPr>
                <a:t>SEOUL</a:t>
              </a:r>
            </a:p>
          </p:txBody>
        </p:sp>
      </p:grpSp>
      <p:sp>
        <p:nvSpPr>
          <p:cNvPr id="127" name="Rectangle 126">
            <a:extLst>
              <a:ext uri="{FF2B5EF4-FFF2-40B4-BE49-F238E27FC236}">
                <a16:creationId xmlns:a16="http://schemas.microsoft.com/office/drawing/2014/main" id="{1840C025-A1DF-B146-A531-A3FBFEE7BA9C}"/>
              </a:ext>
            </a:extLst>
          </p:cNvPr>
          <p:cNvSpPr/>
          <p:nvPr/>
        </p:nvSpPr>
        <p:spPr bwMode="auto">
          <a:xfrm>
            <a:off x="7854153" y="3712362"/>
            <a:ext cx="992187" cy="200025"/>
          </a:xfrm>
          <a:prstGeom prst="rect">
            <a:avLst/>
          </a:prstGeom>
        </p:spPr>
        <p:txBody>
          <a:bodyPr>
            <a:spAutoFit/>
          </a:bodyPr>
          <a:lstStyle/>
          <a:p>
            <a:pPr>
              <a:defRPr/>
            </a:pPr>
            <a:r>
              <a:rPr lang="en-US" sz="700" b="1" dirty="0">
                <a:latin typeface="+mj-lt"/>
                <a:ea typeface="Lato" panose="020F0502020204030203" pitchFamily="34" charset="0"/>
                <a:cs typeface="Lato" panose="020F0502020204030203" pitchFamily="34" charset="0"/>
              </a:rPr>
              <a:t>MUMBAI</a:t>
            </a:r>
          </a:p>
        </p:txBody>
      </p:sp>
      <p:sp>
        <p:nvSpPr>
          <p:cNvPr id="128" name="Oval 127">
            <a:extLst>
              <a:ext uri="{FF2B5EF4-FFF2-40B4-BE49-F238E27FC236}">
                <a16:creationId xmlns:a16="http://schemas.microsoft.com/office/drawing/2014/main" id="{100781E0-1E37-0543-A7E1-6E420CD55EDA}"/>
              </a:ext>
            </a:extLst>
          </p:cNvPr>
          <p:cNvSpPr/>
          <p:nvPr/>
        </p:nvSpPr>
        <p:spPr bwMode="auto">
          <a:xfrm>
            <a:off x="7837483" y="3780631"/>
            <a:ext cx="65088" cy="63500"/>
          </a:xfrm>
          <a:prstGeom prst="ellipse">
            <a:avLst/>
          </a:prstGeom>
          <a:solidFill>
            <a:schemeClr val="bg1"/>
          </a:solidFill>
          <a:ln w="19050">
            <a:solidFill>
              <a:srgbClr val="D544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pic>
        <p:nvPicPr>
          <p:cNvPr id="129" name="Picture 128">
            <a:extLst>
              <a:ext uri="{FF2B5EF4-FFF2-40B4-BE49-F238E27FC236}">
                <a16:creationId xmlns:a16="http://schemas.microsoft.com/office/drawing/2014/main" id="{BD0AF01F-D4A6-2C44-A8A9-48BB9DE29D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5026" y="5654859"/>
            <a:ext cx="2691938" cy="41214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8">
            <a:extLst>
              <a:ext uri="{FF2B5EF4-FFF2-40B4-BE49-F238E27FC236}">
                <a16:creationId xmlns:a16="http://schemas.microsoft.com/office/drawing/2014/main" id="{BB127AD4-D616-AE4F-B6FF-73AB3D7D742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val="0"/>
              </a:ext>
            </a:extLst>
          </a:blip>
          <a:srcRect/>
          <a:stretch/>
        </p:blipFill>
        <p:spPr bwMode="auto">
          <a:xfrm>
            <a:off x="1371600" y="876300"/>
            <a:ext cx="9486900" cy="552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398796D-0E22-0542-892F-8124A3CB4318}"/>
              </a:ext>
            </a:extLst>
          </p:cNvPr>
          <p:cNvSpPr txBox="1"/>
          <p:nvPr/>
        </p:nvSpPr>
        <p:spPr bwMode="auto">
          <a:xfrm>
            <a:off x="660399" y="1100839"/>
            <a:ext cx="10869613" cy="954821"/>
          </a:xfrm>
          <a:prstGeom prst="rect">
            <a:avLst/>
          </a:prstGeom>
          <a:noFill/>
          <a:ln>
            <a:noFill/>
          </a:ln>
        </p:spPr>
        <p:txBody>
          <a:bodyPr/>
          <a:lstStyle/>
          <a:p>
            <a:pPr algn="ctr"/>
            <a:r>
              <a:rPr lang="en-CA" sz="4000" b="1" dirty="0">
                <a:solidFill>
                  <a:srgbClr val="D5441C"/>
                </a:solidFill>
                <a:latin typeface="Lato" panose="020F0502020204030203" pitchFamily="34" charset="0"/>
                <a:ea typeface="Lato" panose="020F0502020204030203" pitchFamily="34" charset="0"/>
                <a:cs typeface="Lato" panose="020F0502020204030203" pitchFamily="34" charset="0"/>
              </a:rPr>
              <a:t>WORLD-CLASS STRENGTHS</a:t>
            </a:r>
          </a:p>
        </p:txBody>
      </p:sp>
      <p:sp>
        <p:nvSpPr>
          <p:cNvPr id="3" name="TextBox 2">
            <a:extLst>
              <a:ext uri="{FF2B5EF4-FFF2-40B4-BE49-F238E27FC236}">
                <a16:creationId xmlns:a16="http://schemas.microsoft.com/office/drawing/2014/main" id="{E91A2055-52D2-BE47-AA90-92A94CD98DAC}"/>
              </a:ext>
            </a:extLst>
          </p:cNvPr>
          <p:cNvSpPr txBox="1"/>
          <p:nvPr/>
        </p:nvSpPr>
        <p:spPr bwMode="auto">
          <a:xfrm>
            <a:off x="3194719" y="2105845"/>
            <a:ext cx="5768315" cy="3482291"/>
          </a:xfrm>
          <a:prstGeom prst="rect">
            <a:avLst/>
          </a:prstGeom>
          <a:noFill/>
          <a:ln>
            <a:noFill/>
          </a:ln>
        </p:spPr>
        <p:txBody>
          <a:bodyPr bIns="0" numCol="1"/>
          <a:lstStyle/>
          <a:p>
            <a:pPr algn="ctr">
              <a:lnSpc>
                <a:spcPct val="120000"/>
              </a:lnSpc>
              <a:spcAft>
                <a:spcPts val="600"/>
              </a:spcAft>
              <a:buSzPct val="95000"/>
            </a:pPr>
            <a:r>
              <a:rPr lang="en-CA" sz="2000" b="1" dirty="0">
                <a:solidFill>
                  <a:srgbClr val="0F2D52"/>
                </a:solidFill>
                <a:latin typeface="Lato" panose="020F0502020204030203" pitchFamily="34" charset="0"/>
                <a:ea typeface="Lato" panose="020F0502020204030203" pitchFamily="34" charset="0"/>
                <a:cs typeface="Lato" panose="020F0502020204030203" pitchFamily="34" charset="0"/>
              </a:rPr>
              <a:t>ONCOLOGY </a:t>
            </a:r>
          </a:p>
          <a:p>
            <a:pPr algn="ctr">
              <a:lnSpc>
                <a:spcPct val="120000"/>
              </a:lnSpc>
              <a:spcAft>
                <a:spcPts val="600"/>
              </a:spcAft>
              <a:buSzPct val="95000"/>
            </a:pPr>
            <a:r>
              <a:rPr lang="en-CA" sz="2000" b="1" dirty="0">
                <a:solidFill>
                  <a:srgbClr val="0F2D52"/>
                </a:solidFill>
                <a:latin typeface="Lato" panose="020F0502020204030203" pitchFamily="34" charset="0"/>
                <a:ea typeface="Lato" panose="020F0502020204030203" pitchFamily="34" charset="0"/>
                <a:cs typeface="Lato" panose="020F0502020204030203" pitchFamily="34" charset="0"/>
              </a:rPr>
              <a:t>CARDIOLOGY</a:t>
            </a:r>
          </a:p>
          <a:p>
            <a:pPr algn="ctr">
              <a:lnSpc>
                <a:spcPct val="120000"/>
              </a:lnSpc>
              <a:spcAft>
                <a:spcPts val="600"/>
              </a:spcAft>
              <a:buSzPct val="95000"/>
            </a:pPr>
            <a:r>
              <a:rPr lang="en-CA" sz="2000" b="1" dirty="0">
                <a:solidFill>
                  <a:srgbClr val="0F2D52"/>
                </a:solidFill>
                <a:latin typeface="Lato" panose="020F0502020204030203" pitchFamily="34" charset="0"/>
                <a:ea typeface="Lato" panose="020F0502020204030203" pitchFamily="34" charset="0"/>
                <a:cs typeface="Lato" panose="020F0502020204030203" pitchFamily="34" charset="0"/>
              </a:rPr>
              <a:t>NEUROSCIENCE</a:t>
            </a:r>
          </a:p>
          <a:p>
            <a:pPr algn="ctr">
              <a:lnSpc>
                <a:spcPct val="120000"/>
              </a:lnSpc>
              <a:spcAft>
                <a:spcPts val="600"/>
              </a:spcAft>
              <a:buSzPct val="95000"/>
            </a:pPr>
            <a:r>
              <a:rPr lang="en-CA" sz="2000" b="1" dirty="0">
                <a:solidFill>
                  <a:srgbClr val="0F2D52"/>
                </a:solidFill>
                <a:latin typeface="Lato" panose="020F0502020204030203" pitchFamily="34" charset="0"/>
                <a:ea typeface="Lato" panose="020F0502020204030203" pitchFamily="34" charset="0"/>
                <a:cs typeface="Lato" panose="020F0502020204030203" pitchFamily="34" charset="0"/>
              </a:rPr>
              <a:t>STEM CELL R&amp;D AND REGENERATIVE MEDICINE</a:t>
            </a:r>
          </a:p>
          <a:p>
            <a:pPr algn="ctr">
              <a:lnSpc>
                <a:spcPct val="120000"/>
              </a:lnSpc>
              <a:spcAft>
                <a:spcPts val="600"/>
              </a:spcAft>
              <a:buSzPct val="95000"/>
            </a:pPr>
            <a:r>
              <a:rPr lang="en-CA" sz="2000" b="1" dirty="0">
                <a:solidFill>
                  <a:srgbClr val="0F2D52"/>
                </a:solidFill>
                <a:latin typeface="Lato" panose="020F0502020204030203" pitchFamily="34" charset="0"/>
                <a:ea typeface="Lato" panose="020F0502020204030203" pitchFamily="34" charset="0"/>
                <a:cs typeface="Lato" panose="020F0502020204030203" pitchFamily="34" charset="0"/>
              </a:rPr>
              <a:t>DIAGNOSTIC IMAGING</a:t>
            </a:r>
          </a:p>
          <a:p>
            <a:pPr algn="ctr">
              <a:lnSpc>
                <a:spcPct val="120000"/>
              </a:lnSpc>
              <a:spcAft>
                <a:spcPts val="600"/>
              </a:spcAft>
              <a:buSzPct val="95000"/>
            </a:pPr>
            <a:r>
              <a:rPr lang="en-CA" sz="2000" b="1" dirty="0">
                <a:solidFill>
                  <a:srgbClr val="0F2D52"/>
                </a:solidFill>
                <a:latin typeface="Lato" panose="020F0502020204030203" pitchFamily="34" charset="0"/>
                <a:ea typeface="Lato" panose="020F0502020204030203" pitchFamily="34" charset="0"/>
                <a:cs typeface="Lato" panose="020F0502020204030203" pitchFamily="34" charset="0"/>
              </a:rPr>
              <a:t>POINT OF CARE TESTING</a:t>
            </a:r>
          </a:p>
          <a:p>
            <a:pPr algn="ctr">
              <a:lnSpc>
                <a:spcPct val="120000"/>
              </a:lnSpc>
              <a:spcAft>
                <a:spcPts val="600"/>
              </a:spcAft>
              <a:buSzPct val="95000"/>
            </a:pPr>
            <a:r>
              <a:rPr lang="en-CA" sz="2000" b="1" dirty="0">
                <a:solidFill>
                  <a:srgbClr val="0F2D52"/>
                </a:solidFill>
                <a:latin typeface="Lato" panose="020F0502020204030203" pitchFamily="34" charset="0"/>
                <a:ea typeface="Lato" panose="020F0502020204030203" pitchFamily="34" charset="0"/>
                <a:cs typeface="Lato" panose="020F0502020204030203" pitchFamily="34" charset="0"/>
              </a:rPr>
              <a:t>ADVANCED MANUFACTURING</a:t>
            </a:r>
          </a:p>
          <a:p>
            <a:pPr>
              <a:defRPr/>
            </a:pPr>
            <a:endParaRPr lang="en-US" dirty="0">
              <a:solidFill>
                <a:schemeClr val="bg1"/>
              </a:solidFill>
            </a:endParaRPr>
          </a:p>
        </p:txBody>
      </p:sp>
      <p:sp>
        <p:nvSpPr>
          <p:cNvPr id="9" name="Title 1">
            <a:extLst>
              <a:ext uri="{FF2B5EF4-FFF2-40B4-BE49-F238E27FC236}">
                <a16:creationId xmlns:a16="http://schemas.microsoft.com/office/drawing/2014/main" id="{37DA511F-D7E1-644C-AA85-ACD3D875F58E}"/>
              </a:ext>
            </a:extLst>
          </p:cNvPr>
          <p:cNvSpPr txBox="1">
            <a:spLocks/>
          </p:cNvSpPr>
          <p:nvPr/>
        </p:nvSpPr>
        <p:spPr bwMode="auto">
          <a:xfrm>
            <a:off x="675481" y="799769"/>
            <a:ext cx="10841038" cy="289025"/>
          </a:xfrm>
          <a:prstGeom prst="rect">
            <a:avLst/>
          </a:prstGeom>
          <a:noFill/>
          <a:ln>
            <a:noFill/>
          </a:ln>
        </p:spPr>
        <p:txBody>
          <a:bodyPr lIns="0" tIns="0" rIns="9000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144000" algn="ctr">
              <a:lnSpc>
                <a:spcPct val="100000"/>
              </a:lnSpc>
              <a:defRPr/>
            </a:pPr>
            <a:r>
              <a:rPr lang="en-US" sz="1600" dirty="0">
                <a:solidFill>
                  <a:schemeClr val="tx1"/>
                </a:solidFill>
                <a:latin typeface="Lato" panose="020F0502020204030203" pitchFamily="34" charset="0"/>
                <a:ea typeface="Lato" panose="020F0502020204030203" pitchFamily="34" charset="0"/>
                <a:cs typeface="Lato" panose="020F0502020204030203" pitchFamily="34" charset="0"/>
              </a:rPr>
              <a:t>WHY LIFE SCIENCES FIRMS CHOOSE ONTARIO</a:t>
            </a:r>
            <a:endParaRPr lang="en-CA" sz="1600" spc="3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13" name="Picture 12">
            <a:extLst>
              <a:ext uri="{FF2B5EF4-FFF2-40B4-BE49-F238E27FC236}">
                <a16:creationId xmlns:a16="http://schemas.microsoft.com/office/drawing/2014/main" id="{9EC8C9B3-3685-DA4A-9B32-6B6D7B1E13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5026" y="5654859"/>
            <a:ext cx="2691938" cy="412145"/>
          </a:xfrm>
          <a:prstGeom prst="rect">
            <a:avLst/>
          </a:prstGeom>
        </p:spPr>
      </p:pic>
    </p:spTree>
    <p:extLst>
      <p:ext uri="{BB962C8B-B14F-4D97-AF65-F5344CB8AC3E}">
        <p14:creationId xmlns:p14="http://schemas.microsoft.com/office/powerpoint/2010/main" val="458618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4" name="Picture Placeholder 3" descr="A picture containing indoor&#10;&#10;Description automatically generated">
            <a:extLst>
              <a:ext uri="{FF2B5EF4-FFF2-40B4-BE49-F238E27FC236}">
                <a16:creationId xmlns:a16="http://schemas.microsoft.com/office/drawing/2014/main" id="{9ECE18B5-B7AB-4D4A-8383-47762FA8453D}"/>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l="7046" t="5168" b="5168"/>
          <a:stretch/>
        </p:blipFill>
        <p:spPr>
          <a:xfrm>
            <a:off x="4835860" y="0"/>
            <a:ext cx="6898939" cy="6858001"/>
          </a:xfrm>
        </p:spPr>
      </p:pic>
      <p:pic>
        <p:nvPicPr>
          <p:cNvPr id="7" name="Picture 6" descr="Shape&#10;&#10;Description automatically generated">
            <a:extLst>
              <a:ext uri="{FF2B5EF4-FFF2-40B4-BE49-F238E27FC236}">
                <a16:creationId xmlns:a16="http://schemas.microsoft.com/office/drawing/2014/main" id="{539129F5-E5D6-7E4F-A341-9D6D65044C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6576" y="427726"/>
            <a:ext cx="4212283" cy="4262669"/>
          </a:xfrm>
          <a:prstGeom prst="rect">
            <a:avLst/>
          </a:prstGeom>
        </p:spPr>
      </p:pic>
      <p:sp>
        <p:nvSpPr>
          <p:cNvPr id="29701" name="TextBox 5">
            <a:extLst>
              <a:ext uri="{FF2B5EF4-FFF2-40B4-BE49-F238E27FC236}">
                <a16:creationId xmlns:a16="http://schemas.microsoft.com/office/drawing/2014/main" id="{C4A232BC-AEC5-2243-A3C2-DFC0C6C8F164}"/>
              </a:ext>
            </a:extLst>
          </p:cNvPr>
          <p:cNvSpPr txBox="1">
            <a:spLocks noChangeArrowheads="1"/>
          </p:cNvSpPr>
          <p:nvPr/>
        </p:nvSpPr>
        <p:spPr bwMode="auto">
          <a:xfrm>
            <a:off x="647700" y="2232025"/>
            <a:ext cx="3624895"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10000"/>
              </a:lnSpc>
              <a:spcAft>
                <a:spcPts val="600"/>
              </a:spcAft>
            </a:pPr>
            <a:r>
              <a:rPr lang="en-CA" sz="1000" b="1" dirty="0">
                <a:latin typeface="Lato" panose="020F0502020204030203" pitchFamily="34" charset="0"/>
                <a:ea typeface="Lato" panose="020F0502020204030203" pitchFamily="34" charset="0"/>
                <a:cs typeface="Lato" panose="020F0502020204030203" pitchFamily="34" charset="0"/>
              </a:rPr>
              <a:t>Ontario has a long history of quality pharmaceutical manufacturing, </a:t>
            </a:r>
            <a:r>
              <a:rPr lang="en-CA" sz="1000" dirty="0">
                <a:latin typeface="Lato Light" panose="020F0502020204030203" pitchFamily="34" charset="0"/>
              </a:rPr>
              <a:t>both with global companies like Sanofi Pasteur and domestic players like Apotex—and we want you to be a part of our collective future.</a:t>
            </a:r>
          </a:p>
          <a:p>
            <a:pPr>
              <a:lnSpc>
                <a:spcPct val="110000"/>
              </a:lnSpc>
              <a:spcAft>
                <a:spcPts val="600"/>
              </a:spcAft>
            </a:pPr>
            <a:r>
              <a:rPr lang="en-CA" sz="1000" dirty="0">
                <a:latin typeface="Lato Light" panose="020F0502020204030203" pitchFamily="34" charset="0"/>
              </a:rPr>
              <a:t>The size of our ecosystem proves that quantity and quality can work in tandem to produce results. The numbers speak for themselves—more than 320 pharmaceutical firms call Ontario home, employing about 32,000 people and making up the country’s largest pharmaceutical workforce. In 2018, the province’s life sciences sector generated more than $40 billion </a:t>
            </a:r>
            <a:br>
              <a:rPr lang="en-CA" sz="1000" dirty="0">
                <a:latin typeface="Lato Light" panose="020F0502020204030203" pitchFamily="34" charset="0"/>
              </a:rPr>
            </a:br>
            <a:r>
              <a:rPr lang="en-CA" sz="1000" dirty="0">
                <a:latin typeface="Lato Light" panose="020F0502020204030203" pitchFamily="34" charset="0"/>
              </a:rPr>
              <a:t>in revenue and over $7.5 billion in exports—accounting for more than half of Canada’s pharmaceutical revenue. And in Ontario, you’ll have access to an ecosystem that ranks in the top ten in North America for number of pharmaceutical establishments </a:t>
            </a:r>
            <a:br>
              <a:rPr lang="en-CA" sz="1000" dirty="0">
                <a:latin typeface="Lato Light" panose="020F0502020204030203" pitchFamily="34" charset="0"/>
              </a:rPr>
            </a:br>
            <a:r>
              <a:rPr lang="en-CA" sz="1000" dirty="0">
                <a:latin typeface="Lato Light" panose="020F0502020204030203" pitchFamily="34" charset="0"/>
              </a:rPr>
              <a:t>and employment.</a:t>
            </a:r>
          </a:p>
          <a:p>
            <a:pPr>
              <a:lnSpc>
                <a:spcPct val="110000"/>
              </a:lnSpc>
              <a:spcAft>
                <a:spcPts val="600"/>
              </a:spcAft>
            </a:pPr>
            <a:r>
              <a:rPr lang="en-CA" sz="1000" dirty="0">
                <a:latin typeface="Lato Light" panose="020F0502020204030203" pitchFamily="34" charset="0"/>
              </a:rPr>
              <a:t>But the most impressive part of the sector? The work our companies are doing to transform today’s scientific discoveries into tomorrow’s breakthrough health care solutions. For example, Winterlight Labs has developed an AI-driven digital biomarker to diagnose early-stage Alzheimer’s disease using just two minutes of speech. Through its JLABS residency, the company is collaborating with Janssen Pharmaceuticals to commercialize its technology in Canada and beyond.</a:t>
            </a:r>
          </a:p>
        </p:txBody>
      </p:sp>
      <p:sp>
        <p:nvSpPr>
          <p:cNvPr id="5" name="Title 1">
            <a:extLst>
              <a:ext uri="{FF2B5EF4-FFF2-40B4-BE49-F238E27FC236}">
                <a16:creationId xmlns:a16="http://schemas.microsoft.com/office/drawing/2014/main" id="{448702FF-BC77-F246-9F62-714C7FBF3A0D}"/>
              </a:ext>
            </a:extLst>
          </p:cNvPr>
          <p:cNvSpPr txBox="1">
            <a:spLocks/>
          </p:cNvSpPr>
          <p:nvPr/>
        </p:nvSpPr>
        <p:spPr bwMode="auto">
          <a:xfrm>
            <a:off x="631516" y="615332"/>
            <a:ext cx="4204345" cy="1396425"/>
          </a:xfrm>
          <a:prstGeom prst="rect">
            <a:avLst/>
          </a:prstGeom>
          <a:noFill/>
          <a:ln>
            <a:noFill/>
          </a:ln>
        </p:spPr>
        <p:txBody>
          <a:bodyPr lIns="0" tIns="0" rIns="0" b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a:lnSpc>
                <a:spcPct val="90000"/>
              </a:lnSpc>
            </a:pPr>
            <a:r>
              <a:rPr lang="en-US" sz="2400" dirty="0">
                <a:solidFill>
                  <a:srgbClr val="0F2D52"/>
                </a:solidFill>
                <a:latin typeface="Lato Black" panose="020F0502020204030203" pitchFamily="34" charset="0"/>
                <a:ea typeface="Lato Black" panose="020F0502020204030203" pitchFamily="34" charset="0"/>
                <a:cs typeface="Lato Black" panose="020F0502020204030203" pitchFamily="34" charset="0"/>
              </a:rPr>
              <a:t>ONTARIO IS A </a:t>
            </a:r>
            <a:br>
              <a:rPr lang="en-US" sz="4400" dirty="0">
                <a:solidFill>
                  <a:srgbClr val="002E6E"/>
                </a:solidFill>
                <a:latin typeface="Lato" panose="020F0502020204030203" pitchFamily="34" charset="0"/>
                <a:ea typeface="Lato" panose="020F0502020204030203" pitchFamily="34" charset="0"/>
                <a:cs typeface="Lato" panose="020F0502020204030203" pitchFamily="34" charset="0"/>
              </a:rPr>
            </a:br>
            <a:r>
              <a:rPr lang="en-CA" sz="3400" dirty="0">
                <a:solidFill>
                  <a:srgbClr val="DD5C33"/>
                </a:solidFill>
                <a:latin typeface="Lato" panose="020F0502020204030203" pitchFamily="34" charset="0"/>
              </a:rPr>
              <a:t>PHARMACEUTICAL</a:t>
            </a:r>
          </a:p>
          <a:p>
            <a:pPr>
              <a:lnSpc>
                <a:spcPct val="80000"/>
              </a:lnSpc>
            </a:pPr>
            <a:r>
              <a:rPr lang="en-CA" dirty="0">
                <a:solidFill>
                  <a:srgbClr val="0F2D52"/>
                </a:solidFill>
                <a:latin typeface="Lato" panose="020F0502020204030203" pitchFamily="34" charset="0"/>
              </a:rPr>
              <a:t>GIANT</a:t>
            </a:r>
          </a:p>
        </p:txBody>
      </p:sp>
      <p:sp>
        <p:nvSpPr>
          <p:cNvPr id="29703" name="TextBox 10">
            <a:extLst>
              <a:ext uri="{FF2B5EF4-FFF2-40B4-BE49-F238E27FC236}">
                <a16:creationId xmlns:a16="http://schemas.microsoft.com/office/drawing/2014/main" id="{42E0F801-AC74-6D4D-AE47-C5D9AAD72C84}"/>
              </a:ext>
            </a:extLst>
          </p:cNvPr>
          <p:cNvSpPr txBox="1">
            <a:spLocks noChangeArrowheads="1"/>
          </p:cNvSpPr>
          <p:nvPr/>
        </p:nvSpPr>
        <p:spPr bwMode="auto">
          <a:xfrm>
            <a:off x="11971338" y="492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9706" name="TextBox 30">
            <a:extLst>
              <a:ext uri="{FF2B5EF4-FFF2-40B4-BE49-F238E27FC236}">
                <a16:creationId xmlns:a16="http://schemas.microsoft.com/office/drawing/2014/main" id="{9070F5E4-751B-0B41-A769-80F20B0316C8}"/>
              </a:ext>
            </a:extLst>
          </p:cNvPr>
          <p:cNvSpPr txBox="1">
            <a:spLocks noChangeArrowheads="1"/>
          </p:cNvSpPr>
          <p:nvPr/>
        </p:nvSpPr>
        <p:spPr bwMode="auto">
          <a:xfrm>
            <a:off x="2381250" y="608965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Tree>
    <p:extLst>
      <p:ext uri="{BB962C8B-B14F-4D97-AF65-F5344CB8AC3E}">
        <p14:creationId xmlns:p14="http://schemas.microsoft.com/office/powerpoint/2010/main" val="1619746320"/>
      </p:ext>
    </p:extLst>
  </p:cSld>
  <p:clrMapOvr>
    <a:masterClrMapping/>
  </p:clrMapOvr>
</p:sld>
</file>

<file path=ppt/theme/theme1.xml><?xml version="1.0" encoding="utf-8"?>
<a:theme xmlns:a="http://schemas.openxmlformats.org/drawingml/2006/main" name="IT_Theme">
  <a:themeElements>
    <a:clrScheme name="Advancec Manufacturing">
      <a:dk1>
        <a:srgbClr val="000000"/>
      </a:dk1>
      <a:lt1>
        <a:srgbClr val="FFFFFF"/>
      </a:lt1>
      <a:dk2>
        <a:srgbClr val="002857"/>
      </a:dk2>
      <a:lt2>
        <a:srgbClr val="F6F6F3"/>
      </a:lt2>
      <a:accent1>
        <a:srgbClr val="32A9E0"/>
      </a:accent1>
      <a:accent2>
        <a:srgbClr val="0099AB"/>
      </a:accent2>
      <a:accent3>
        <a:srgbClr val="799D49"/>
      </a:accent3>
      <a:accent4>
        <a:srgbClr val="B01657"/>
      </a:accent4>
      <a:accent5>
        <a:srgbClr val="D5441C"/>
      </a:accent5>
      <a:accent6>
        <a:srgbClr val="E19110"/>
      </a:accent6>
      <a:hlink>
        <a:srgbClr val="878787"/>
      </a:hlink>
      <a:folHlink>
        <a:srgbClr val="532C6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spPr>
      <a:bodyPr lIns="0" tIns="0" rIns="0" bIns="0" numCol="2" spcCol="91440"/>
      <a:lstStyle>
        <a:defPPr algn="l">
          <a:spcAft>
            <a:spcPts val="600"/>
          </a:spcAft>
          <a:defRPr sz="900" dirty="0">
            <a:latin typeface="Lato Light" panose="020F0502020204030203" pitchFamily="34" charset="0"/>
            <a:ea typeface="Lato Light" panose="020F0502020204030203" pitchFamily="34" charset="0"/>
            <a:cs typeface="Lato Light" panose="020F0502020204030203" pitchFamily="34" charset="0"/>
          </a:defRPr>
        </a:defPPr>
      </a:lstStyle>
    </a:txDef>
  </a:objectDefaults>
  <a:extraClrSchemeLst/>
  <a:extLst>
    <a:ext uri="{05A4C25C-085E-4340-85A3-A5531E510DB2}">
      <thm15:themeFamily xmlns:thm15="http://schemas.microsoft.com/office/thememl/2012/main" name="IT_Theme" id="{B090F23B-D534-E740-8C3B-DA4DA22342DB}" vid="{84918443-9C29-F341-96CC-52ADE970D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12836</TotalTime>
  <Words>4047</Words>
  <Application>Microsoft Office PowerPoint</Application>
  <PresentationFormat>Widescreen</PresentationFormat>
  <Paragraphs>349</Paragraphs>
  <Slides>42</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Arial</vt:lpstr>
      <vt:lpstr>Calibri</vt:lpstr>
      <vt:lpstr>Lato</vt:lpstr>
      <vt:lpstr>Lato Black</vt:lpstr>
      <vt:lpstr>Lato Hairline</vt:lpstr>
      <vt:lpstr>Lato Heavy</vt:lpstr>
      <vt:lpstr>Lato Light</vt:lpstr>
      <vt:lpstr>Lato Medium</vt:lpstr>
      <vt:lpstr>IT_Theme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BOLD Internet</dc:creator>
  <cp:lastModifiedBy>Pinto, Vanessa (MEDJCT)</cp:lastModifiedBy>
  <cp:revision>87</cp:revision>
  <dcterms:created xsi:type="dcterms:W3CDTF">2021-09-22T13:41:34Z</dcterms:created>
  <dcterms:modified xsi:type="dcterms:W3CDTF">2022-01-27T21:53:20Z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34a106e-6316-442c-ad35-738afd673d2b_Enabled">
    <vt:lpwstr>true</vt:lpwstr>
  </property>
  <property fmtid="{D5CDD505-2E9C-101B-9397-08002B2CF9AE}" pid="3" name="MSIP_Label_034a106e-6316-442c-ad35-738afd673d2b_SetDate">
    <vt:lpwstr>2021-09-24T18:20:34Z</vt:lpwstr>
  </property>
  <property fmtid="{D5CDD505-2E9C-101B-9397-08002B2CF9AE}" pid="4" name="MSIP_Label_034a106e-6316-442c-ad35-738afd673d2b_Method">
    <vt:lpwstr>Standard</vt:lpwstr>
  </property>
  <property fmtid="{D5CDD505-2E9C-101B-9397-08002B2CF9AE}" pid="5" name="MSIP_Label_034a106e-6316-442c-ad35-738afd673d2b_Name">
    <vt:lpwstr>034a106e-6316-442c-ad35-738afd673d2b</vt:lpwstr>
  </property>
  <property fmtid="{D5CDD505-2E9C-101B-9397-08002B2CF9AE}" pid="6" name="MSIP_Label_034a106e-6316-442c-ad35-738afd673d2b_SiteId">
    <vt:lpwstr>cddc1229-ac2a-4b97-b78a-0e5cacb5865c</vt:lpwstr>
  </property>
  <property fmtid="{D5CDD505-2E9C-101B-9397-08002B2CF9AE}" pid="7" name="MSIP_Label_034a106e-6316-442c-ad35-738afd673d2b_ActionId">
    <vt:lpwstr>3f59ef80-c756-4910-9401-b5f0600639cd</vt:lpwstr>
  </property>
  <property fmtid="{D5CDD505-2E9C-101B-9397-08002B2CF9AE}" pid="8" name="MSIP_Label_034a106e-6316-442c-ad35-738afd673d2b_ContentBits">
    <vt:lpwstr>0</vt:lpwstr>
  </property>
</Properties>
</file>