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94" r:id="rId1"/>
  </p:sldMasterIdLst>
  <p:notesMasterIdLst>
    <p:notesMasterId r:id="rId42"/>
  </p:notesMasterIdLst>
  <p:handoutMasterIdLst>
    <p:handoutMasterId r:id="rId43"/>
  </p:handoutMasterIdLst>
  <p:sldIdLst>
    <p:sldId id="288" r:id="rId2"/>
    <p:sldId id="289" r:id="rId3"/>
    <p:sldId id="268" r:id="rId4"/>
    <p:sldId id="261" r:id="rId5"/>
    <p:sldId id="257" r:id="rId6"/>
    <p:sldId id="258" r:id="rId7"/>
    <p:sldId id="295" r:id="rId8"/>
    <p:sldId id="262" r:id="rId9"/>
    <p:sldId id="285" r:id="rId10"/>
    <p:sldId id="260" r:id="rId11"/>
    <p:sldId id="296" r:id="rId12"/>
    <p:sldId id="297" r:id="rId13"/>
    <p:sldId id="298" r:id="rId14"/>
    <p:sldId id="299" r:id="rId15"/>
    <p:sldId id="263" r:id="rId16"/>
    <p:sldId id="259" r:id="rId17"/>
    <p:sldId id="264" r:id="rId18"/>
    <p:sldId id="300" r:id="rId19"/>
    <p:sldId id="308" r:id="rId20"/>
    <p:sldId id="273" r:id="rId21"/>
    <p:sldId id="302" r:id="rId22"/>
    <p:sldId id="303" r:id="rId23"/>
    <p:sldId id="304" r:id="rId24"/>
    <p:sldId id="306" r:id="rId25"/>
    <p:sldId id="305" r:id="rId26"/>
    <p:sldId id="301" r:id="rId27"/>
    <p:sldId id="307" r:id="rId28"/>
    <p:sldId id="280" r:id="rId29"/>
    <p:sldId id="320" r:id="rId30"/>
    <p:sldId id="327" r:id="rId31"/>
    <p:sldId id="328" r:id="rId32"/>
    <p:sldId id="329" r:id="rId33"/>
    <p:sldId id="330" r:id="rId34"/>
    <p:sldId id="331" r:id="rId35"/>
    <p:sldId id="332" r:id="rId36"/>
    <p:sldId id="333" r:id="rId37"/>
    <p:sldId id="334" r:id="rId38"/>
    <p:sldId id="335" r:id="rId39"/>
    <p:sldId id="336" r:id="rId40"/>
    <p:sldId id="337" r:id="rId4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4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nto, Vanessa (MEDJCT)" initials="" lastIdx="21" clrIdx="0"/>
  <p:cmAuthor id="2" name="BOLD Internet" initials=""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A9E0"/>
    <a:srgbClr val="B01657"/>
    <a:srgbClr val="F7F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32" autoAdjust="0"/>
    <p:restoredTop sz="95918"/>
  </p:normalViewPr>
  <p:slideViewPr>
    <p:cSldViewPr snapToGrid="0" snapToObjects="1" showGuides="1">
      <p:cViewPr varScale="1">
        <p:scale>
          <a:sx n="110" d="100"/>
          <a:sy n="110" d="100"/>
        </p:scale>
        <p:origin x="1050" y="102"/>
      </p:cViewPr>
      <p:guideLst>
        <p:guide orient="horz" pos="2160"/>
        <p:guide pos="3840"/>
        <p:guide orient="horz" pos="144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56" d="100"/>
          <a:sy n="156" d="100"/>
        </p:scale>
        <p:origin x="5464"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3591-494E-9953-05966CA0F403}"/>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3591-494E-9953-05966CA0F403}"/>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3591-494E-9953-05966CA0F403}"/>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7-3591-494E-9953-05966CA0F403}"/>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3591-494E-9953-05966CA0F403}"/>
              </c:ext>
            </c:extLst>
          </c:dPt>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Item 1</c:v>
                </c:pt>
                <c:pt idx="1">
                  <c:v>Item 2</c:v>
                </c:pt>
                <c:pt idx="2">
                  <c:v>Item 3</c:v>
                </c:pt>
                <c:pt idx="3">
                  <c:v>Item 4</c:v>
                </c:pt>
                <c:pt idx="4">
                  <c:v>Item 5</c:v>
                </c:pt>
              </c:strCache>
            </c:strRef>
          </c:cat>
          <c:val>
            <c:numRef>
              <c:f>Sheet1!$B$2:$B$6</c:f>
              <c:numCache>
                <c:formatCode>General</c:formatCode>
                <c:ptCount val="5"/>
                <c:pt idx="0">
                  <c:v>2.5</c:v>
                </c:pt>
                <c:pt idx="1">
                  <c:v>3.5</c:v>
                </c:pt>
                <c:pt idx="2">
                  <c:v>4.5</c:v>
                </c:pt>
                <c:pt idx="3">
                  <c:v>2.7</c:v>
                </c:pt>
                <c:pt idx="4">
                  <c:v>3</c:v>
                </c:pt>
              </c:numCache>
            </c:numRef>
          </c:val>
          <c:extLst>
            <c:ext xmlns:c16="http://schemas.microsoft.com/office/drawing/2014/chart" uri="{C3380CC4-5D6E-409C-BE32-E72D297353CC}">
              <c16:uniqueId val="{0000000A-3591-494E-9953-05966CA0F403}"/>
            </c:ext>
          </c:extLst>
        </c:ser>
        <c:dLbls>
          <c:showLegendKey val="0"/>
          <c:showVal val="0"/>
          <c:showCatName val="0"/>
          <c:showSerName val="0"/>
          <c:showPercent val="0"/>
          <c:showBubbleSize val="0"/>
        </c:dLbls>
        <c:gapWidth val="50"/>
        <c:axId val="35865600"/>
        <c:axId val="70828608"/>
      </c:barChart>
      <c:catAx>
        <c:axId val="3586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0828608"/>
        <c:crosses val="autoZero"/>
        <c:auto val="1"/>
        <c:lblAlgn val="ctr"/>
        <c:lblOffset val="100"/>
        <c:noMultiLvlLbl val="0"/>
      </c:catAx>
      <c:valAx>
        <c:axId val="70828608"/>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5865600"/>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F036CF-BAFD-C04D-B495-536724B204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6E670332-3102-8344-8E01-E3E8936915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FE64E229-62FC-504A-8114-2F3BB26D74D2}" type="datetimeFigureOut">
              <a:rPr lang="en-US"/>
              <a:pPr>
                <a:defRPr/>
              </a:pPr>
              <a:t>1/27/2022</a:t>
            </a:fld>
            <a:endParaRPr lang="en-US"/>
          </a:p>
        </p:txBody>
      </p:sp>
      <p:sp>
        <p:nvSpPr>
          <p:cNvPr id="4" name="Footer Placeholder 3">
            <a:extLst>
              <a:ext uri="{FF2B5EF4-FFF2-40B4-BE49-F238E27FC236}">
                <a16:creationId xmlns:a16="http://schemas.microsoft.com/office/drawing/2014/main" id="{47F06E7E-CE3E-B441-88F8-52A655B50E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62415D2A-C921-6F40-9888-E59BBC1232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297CA27-82A9-614C-BD85-DCDC747034D5}"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01B5E3-557C-A343-98DC-8E8F85D9F0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E660D93E-9795-A741-B227-5F3735159F0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0C4644F-EFA4-5741-9DAF-7D527D470ABE}" type="datetimeFigureOut">
              <a:rPr lang="en-US"/>
              <a:pPr>
                <a:defRPr/>
              </a:pPr>
              <a:t>1/27/2022</a:t>
            </a:fld>
            <a:endParaRPr lang="en-US"/>
          </a:p>
        </p:txBody>
      </p:sp>
      <p:sp>
        <p:nvSpPr>
          <p:cNvPr id="4" name="Slide Image Placeholder 3">
            <a:extLst>
              <a:ext uri="{FF2B5EF4-FFF2-40B4-BE49-F238E27FC236}">
                <a16:creationId xmlns:a16="http://schemas.microsoft.com/office/drawing/2014/main" id="{5642A87C-B37B-F442-B476-51FC268D5D9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1B05AF2-B044-4D4D-8A88-6F5213A51C6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EA7DBD8-C6F1-7B45-881B-6D0ADDDCF11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BD6AC0AF-C988-FB4B-A16A-64A09D019DD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907D15AE-07FA-2F4D-9AE3-242115538DA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80D1CD10-14CE-D841-A180-B9C6CE4F67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F90128EE-17E1-9040-ACFB-F066142F86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3" name="Slide Number Placeholder 3">
            <a:extLst>
              <a:ext uri="{FF2B5EF4-FFF2-40B4-BE49-F238E27FC236}">
                <a16:creationId xmlns:a16="http://schemas.microsoft.com/office/drawing/2014/main" id="{11CECEC3-44DC-8F40-80D6-F9A9AE4FDF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19DF82A-8883-854B-9C8E-15416C2817C7}"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E43B6C68-F25C-1B41-A2C9-9325FBB5AF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A9FEE6CF-1D1D-F544-837E-3C92DC28DC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3251" name="Slide Number Placeholder 3">
            <a:extLst>
              <a:ext uri="{FF2B5EF4-FFF2-40B4-BE49-F238E27FC236}">
                <a16:creationId xmlns:a16="http://schemas.microsoft.com/office/drawing/2014/main" id="{6CB4F406-E0A9-2D41-9F64-BAE45911B4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C8CC29D-094C-FB46-8C3C-B95483F8B30D}" type="slidenum">
              <a:rPr lang="en-US" altLang="en-US" smtClean="0"/>
              <a:pPr/>
              <a:t>14</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7C9CB45E-42C3-B94E-92D8-687C08BF8F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C74AD08D-DDD3-214A-8C26-A78E6FD14E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3" name="Slide Number Placeholder 3">
            <a:extLst>
              <a:ext uri="{FF2B5EF4-FFF2-40B4-BE49-F238E27FC236}">
                <a16:creationId xmlns:a16="http://schemas.microsoft.com/office/drawing/2014/main" id="{A76F2675-2793-4347-A09A-09C7CB3159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CC9E4CB-45AD-014C-A291-BDF861E2CE63}" type="slidenum">
              <a:rPr lang="en-US" altLang="en-US" smtClean="0"/>
              <a:pPr/>
              <a:t>16</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3DDE8811-1C1E-8446-A592-BC4AA71E6A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80500E2E-6445-4443-9C36-804577877D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9395" name="Slide Number Placeholder 3">
            <a:extLst>
              <a:ext uri="{FF2B5EF4-FFF2-40B4-BE49-F238E27FC236}">
                <a16:creationId xmlns:a16="http://schemas.microsoft.com/office/drawing/2014/main" id="{407F45EA-FEAC-B74E-8967-20F3DC895B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D84C44C-3B4F-2543-A505-7C1903D0925B}" type="slidenum">
              <a:rPr lang="en-US" altLang="en-US" smtClean="0"/>
              <a:pPr/>
              <a:t>18</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DAF0D48F-3DD2-B94E-BAB3-06D19FF793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C261EFC5-3E9A-6E46-9261-0654CEACE0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7" name="Slide Number Placeholder 3">
            <a:extLst>
              <a:ext uri="{FF2B5EF4-FFF2-40B4-BE49-F238E27FC236}">
                <a16:creationId xmlns:a16="http://schemas.microsoft.com/office/drawing/2014/main" id="{7E1C4C5E-FC69-6F47-810A-72CF4ED301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61840E5-9980-314D-88BC-2A8B933BADE2}" type="slidenum">
              <a:rPr lang="en-US" altLang="en-US" smtClean="0"/>
              <a:pPr/>
              <a:t>20</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C0F0D26D-D11C-604A-9813-5B7B3E70D3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F4150012-884C-9E4E-A615-09DB3FEFB7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4515" name="Slide Number Placeholder 3">
            <a:extLst>
              <a:ext uri="{FF2B5EF4-FFF2-40B4-BE49-F238E27FC236}">
                <a16:creationId xmlns:a16="http://schemas.microsoft.com/office/drawing/2014/main" id="{D9CB52E3-99A3-C048-9FCA-C5FC66ADCE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FEC6DC-FB5F-3549-9D30-A48B0C73BF5E}" type="slidenum">
              <a:rPr lang="en-US" altLang="en-US" smtClean="0"/>
              <a:pPr/>
              <a:t>21</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B036B130-E4FE-2645-9BD3-CDC5ADDD8B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1F97C341-C2A2-EF47-AF6F-A565A3735F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7587" name="Slide Number Placeholder 3">
            <a:extLst>
              <a:ext uri="{FF2B5EF4-FFF2-40B4-BE49-F238E27FC236}">
                <a16:creationId xmlns:a16="http://schemas.microsoft.com/office/drawing/2014/main" id="{1221772F-C67C-0544-A882-7049D4B368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CB7566-4099-9848-91B3-69B364FC5D3D}" type="slidenum">
              <a:rPr lang="en-US" altLang="en-US" smtClean="0"/>
              <a:pPr/>
              <a:t>23</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FF3FAE55-5C93-C64E-B784-2F1B7F6038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F0EF8326-AC87-3D4D-B90D-6FC86BC59E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9635" name="Slide Number Placeholder 3">
            <a:extLst>
              <a:ext uri="{FF2B5EF4-FFF2-40B4-BE49-F238E27FC236}">
                <a16:creationId xmlns:a16="http://schemas.microsoft.com/office/drawing/2014/main" id="{D16868A7-0749-AC4B-A9AA-C48FCD9325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8DBE418-EE9C-E542-89AF-64BA174574E9}" type="slidenum">
              <a:rPr lang="en-US" altLang="en-US" smtClean="0"/>
              <a:pPr/>
              <a:t>24</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6C57F50A-6435-3448-812D-0F66C0A7B4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DAB8F617-FF89-E54C-AF98-F2896B7872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2707" name="Slide Number Placeholder 3">
            <a:extLst>
              <a:ext uri="{FF2B5EF4-FFF2-40B4-BE49-F238E27FC236}">
                <a16:creationId xmlns:a16="http://schemas.microsoft.com/office/drawing/2014/main" id="{3DFD2A51-1C4E-8C41-BFD8-4078CB99DE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3C86CB-24C9-0F49-BEB2-6F4495D322D0}" type="slidenum">
              <a:rPr lang="en-US" altLang="en-US" smtClean="0"/>
              <a:pPr/>
              <a:t>26</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8C0B11A3-1DD4-F146-844A-94079C42C6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E7D36E45-1338-0C4F-8FDF-CC3BD46835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5779" name="Slide Number Placeholder 3">
            <a:extLst>
              <a:ext uri="{FF2B5EF4-FFF2-40B4-BE49-F238E27FC236}">
                <a16:creationId xmlns:a16="http://schemas.microsoft.com/office/drawing/2014/main" id="{DC01D6F7-E642-9447-B291-41CD1C391F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3DB37E1-5D7D-C548-A3FC-C6AC34D99279}" type="slidenum">
              <a:rPr lang="en-US" altLang="en-US" smtClean="0"/>
              <a:pPr/>
              <a:t>28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DF006A6D-6843-C64D-97B9-E6ADEF3E6B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E3C68A8A-4EFE-4844-AB04-32D23C29A7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1" name="Slide Number Placeholder 3">
            <a:extLst>
              <a:ext uri="{FF2B5EF4-FFF2-40B4-BE49-F238E27FC236}">
                <a16:creationId xmlns:a16="http://schemas.microsoft.com/office/drawing/2014/main" id="{04D3F4AE-2DC3-0544-8E70-B10D87A8CD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235C600-F2E9-3F4B-87A6-B5139E6665A2}" type="slidenum">
              <a:rPr lang="en-US" altLang="en-US" smtClean="0"/>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D9BC538B-0E42-3B44-8E55-89C4DCA80C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80ED680E-048D-ED49-A037-4196394425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3" name="Slide Number Placeholder 3">
            <a:extLst>
              <a:ext uri="{FF2B5EF4-FFF2-40B4-BE49-F238E27FC236}">
                <a16:creationId xmlns:a16="http://schemas.microsoft.com/office/drawing/2014/main" id="{DF264AC4-6A44-9240-944B-155342D062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AB23797-91E3-374C-BFD6-6A90EC3FE23C}" type="slidenum">
              <a:rPr lang="en-US" altLang="en-US" smtClean="0"/>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B64E4337-3423-6C4E-BD1F-EB71DCEA4C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CDDABE3D-4B63-714B-8780-5B0F5E89EF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1" name="Slide Number Placeholder 3">
            <a:extLst>
              <a:ext uri="{FF2B5EF4-FFF2-40B4-BE49-F238E27FC236}">
                <a16:creationId xmlns:a16="http://schemas.microsoft.com/office/drawing/2014/main" id="{5BCBDCA3-A961-4548-9E6E-DE4568AB01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8D7BD4B-6976-0C4F-B064-3D3712351C48}" type="slidenum">
              <a:rPr lang="en-US" altLang="en-US" smtClean="0"/>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A32D2F66-C2A9-994C-A9F7-3D3B85B6A7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35260D2E-6E50-DF44-B016-E470577FDD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987" name="Slide Number Placeholder 3">
            <a:extLst>
              <a:ext uri="{FF2B5EF4-FFF2-40B4-BE49-F238E27FC236}">
                <a16:creationId xmlns:a16="http://schemas.microsoft.com/office/drawing/2014/main" id="{0BFC0A0C-969B-F649-B155-9D2ABC7E55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3FE55CD-D143-294C-9F31-E8A4BF8DEA7C}" type="slidenum">
              <a:rPr lang="en-US" altLang="en-US" smtClean="0"/>
              <a:pPr/>
              <a:t>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8ECF0AC2-E802-F047-BE91-E2697C9B95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B0590EBF-1FC5-B24B-B2A3-EE5D919FFA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5" name="Slide Number Placeholder 3">
            <a:extLst>
              <a:ext uri="{FF2B5EF4-FFF2-40B4-BE49-F238E27FC236}">
                <a16:creationId xmlns:a16="http://schemas.microsoft.com/office/drawing/2014/main" id="{43280A55-1D2F-EF4A-95CB-CD8C214D5B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291AF06-1A8D-734C-B8EE-C2F0ABB5013B}" type="slidenum">
              <a:rPr lang="en-US" altLang="en-US" smtClean="0"/>
              <a:pPr/>
              <a:t>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CD87DE6-381B-2B45-92EC-84247EE04C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F45E3C01-EC5E-8F4B-A464-D5B0AF801A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6083" name="Slide Number Placeholder 3">
            <a:extLst>
              <a:ext uri="{FF2B5EF4-FFF2-40B4-BE49-F238E27FC236}">
                <a16:creationId xmlns:a16="http://schemas.microsoft.com/office/drawing/2014/main" id="{B24B8D44-BFF5-224B-B90C-0572524143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EE76CE5-A65C-614E-A0E5-30944CF74414}" type="slidenum">
              <a:rPr lang="en-US" altLang="en-US" smtClean="0"/>
              <a:pPr/>
              <a:t>10</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F26A7C67-4E32-2E4B-A5A5-A3A01FE9DE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997BBBA6-B2B9-EC44-9D26-C6174D3EF7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8131" name="Slide Number Placeholder 3">
            <a:extLst>
              <a:ext uri="{FF2B5EF4-FFF2-40B4-BE49-F238E27FC236}">
                <a16:creationId xmlns:a16="http://schemas.microsoft.com/office/drawing/2014/main" id="{911D152B-D7F4-2249-B194-7B2159D581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84FD6E0-3BA4-D34F-872A-7D8209C0D37C}" type="slidenum">
              <a:rPr lang="en-US" altLang="en-US" smtClean="0"/>
              <a:pPr/>
              <a:t>11</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C88A9296-EC98-E243-8D36-C0B4EEDA5E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8E30E275-BEBB-3945-9F7C-37AA869236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03" name="Slide Number Placeholder 3">
            <a:extLst>
              <a:ext uri="{FF2B5EF4-FFF2-40B4-BE49-F238E27FC236}">
                <a16:creationId xmlns:a16="http://schemas.microsoft.com/office/drawing/2014/main" id="{B1EA742D-9837-7F4A-A981-B650203A3F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249270D-1483-494A-BE6F-ACAF0EA400C2}" type="slidenum">
              <a:rPr lang="en-US" altLang="en-US" smtClean="0"/>
              <a:pPr/>
              <a:t>13</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4" name="Picture 21" descr="Background pattern&#10;&#10;Description automatically generated">
            <a:extLst>
              <a:ext uri="{FF2B5EF4-FFF2-40B4-BE49-F238E27FC236}">
                <a16:creationId xmlns:a16="http://schemas.microsoft.com/office/drawing/2014/main" id="{729EEDF1-D424-F14D-8DB7-50BCF69E46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0">
            <a:extLst>
              <a:ext uri="{FF2B5EF4-FFF2-40B4-BE49-F238E27FC236}">
                <a16:creationId xmlns:a16="http://schemas.microsoft.com/office/drawing/2014/main" id="{199EA83F-F9A1-504F-8C7F-C235B01D012D}"/>
              </a:ext>
            </a:extLst>
          </p:cNvPr>
          <p:cNvSpPr txBox="1">
            <a:spLocks noChangeArrowheads="1"/>
          </p:cNvSpPr>
          <p:nvPr userDrawn="1"/>
        </p:nvSpPr>
        <p:spPr bwMode="auto">
          <a:xfrm>
            <a:off x="2549525" y="18827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 name="Title 1"/>
          <p:cNvSpPr>
            <a:spLocks noGrp="1"/>
          </p:cNvSpPr>
          <p:nvPr>
            <p:ph type="title" hasCustomPrompt="1"/>
          </p:nvPr>
        </p:nvSpPr>
        <p:spPr>
          <a:xfrm>
            <a:off x="647699" y="639763"/>
            <a:ext cx="10893425" cy="927098"/>
          </a:xfrm>
          <a:prstGeom prst="rect">
            <a:avLst/>
          </a:prstGeom>
        </p:spPr>
        <p:txBody>
          <a:bodyPr/>
          <a:lstStyle>
            <a:lvl1pPr>
              <a:defRPr b="1" i="0">
                <a:latin typeface="Lato" panose="020F0502020204030203" pitchFamily="34" charset="0"/>
                <a:ea typeface="Lato" panose="020F0502020204030203" pitchFamily="34" charset="0"/>
                <a:cs typeface="Lato" panose="020F0502020204030203" pitchFamily="34" charset="0"/>
              </a:defRPr>
            </a:lvl1pPr>
          </a:lstStyle>
          <a:p>
            <a:r>
              <a:rPr lang="en-US" altLang="en-US" dirty="0"/>
              <a:t>Click to add Title</a:t>
            </a:r>
            <a:endParaRPr lang="en-US" dirty="0"/>
          </a:p>
        </p:txBody>
      </p:sp>
      <p:sp>
        <p:nvSpPr>
          <p:cNvPr id="7" name="Content Placeholder 6"/>
          <p:cNvSpPr>
            <a:spLocks noGrp="1"/>
          </p:cNvSpPr>
          <p:nvPr>
            <p:ph sz="quarter" idx="10"/>
          </p:nvPr>
        </p:nvSpPr>
        <p:spPr>
          <a:xfrm>
            <a:off x="647699" y="1683103"/>
            <a:ext cx="10893425" cy="4402165"/>
          </a:xfrm>
        </p:spPr>
        <p:txBody>
          <a:bodyPr lIns="0"/>
          <a:lstStyle>
            <a:lvl1pPr>
              <a:defRPr b="0" i="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Footer Placeholder 2">
            <a:extLst>
              <a:ext uri="{FF2B5EF4-FFF2-40B4-BE49-F238E27FC236}">
                <a16:creationId xmlns:a16="http://schemas.microsoft.com/office/drawing/2014/main" id="{7FC7C219-BA50-0F4E-842A-902427764770}"/>
              </a:ext>
            </a:extLst>
          </p:cNvPr>
          <p:cNvSpPr>
            <a:spLocks noGrp="1"/>
          </p:cNvSpPr>
          <p:nvPr>
            <p:ph type="ftr" sz="quarter" idx="11"/>
          </p:nvPr>
        </p:nvSpPr>
        <p:spPr/>
        <p:txBody>
          <a:bodyPr/>
          <a:lstStyle>
            <a:lvl1pPr>
              <a:defRPr>
                <a:solidFill>
                  <a:schemeClr val="bg1"/>
                </a:solidFill>
              </a:defRPr>
            </a:lvl1pPr>
          </a:lstStyle>
          <a:p>
            <a:fld id="{0DBAD59A-2AF2-4944-9114-771EC3482AA0}" type="slidenum">
              <a:rPr lang="en-US" smtClean="0"/>
              <a:pPr/>
              <a:t>‹#›</a:t>
            </a:fld>
            <a:endParaRPr lang="en-US" dirty="0">
              <a:solidFill>
                <a:schemeClr val="bg1"/>
              </a:solidFill>
            </a:endParaRPr>
          </a:p>
        </p:txBody>
      </p:sp>
      <p:sp>
        <p:nvSpPr>
          <p:cNvPr id="10" name="TextBox 9">
            <a:extLst>
              <a:ext uri="{FF2B5EF4-FFF2-40B4-BE49-F238E27FC236}">
                <a16:creationId xmlns:a16="http://schemas.microsoft.com/office/drawing/2014/main" id="{20BC23E4-EE70-184D-B69D-36F76B00D4DB}"/>
              </a:ext>
            </a:extLst>
          </p:cNvPr>
          <p:cNvSpPr txBox="1"/>
          <p:nvPr userDrawn="1"/>
        </p:nvSpPr>
        <p:spPr>
          <a:xfrm>
            <a:off x="-391886" y="-62204"/>
            <a:ext cx="0" cy="0"/>
          </a:xfrm>
          <a:prstGeom prst="rect">
            <a:avLst/>
          </a:prstGeom>
        </p:spPr>
        <p:txBody>
          <a:bodyPr vert="horz" wrap="none" lIns="0" tIns="0" rIns="91440" bIns="45720" rtlCol="0">
            <a:normAutofit fontScale="25000" lnSpcReduction="20000"/>
          </a:bodyPr>
          <a:lstStyle/>
          <a:p>
            <a:pPr algn="l"/>
            <a:endParaRPr lang="en-US" dirty="0"/>
          </a:p>
        </p:txBody>
      </p:sp>
      <p:pic>
        <p:nvPicPr>
          <p:cNvPr id="13" name="Picture 12">
            <a:extLst>
              <a:ext uri="{FF2B5EF4-FFF2-40B4-BE49-F238E27FC236}">
                <a16:creationId xmlns:a16="http://schemas.microsoft.com/office/drawing/2014/main" id="{A0CDE905-2B0F-E54D-A0BA-8BF3742712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821" y="6147840"/>
            <a:ext cx="2239355" cy="342853"/>
          </a:xfrm>
          <a:prstGeom prst="rect">
            <a:avLst/>
          </a:prstGeom>
        </p:spPr>
      </p:pic>
    </p:spTree>
    <p:extLst>
      <p:ext uri="{BB962C8B-B14F-4D97-AF65-F5344CB8AC3E}">
        <p14:creationId xmlns:p14="http://schemas.microsoft.com/office/powerpoint/2010/main" val="2232136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7F7A17-9425-6548-A288-F0DCCB184715}"/>
              </a:ext>
            </a:extLst>
          </p:cNvPr>
          <p:cNvSpPr>
            <a:spLocks noGrp="1"/>
          </p:cNvSpPr>
          <p:nvPr>
            <p:ph type="ftr" sz="quarter" idx="10"/>
          </p:nvPr>
        </p:nvSpPr>
        <p:spPr/>
        <p:txBody>
          <a:bodyPr/>
          <a:lstStyle>
            <a:lvl1pPr>
              <a:defRPr>
                <a:solidFill>
                  <a:schemeClr val="bg1">
                    <a:lumMod val="50000"/>
                  </a:schemeClr>
                </a:solidFill>
              </a:defRPr>
            </a:lvl1pPr>
          </a:lstStyle>
          <a:p>
            <a:fld id="{0DBAD59A-2AF2-4944-9114-771EC3482AA0}" type="slidenum">
              <a:rPr lang="en-US" smtClean="0"/>
              <a:pPr/>
              <a:t>‹#›</a:t>
            </a:fld>
            <a:endParaRPr lang="en-US" dirty="0">
              <a:solidFill>
                <a:schemeClr val="bg1">
                  <a:lumMod val="50000"/>
                </a:schemeClr>
              </a:solidFill>
            </a:endParaRPr>
          </a:p>
        </p:txBody>
      </p:sp>
    </p:spTree>
    <p:extLst>
      <p:ext uri="{BB962C8B-B14F-4D97-AF65-F5344CB8AC3E}">
        <p14:creationId xmlns:p14="http://schemas.microsoft.com/office/powerpoint/2010/main" val="194888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30855" y="2239001"/>
            <a:ext cx="10900745" cy="3607040"/>
          </a:xfrm>
        </p:spPr>
        <p:txBody>
          <a:bodyPr>
            <a:noAutofit/>
          </a:bodyPr>
          <a:lstStyle>
            <a:lvl1pPr indent="0" algn="l">
              <a:lnSpc>
                <a:spcPts val="5100"/>
              </a:lnSpc>
              <a:spcAft>
                <a:spcPts val="0"/>
              </a:spcAft>
              <a:defRPr sz="4800" b="1" cap="none" spc="0" baseline="0">
                <a:solidFill>
                  <a:schemeClr val="bg1"/>
                </a:solidFill>
              </a:defRPr>
            </a:lvl1pPr>
          </a:lstStyle>
          <a:p>
            <a:r>
              <a:rPr lang="en-US" dirty="0"/>
              <a:t>CLICK TO ADD </a:t>
            </a:r>
            <a:br>
              <a:rPr lang="en-US" dirty="0"/>
            </a:br>
            <a:r>
              <a:rPr lang="en-US" dirty="0"/>
              <a:t>CLOSING MESSAGE</a:t>
            </a:r>
            <a:endParaRPr lang="en-CA" dirty="0"/>
          </a:p>
        </p:txBody>
      </p:sp>
      <p:pic>
        <p:nvPicPr>
          <p:cNvPr id="7" name="Picture 6" descr="A picture containing text&#10;&#10;Description automatically generated">
            <a:extLst>
              <a:ext uri="{FF2B5EF4-FFF2-40B4-BE49-F238E27FC236}">
                <a16:creationId xmlns:a16="http://schemas.microsoft.com/office/drawing/2014/main" id="{10168EC4-6E4E-4546-A176-4BA04D0003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735" y="5969290"/>
            <a:ext cx="3144933" cy="481500"/>
          </a:xfrm>
          <a:prstGeom prst="rect">
            <a:avLst/>
          </a:prstGeom>
        </p:spPr>
      </p:pic>
    </p:spTree>
    <p:extLst>
      <p:ext uri="{BB962C8B-B14F-4D97-AF65-F5344CB8AC3E}">
        <p14:creationId xmlns:p14="http://schemas.microsoft.com/office/powerpoint/2010/main" val="2264716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ile Slide">
    <p:bg>
      <p:bgPr>
        <a:solidFill>
          <a:schemeClr val="bg1"/>
        </a:solidFill>
        <a:effectLst/>
      </p:bgPr>
    </p:bg>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7DE717A5-B2B3-1F44-AAF5-C77016A74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0" t="22531" r="2071"/>
          <a:stretch>
            <a:fillRect/>
          </a:stretch>
        </p:blipFill>
        <p:spPr bwMode="auto">
          <a:xfrm>
            <a:off x="457200" y="457200"/>
            <a:ext cx="11277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ext&#10;&#10;Description automatically generated">
            <a:extLst>
              <a:ext uri="{FF2B5EF4-FFF2-40B4-BE49-F238E27FC236}">
                <a16:creationId xmlns:a16="http://schemas.microsoft.com/office/drawing/2014/main" id="{1E63ABFE-8369-254E-B16E-9A0AAC97FA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12495" y="5477878"/>
            <a:ext cx="3144933" cy="481500"/>
          </a:xfrm>
          <a:prstGeom prst="rect">
            <a:avLst/>
          </a:prstGeom>
        </p:spPr>
      </p:pic>
    </p:spTree>
    <p:extLst>
      <p:ext uri="{BB962C8B-B14F-4D97-AF65-F5344CB8AC3E}">
        <p14:creationId xmlns:p14="http://schemas.microsoft.com/office/powerpoint/2010/main" val="104915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ap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96898A-9406-134E-96DD-FBEBCF8880B1}"/>
              </a:ext>
            </a:extLst>
          </p:cNvPr>
          <p:cNvSpPr/>
          <p:nvPr userDrawn="1"/>
        </p:nvSpPr>
        <p:spPr>
          <a:xfrm>
            <a:off x="457200" y="457200"/>
            <a:ext cx="11277600" cy="5951537"/>
          </a:xfrm>
          <a:prstGeom prst="rect">
            <a:avLst/>
          </a:prstGeom>
          <a:solidFill>
            <a:srgbClr val="32A9E0">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06749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Grey_BG">
    <p:bg>
      <p:bgPr>
        <a:solidFill>
          <a:srgbClr val="F2F2F2"/>
        </a:solidFill>
        <a:effectLst/>
      </p:bgPr>
    </p:bg>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741C330F-C416-F34F-BD8C-7DBF27F138E0}"/>
              </a:ext>
            </a:extLst>
          </p:cNvPr>
          <p:cNvSpPr txBox="1">
            <a:spLocks noChangeArrowheads="1"/>
          </p:cNvSpPr>
          <p:nvPr/>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3" name="TextBox 21">
            <a:extLst>
              <a:ext uri="{FF2B5EF4-FFF2-40B4-BE49-F238E27FC236}">
                <a16:creationId xmlns:a16="http://schemas.microsoft.com/office/drawing/2014/main" id="{ABFC7D5D-88DB-AB4E-B527-6436AC9F14AA}"/>
              </a:ext>
            </a:extLst>
          </p:cNvPr>
          <p:cNvSpPr txBox="1">
            <a:spLocks noChangeArrowheads="1"/>
          </p:cNvSpPr>
          <p:nvPr/>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 name="TextBox 22">
            <a:extLst>
              <a:ext uri="{FF2B5EF4-FFF2-40B4-BE49-F238E27FC236}">
                <a16:creationId xmlns:a16="http://schemas.microsoft.com/office/drawing/2014/main" id="{9A16283B-7A21-1248-BDA0-09BCC49F5487}"/>
              </a:ext>
            </a:extLst>
          </p:cNvPr>
          <p:cNvSpPr txBox="1">
            <a:spLocks noChangeArrowheads="1"/>
          </p:cNvSpPr>
          <p:nvPr/>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5" name="TextBox 23">
            <a:extLst>
              <a:ext uri="{FF2B5EF4-FFF2-40B4-BE49-F238E27FC236}">
                <a16:creationId xmlns:a16="http://schemas.microsoft.com/office/drawing/2014/main" id="{12D206DF-08F5-1B4D-B5FF-A015F4FFE8A0}"/>
              </a:ext>
            </a:extLst>
          </p:cNvPr>
          <p:cNvSpPr txBox="1">
            <a:spLocks noChangeArrowheads="1"/>
          </p:cNvSpPr>
          <p:nvPr/>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6" name="TextBox 24">
            <a:extLst>
              <a:ext uri="{FF2B5EF4-FFF2-40B4-BE49-F238E27FC236}">
                <a16:creationId xmlns:a16="http://schemas.microsoft.com/office/drawing/2014/main" id="{67064967-127D-9C4A-BE87-366128D2DA33}"/>
              </a:ext>
            </a:extLst>
          </p:cNvPr>
          <p:cNvSpPr txBox="1">
            <a:spLocks noChangeArrowheads="1"/>
          </p:cNvSpPr>
          <p:nvPr/>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7" name="TextBox 25">
            <a:extLst>
              <a:ext uri="{FF2B5EF4-FFF2-40B4-BE49-F238E27FC236}">
                <a16:creationId xmlns:a16="http://schemas.microsoft.com/office/drawing/2014/main" id="{B63698E8-F972-FE43-BC08-4C531374D7CA}"/>
              </a:ext>
            </a:extLst>
          </p:cNvPr>
          <p:cNvSpPr txBox="1">
            <a:spLocks noChangeArrowheads="1"/>
          </p:cNvSpPr>
          <p:nvPr/>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8" name="TextBox 26">
            <a:extLst>
              <a:ext uri="{FF2B5EF4-FFF2-40B4-BE49-F238E27FC236}">
                <a16:creationId xmlns:a16="http://schemas.microsoft.com/office/drawing/2014/main" id="{405D235B-2A66-5340-9E07-F4FCF3BEE3BD}"/>
              </a:ext>
            </a:extLst>
          </p:cNvPr>
          <p:cNvSpPr txBox="1">
            <a:spLocks noChangeArrowheads="1"/>
          </p:cNvSpPr>
          <p:nvPr/>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9" name="TextBox 27">
            <a:extLst>
              <a:ext uri="{FF2B5EF4-FFF2-40B4-BE49-F238E27FC236}">
                <a16:creationId xmlns:a16="http://schemas.microsoft.com/office/drawing/2014/main" id="{E657D577-B917-DE47-B9D4-1327414AB0DD}"/>
              </a:ext>
            </a:extLst>
          </p:cNvPr>
          <p:cNvSpPr txBox="1">
            <a:spLocks noChangeArrowheads="1"/>
          </p:cNvSpPr>
          <p:nvPr/>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 name="TextBox 28">
            <a:extLst>
              <a:ext uri="{FF2B5EF4-FFF2-40B4-BE49-F238E27FC236}">
                <a16:creationId xmlns:a16="http://schemas.microsoft.com/office/drawing/2014/main" id="{1D9FB1FF-B0BE-4040-A57A-391AF03EC6A3}"/>
              </a:ext>
            </a:extLst>
          </p:cNvPr>
          <p:cNvSpPr txBox="1">
            <a:spLocks noChangeArrowheads="1"/>
          </p:cNvSpPr>
          <p:nvPr userDrawn="1"/>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1" name="TextBox 29">
            <a:extLst>
              <a:ext uri="{FF2B5EF4-FFF2-40B4-BE49-F238E27FC236}">
                <a16:creationId xmlns:a16="http://schemas.microsoft.com/office/drawing/2014/main" id="{7D0533B8-6FF5-9C4D-88FE-6A44E9788111}"/>
              </a:ext>
            </a:extLst>
          </p:cNvPr>
          <p:cNvSpPr txBox="1">
            <a:spLocks noChangeArrowheads="1"/>
          </p:cNvSpPr>
          <p:nvPr userDrawn="1"/>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2" name="TextBox 30">
            <a:extLst>
              <a:ext uri="{FF2B5EF4-FFF2-40B4-BE49-F238E27FC236}">
                <a16:creationId xmlns:a16="http://schemas.microsoft.com/office/drawing/2014/main" id="{D80AB1B6-6502-4A4B-BE70-39C073055DBA}"/>
              </a:ext>
            </a:extLst>
          </p:cNvPr>
          <p:cNvSpPr txBox="1">
            <a:spLocks noChangeArrowheads="1"/>
          </p:cNvSpPr>
          <p:nvPr userDrawn="1"/>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3" name="TextBox 31">
            <a:extLst>
              <a:ext uri="{FF2B5EF4-FFF2-40B4-BE49-F238E27FC236}">
                <a16:creationId xmlns:a16="http://schemas.microsoft.com/office/drawing/2014/main" id="{2BDE70B5-3006-F04D-830C-85D1CE006E6D}"/>
              </a:ext>
            </a:extLst>
          </p:cNvPr>
          <p:cNvSpPr txBox="1">
            <a:spLocks noChangeArrowheads="1"/>
          </p:cNvSpPr>
          <p:nvPr userDrawn="1"/>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Tree>
    <p:extLst>
      <p:ext uri="{BB962C8B-B14F-4D97-AF65-F5344CB8AC3E}">
        <p14:creationId xmlns:p14="http://schemas.microsoft.com/office/powerpoint/2010/main" val="4294551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_Image 1">
    <p:bg>
      <p:bgPr>
        <a:solidFill>
          <a:schemeClr val="bg1"/>
        </a:solidFill>
        <a:effectLst/>
      </p:bgPr>
    </p:bg>
    <p:spTree>
      <p:nvGrpSpPr>
        <p:cNvPr id="1" name=""/>
        <p:cNvGrpSpPr/>
        <p:nvPr/>
      </p:nvGrpSpPr>
      <p:grpSpPr>
        <a:xfrm>
          <a:off x="0" y="0"/>
          <a:ext cx="0" cy="0"/>
          <a:chOff x="0" y="0"/>
          <a:chExt cx="0" cy="0"/>
        </a:xfrm>
      </p:grpSpPr>
      <p:pic>
        <p:nvPicPr>
          <p:cNvPr id="3" name="Picture 20" descr="Background pattern&#10;&#10;Description automatically generated">
            <a:extLst>
              <a:ext uri="{FF2B5EF4-FFF2-40B4-BE49-F238E27FC236}">
                <a16:creationId xmlns:a16="http://schemas.microsoft.com/office/drawing/2014/main" id="{040FB482-D5E6-CD4C-B9DF-09C994C68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Background pattern&#10;&#10;Description automatically generated">
            <a:extLst>
              <a:ext uri="{FF2B5EF4-FFF2-40B4-BE49-F238E27FC236}">
                <a16:creationId xmlns:a16="http://schemas.microsoft.com/office/drawing/2014/main" id="{5B697E93-596D-FB45-8788-12E40FD7F8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5"/>
          <p:cNvSpPr>
            <a:spLocks noGrp="1"/>
          </p:cNvSpPr>
          <p:nvPr>
            <p:ph type="pic" sz="quarter" idx="11"/>
          </p:nvPr>
        </p:nvSpPr>
        <p:spPr>
          <a:xfrm>
            <a:off x="4722607" y="0"/>
            <a:ext cx="7012193" cy="6858001"/>
          </a:xfrm>
          <a:prstGeom prst="rect">
            <a:avLst/>
          </a:prstGeom>
          <a:solidFill>
            <a:schemeClr val="bg1">
              <a:lumMod val="85000"/>
            </a:schemeClr>
          </a:solidFill>
        </p:spPr>
        <p:txBody>
          <a:bodyPr rtlCol="0" anchor="ctr" anchorCtr="1">
            <a:normAutofit/>
          </a:bodyPr>
          <a:lstStyle>
            <a:lvl1pPr marL="0" indent="0" algn="ctr">
              <a:buNone/>
              <a:defRPr sz="16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1799149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_Sidebar">
    <p:bg>
      <p:bgPr>
        <a:solidFill>
          <a:schemeClr val="bg1"/>
        </a:solidFill>
        <a:effectLst/>
      </p:bgPr>
    </p:bg>
    <p:spTree>
      <p:nvGrpSpPr>
        <p:cNvPr id="1" name=""/>
        <p:cNvGrpSpPr/>
        <p:nvPr/>
      </p:nvGrpSpPr>
      <p:grpSpPr>
        <a:xfrm>
          <a:off x="0" y="0"/>
          <a:ext cx="0" cy="0"/>
          <a:chOff x="0" y="0"/>
          <a:chExt cx="0" cy="0"/>
        </a:xfrm>
      </p:grpSpPr>
      <p:pic>
        <p:nvPicPr>
          <p:cNvPr id="2" name="Picture 20" descr="Background pattern&#10;&#10;Description automatically generated">
            <a:extLst>
              <a:ext uri="{FF2B5EF4-FFF2-40B4-BE49-F238E27FC236}">
                <a16:creationId xmlns:a16="http://schemas.microsoft.com/office/drawing/2014/main" id="{E22084DA-026F-A543-8FF4-3ADF803EB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1" descr="Background pattern&#10;&#10;Description automatically generated">
            <a:extLst>
              <a:ext uri="{FF2B5EF4-FFF2-40B4-BE49-F238E27FC236}">
                <a16:creationId xmlns:a16="http://schemas.microsoft.com/office/drawing/2014/main" id="{C3F22C4E-7DD2-754D-9C7A-BA59A12ED0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0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Image_Left_NoSidebar">
    <p:bg>
      <p:bgPr>
        <a:solidFill>
          <a:schemeClr val="bg1"/>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1"/>
          </p:nvPr>
        </p:nvSpPr>
        <p:spPr>
          <a:xfrm>
            <a:off x="457200" y="1"/>
            <a:ext cx="7305675" cy="6857999"/>
          </a:xfrm>
          <a:prstGeom prst="rect">
            <a:avLst/>
          </a:prstGeom>
          <a:solidFill>
            <a:schemeClr val="bg1">
              <a:lumMod val="85000"/>
            </a:schemeClr>
          </a:solidFill>
        </p:spPr>
        <p:txBody>
          <a:bodyPr rtlCol="0" anchor="ctr" anchorCtr="1">
            <a:normAutofit/>
          </a:bodyPr>
          <a:lstStyle>
            <a:lvl1pPr marL="0" indent="0" algn="ctr">
              <a:buNone/>
              <a:defRPr sz="16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3044408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Image_Right_NoSidebar">
    <p:bg>
      <p:bgPr>
        <a:solidFill>
          <a:schemeClr val="bg1"/>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1"/>
          </p:nvPr>
        </p:nvSpPr>
        <p:spPr>
          <a:xfrm>
            <a:off x="4429125" y="1"/>
            <a:ext cx="7305675" cy="6857999"/>
          </a:xfrm>
          <a:prstGeom prst="rect">
            <a:avLst/>
          </a:prstGeom>
          <a:solidFill>
            <a:schemeClr val="bg1">
              <a:lumMod val="85000"/>
            </a:schemeClr>
          </a:solidFill>
        </p:spPr>
        <p:txBody>
          <a:bodyPr rtlCol="0" anchor="ctr" anchorCtr="1">
            <a:normAutofit/>
          </a:bodyPr>
          <a:lstStyle>
            <a:lvl1pPr marL="0" indent="0" algn="ctr">
              <a:buNone/>
              <a:defRPr sz="16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1395988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y-the-Numbers">
    <p:bg>
      <p:bgPr>
        <a:solidFill>
          <a:schemeClr val="bg1"/>
        </a:solidFill>
        <a:effectLst/>
      </p:bgPr>
    </p:bg>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A8F7E3A3-FCA4-0D40-94B3-620C682B7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 r="56" b="1210"/>
          <a:stretch>
            <a:fillRect/>
          </a:stretch>
        </p:blipFill>
        <p:spPr bwMode="auto">
          <a:xfrm>
            <a:off x="450850" y="457200"/>
            <a:ext cx="112839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1">
            <a:extLst>
              <a:ext uri="{FF2B5EF4-FFF2-40B4-BE49-F238E27FC236}">
                <a16:creationId xmlns:a16="http://schemas.microsoft.com/office/drawing/2014/main" id="{01B60774-FD80-8D49-9DB4-ED6514BD0C30}"/>
              </a:ext>
            </a:extLst>
          </p:cNvPr>
          <p:cNvSpPr txBox="1">
            <a:spLocks noChangeArrowheads="1"/>
          </p:cNvSpPr>
          <p:nvPr/>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 name="TextBox 22">
            <a:extLst>
              <a:ext uri="{FF2B5EF4-FFF2-40B4-BE49-F238E27FC236}">
                <a16:creationId xmlns:a16="http://schemas.microsoft.com/office/drawing/2014/main" id="{3B37C556-75A8-584A-B2D9-172F33DD513A}"/>
              </a:ext>
            </a:extLst>
          </p:cNvPr>
          <p:cNvSpPr txBox="1">
            <a:spLocks noChangeArrowheads="1"/>
          </p:cNvSpPr>
          <p:nvPr/>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5" name="TextBox 23">
            <a:extLst>
              <a:ext uri="{FF2B5EF4-FFF2-40B4-BE49-F238E27FC236}">
                <a16:creationId xmlns:a16="http://schemas.microsoft.com/office/drawing/2014/main" id="{C51FBE24-72A5-0349-BCFA-58EF840C23E1}"/>
              </a:ext>
            </a:extLst>
          </p:cNvPr>
          <p:cNvSpPr txBox="1">
            <a:spLocks noChangeArrowheads="1"/>
          </p:cNvSpPr>
          <p:nvPr/>
        </p:nvSpPr>
        <p:spPr bwMode="auto">
          <a:xfrm>
            <a:off x="2767013" y="120650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6" name="Picture 24">
            <a:extLst>
              <a:ext uri="{FF2B5EF4-FFF2-40B4-BE49-F238E27FC236}">
                <a16:creationId xmlns:a16="http://schemas.microsoft.com/office/drawing/2014/main" id="{E1FAB1E2-97BB-7C4A-ADFC-E9EF5F4C8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 r="56" b="1210"/>
          <a:stretch>
            <a:fillRect/>
          </a:stretch>
        </p:blipFill>
        <p:spPr bwMode="auto">
          <a:xfrm>
            <a:off x="450850" y="457200"/>
            <a:ext cx="112839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5">
            <a:extLst>
              <a:ext uri="{FF2B5EF4-FFF2-40B4-BE49-F238E27FC236}">
                <a16:creationId xmlns:a16="http://schemas.microsoft.com/office/drawing/2014/main" id="{15E0836A-18E3-F140-A0D6-C600C1610D1D}"/>
              </a:ext>
            </a:extLst>
          </p:cNvPr>
          <p:cNvSpPr txBox="1">
            <a:spLocks noChangeArrowheads="1"/>
          </p:cNvSpPr>
          <p:nvPr/>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8" name="TextBox 26">
            <a:extLst>
              <a:ext uri="{FF2B5EF4-FFF2-40B4-BE49-F238E27FC236}">
                <a16:creationId xmlns:a16="http://schemas.microsoft.com/office/drawing/2014/main" id="{1676218F-8C77-CF48-85C0-699BC2009520}"/>
              </a:ext>
            </a:extLst>
          </p:cNvPr>
          <p:cNvSpPr txBox="1">
            <a:spLocks noChangeArrowheads="1"/>
          </p:cNvSpPr>
          <p:nvPr/>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9" name="TextBox 27">
            <a:extLst>
              <a:ext uri="{FF2B5EF4-FFF2-40B4-BE49-F238E27FC236}">
                <a16:creationId xmlns:a16="http://schemas.microsoft.com/office/drawing/2014/main" id="{74C791BF-C837-5F4A-ABF1-CDC460552F7F}"/>
              </a:ext>
            </a:extLst>
          </p:cNvPr>
          <p:cNvSpPr txBox="1">
            <a:spLocks noChangeArrowheads="1"/>
          </p:cNvSpPr>
          <p:nvPr/>
        </p:nvSpPr>
        <p:spPr bwMode="auto">
          <a:xfrm>
            <a:off x="2767013" y="120650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10" name="Picture 28">
            <a:extLst>
              <a:ext uri="{FF2B5EF4-FFF2-40B4-BE49-F238E27FC236}">
                <a16:creationId xmlns:a16="http://schemas.microsoft.com/office/drawing/2014/main" id="{85C17088-7258-5D43-99CC-0F8824F856E2}"/>
              </a:ext>
            </a:extLst>
          </p:cNvPr>
          <p:cNvPicPr>
            <a:picLocks noChangeAspect="1" noChangeArrowheads="1"/>
          </p:cNvPicPr>
          <p:nvPr userDrawn="1"/>
        </p:nvPicPr>
        <p:blipFill>
          <a:blip r:embed="rId3"/>
          <a:srcRect t="9591" b="9591"/>
          <a:stretch/>
        </p:blipFill>
        <p:spPr bwMode="auto">
          <a:xfrm>
            <a:off x="457200" y="457200"/>
            <a:ext cx="11277600" cy="5943600"/>
          </a:xfrm>
          <a:prstGeom prst="rect">
            <a:avLst/>
          </a:prstGeom>
          <a:solidFill>
            <a:schemeClr val="bg1">
              <a:lumMod val="85000"/>
            </a:schemeClr>
          </a:solidFill>
          <a:ln>
            <a:noFill/>
          </a:ln>
        </p:spPr>
      </p:pic>
      <p:sp>
        <p:nvSpPr>
          <p:cNvPr id="11" name="TextBox 29">
            <a:extLst>
              <a:ext uri="{FF2B5EF4-FFF2-40B4-BE49-F238E27FC236}">
                <a16:creationId xmlns:a16="http://schemas.microsoft.com/office/drawing/2014/main" id="{36525814-3CAC-F840-B4D2-604001BBAFF1}"/>
              </a:ext>
            </a:extLst>
          </p:cNvPr>
          <p:cNvSpPr txBox="1">
            <a:spLocks noChangeArrowheads="1"/>
          </p:cNvSpPr>
          <p:nvPr userDrawn="1"/>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2" name="TextBox 30">
            <a:extLst>
              <a:ext uri="{FF2B5EF4-FFF2-40B4-BE49-F238E27FC236}">
                <a16:creationId xmlns:a16="http://schemas.microsoft.com/office/drawing/2014/main" id="{BC288EF1-83B0-314D-B697-62D7241950C9}"/>
              </a:ext>
            </a:extLst>
          </p:cNvPr>
          <p:cNvSpPr txBox="1">
            <a:spLocks noChangeArrowheads="1"/>
          </p:cNvSpPr>
          <p:nvPr userDrawn="1"/>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3" name="TextBox 31">
            <a:extLst>
              <a:ext uri="{FF2B5EF4-FFF2-40B4-BE49-F238E27FC236}">
                <a16:creationId xmlns:a16="http://schemas.microsoft.com/office/drawing/2014/main" id="{A06D799A-B247-A940-B4E3-5F6FB9CB2B64}"/>
              </a:ext>
            </a:extLst>
          </p:cNvPr>
          <p:cNvSpPr txBox="1">
            <a:spLocks noChangeArrowheads="1"/>
          </p:cNvSpPr>
          <p:nvPr userDrawn="1"/>
        </p:nvSpPr>
        <p:spPr bwMode="auto">
          <a:xfrm>
            <a:off x="2767013" y="120650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Tree>
    <p:extLst>
      <p:ext uri="{BB962C8B-B14F-4D97-AF65-F5344CB8AC3E}">
        <p14:creationId xmlns:p14="http://schemas.microsoft.com/office/powerpoint/2010/main" val="36916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21" descr="Background pattern&#10;&#10;Description automatically generated">
            <a:extLst>
              <a:ext uri="{FF2B5EF4-FFF2-40B4-BE49-F238E27FC236}">
                <a16:creationId xmlns:a16="http://schemas.microsoft.com/office/drawing/2014/main" id="{3B149B56-B097-7E41-B68D-07C5401C2D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Placeholder 1"/>
          <p:cNvSpPr>
            <a:spLocks noGrp="1"/>
          </p:cNvSpPr>
          <p:nvPr>
            <p:ph type="title" hasCustomPrompt="1"/>
          </p:nvPr>
        </p:nvSpPr>
        <p:spPr bwMode="auto">
          <a:xfrm>
            <a:off x="639764" y="639763"/>
            <a:ext cx="10886440" cy="957262"/>
          </a:xfrm>
          <a:prstGeom prst="rect">
            <a:avLst/>
          </a:prstGeom>
          <a:noFill/>
          <a:ln>
            <a:noFill/>
          </a:ln>
        </p:spPr>
        <p:txBody>
          <a:bodyPr/>
          <a:lstStyle/>
          <a:p>
            <a:pPr lvl="0"/>
            <a:r>
              <a:rPr lang="en-US" altLang="en-US" dirty="0"/>
              <a:t>Click to add Title</a:t>
            </a:r>
            <a:endParaRPr lang="en-CA" altLang="en-US" dirty="0"/>
          </a:p>
        </p:txBody>
      </p:sp>
      <p:sp>
        <p:nvSpPr>
          <p:cNvPr id="12" name="Content Placeholder 11"/>
          <p:cNvSpPr>
            <a:spLocks noGrp="1"/>
          </p:cNvSpPr>
          <p:nvPr>
            <p:ph sz="quarter" idx="10"/>
          </p:nvPr>
        </p:nvSpPr>
        <p:spPr>
          <a:xfrm>
            <a:off x="639764" y="1793415"/>
            <a:ext cx="5295524" cy="3990975"/>
          </a:xfrm>
          <a:prstGeom prst="rect">
            <a:avLst/>
          </a:prstGeom>
        </p:spPr>
        <p:txBody>
          <a:bodyPr/>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p:txBody>
      </p:sp>
      <p:sp>
        <p:nvSpPr>
          <p:cNvPr id="14" name="Content Placeholder 13"/>
          <p:cNvSpPr>
            <a:spLocks noGrp="1"/>
          </p:cNvSpPr>
          <p:nvPr>
            <p:ph sz="quarter" idx="11"/>
          </p:nvPr>
        </p:nvSpPr>
        <p:spPr>
          <a:xfrm>
            <a:off x="6256714" y="1793415"/>
            <a:ext cx="5284411" cy="3990975"/>
          </a:xfrm>
          <a:prstGeom prst="rect">
            <a:avLst/>
          </a:prstGeom>
        </p:spPr>
        <p:txBody>
          <a:bodyPr/>
          <a:lstStyle>
            <a:lvl1pPr>
              <a:buFont typeface="Arial" panose="020B0604020202020204" pitchFamily="34" charset="0"/>
              <a:buChar char="•"/>
              <a:defRPr/>
            </a:lvl1pPr>
            <a:lvl4pPr marL="1384300" indent="-180975">
              <a:tabLst/>
              <a:defRPr/>
            </a:lvl4pPr>
            <a:lvl5pPr marL="1665288" indent="-214313">
              <a:tabLst/>
              <a:defRPr/>
            </a:lvl5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014CFC41-E689-D145-B6E9-48F9FDEE31F9}"/>
              </a:ext>
            </a:extLst>
          </p:cNvPr>
          <p:cNvSpPr>
            <a:spLocks noGrp="1"/>
          </p:cNvSpPr>
          <p:nvPr>
            <p:ph type="ftr" sz="quarter" idx="12"/>
          </p:nvPr>
        </p:nvSpPr>
        <p:spPr/>
        <p:txBody>
          <a:bodyPr/>
          <a:lstStyle>
            <a:lvl1pPr>
              <a:defRPr>
                <a:solidFill>
                  <a:schemeClr val="bg1"/>
                </a:solidFill>
              </a:defRPr>
            </a:lvl1pPr>
          </a:lstStyle>
          <a:p>
            <a:fld id="{0DBAD59A-2AF2-4944-9114-771EC3482AA0}" type="slidenum">
              <a:rPr lang="en-US" smtClean="0"/>
              <a:pPr/>
              <a:t>‹#›</a:t>
            </a:fld>
            <a:endParaRPr lang="en-US" dirty="0">
              <a:solidFill>
                <a:schemeClr val="bg1"/>
              </a:solidFill>
            </a:endParaRPr>
          </a:p>
        </p:txBody>
      </p:sp>
      <p:pic>
        <p:nvPicPr>
          <p:cNvPr id="10" name="Picture 9">
            <a:extLst>
              <a:ext uri="{FF2B5EF4-FFF2-40B4-BE49-F238E27FC236}">
                <a16:creationId xmlns:a16="http://schemas.microsoft.com/office/drawing/2014/main" id="{49149D42-4F91-4E43-A925-6E877EAE0B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821" y="6147840"/>
            <a:ext cx="2239355" cy="342853"/>
          </a:xfrm>
          <a:prstGeom prst="rect">
            <a:avLst/>
          </a:prstGeom>
        </p:spPr>
      </p:pic>
    </p:spTree>
    <p:extLst>
      <p:ext uri="{BB962C8B-B14F-4D97-AF65-F5344CB8AC3E}">
        <p14:creationId xmlns:p14="http://schemas.microsoft.com/office/powerpoint/2010/main" val="3248840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llars Layout">
    <p:bg>
      <p:bgPr>
        <a:solidFill>
          <a:schemeClr val="bg1"/>
        </a:solidFill>
        <a:effectLst/>
      </p:bgPr>
    </p:bg>
    <p:spTree>
      <p:nvGrpSpPr>
        <p:cNvPr id="1" name=""/>
        <p:cNvGrpSpPr/>
        <p:nvPr/>
      </p:nvGrpSpPr>
      <p:grpSpPr>
        <a:xfrm>
          <a:off x="0" y="0"/>
          <a:ext cx="0" cy="0"/>
          <a:chOff x="0" y="0"/>
          <a:chExt cx="0" cy="0"/>
        </a:xfrm>
      </p:grpSpPr>
      <p:pic>
        <p:nvPicPr>
          <p:cNvPr id="2" name="Picture 20" descr="Shape&#10;&#10;Description automatically generated with low confidence">
            <a:extLst>
              <a:ext uri="{FF2B5EF4-FFF2-40B4-BE49-F238E27FC236}">
                <a16:creationId xmlns:a16="http://schemas.microsoft.com/office/drawing/2014/main" id="{65599D9A-D507-FB44-8E48-49F0BB814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2550" y="4968875"/>
            <a:ext cx="711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1" descr="Icon&#10;&#10;Description automatically generated">
            <a:extLst>
              <a:ext uri="{FF2B5EF4-FFF2-40B4-BE49-F238E27FC236}">
                <a16:creationId xmlns:a16="http://schemas.microsoft.com/office/drawing/2014/main" id="{4D6E86A1-30EE-644F-B0CF-69F2B3A83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14" r="51579"/>
          <a:stretch>
            <a:fillRect/>
          </a:stretch>
        </p:blipFill>
        <p:spPr bwMode="auto">
          <a:xfrm>
            <a:off x="11026775" y="3892550"/>
            <a:ext cx="6794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C9471FB-D3B7-4C48-B109-EE5AB69BABEA}"/>
              </a:ext>
            </a:extLst>
          </p:cNvPr>
          <p:cNvSpPr/>
          <p:nvPr/>
        </p:nvSpPr>
        <p:spPr>
          <a:xfrm>
            <a:off x="463550" y="496888"/>
            <a:ext cx="11271250" cy="54070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23" descr="Icon&#10;&#10;Description automatically generated">
            <a:extLst>
              <a:ext uri="{FF2B5EF4-FFF2-40B4-BE49-F238E27FC236}">
                <a16:creationId xmlns:a16="http://schemas.microsoft.com/office/drawing/2014/main" id="{5AF6AEC4-DC88-DD44-9B44-7FF5E3B8A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080"/>
          <a:stretch>
            <a:fillRect/>
          </a:stretch>
        </p:blipFill>
        <p:spPr bwMode="auto">
          <a:xfrm>
            <a:off x="457200" y="447675"/>
            <a:ext cx="2532063"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4">
            <a:extLst>
              <a:ext uri="{FF2B5EF4-FFF2-40B4-BE49-F238E27FC236}">
                <a16:creationId xmlns:a16="http://schemas.microsoft.com/office/drawing/2014/main" id="{5919D063-9E70-AA4D-8BC1-7700FD3530F4}"/>
              </a:ext>
            </a:extLst>
          </p:cNvPr>
          <p:cNvSpPr txBox="1">
            <a:spLocks noChangeArrowheads="1"/>
          </p:cNvSpPr>
          <p:nvPr/>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7" name="TextBox 25">
            <a:extLst>
              <a:ext uri="{FF2B5EF4-FFF2-40B4-BE49-F238E27FC236}">
                <a16:creationId xmlns:a16="http://schemas.microsoft.com/office/drawing/2014/main" id="{8F35C20C-EE23-B048-88D3-7371102FCC49}"/>
              </a:ext>
            </a:extLst>
          </p:cNvPr>
          <p:cNvSpPr txBox="1">
            <a:spLocks noChangeArrowheads="1"/>
          </p:cNvSpPr>
          <p:nvPr/>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8" name="TextBox 26">
            <a:extLst>
              <a:ext uri="{FF2B5EF4-FFF2-40B4-BE49-F238E27FC236}">
                <a16:creationId xmlns:a16="http://schemas.microsoft.com/office/drawing/2014/main" id="{BC84AF2D-86F7-7A45-8E11-BBEB77778B0F}"/>
              </a:ext>
            </a:extLst>
          </p:cNvPr>
          <p:cNvSpPr txBox="1">
            <a:spLocks noChangeArrowheads="1"/>
          </p:cNvSpPr>
          <p:nvPr/>
        </p:nvSpPr>
        <p:spPr bwMode="auto">
          <a:xfrm>
            <a:off x="-2022475" y="5508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9" name="Picture 27" descr="Icon&#10;&#10;Description automatically generated">
            <a:extLst>
              <a:ext uri="{FF2B5EF4-FFF2-40B4-BE49-F238E27FC236}">
                <a16:creationId xmlns:a16="http://schemas.microsoft.com/office/drawing/2014/main" id="{87448F1F-2749-C240-A0E3-31EAE9997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279" t="-8514" r="-7921" b="50874"/>
          <a:stretch>
            <a:fillRect/>
          </a:stretch>
        </p:blipFill>
        <p:spPr bwMode="auto">
          <a:xfrm>
            <a:off x="4867275" y="987425"/>
            <a:ext cx="9985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8">
            <a:extLst>
              <a:ext uri="{FF2B5EF4-FFF2-40B4-BE49-F238E27FC236}">
                <a16:creationId xmlns:a16="http://schemas.microsoft.com/office/drawing/2014/main" id="{AEF53768-EE6E-024D-8DE5-E726184DBF92}"/>
              </a:ext>
            </a:extLst>
          </p:cNvPr>
          <p:cNvSpPr txBox="1">
            <a:spLocks noChangeArrowheads="1"/>
          </p:cNvSpPr>
          <p:nvPr/>
        </p:nvSpPr>
        <p:spPr bwMode="auto">
          <a:xfrm>
            <a:off x="12596813" y="12287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grpSp>
        <p:nvGrpSpPr>
          <p:cNvPr id="11" name="Group 29">
            <a:extLst>
              <a:ext uri="{FF2B5EF4-FFF2-40B4-BE49-F238E27FC236}">
                <a16:creationId xmlns:a16="http://schemas.microsoft.com/office/drawing/2014/main" id="{CAA63C46-E1B7-D041-B13D-EBC62D381044}"/>
              </a:ext>
            </a:extLst>
          </p:cNvPr>
          <p:cNvGrpSpPr>
            <a:grpSpLocks/>
          </p:cNvGrpSpPr>
          <p:nvPr/>
        </p:nvGrpSpPr>
        <p:grpSpPr bwMode="auto">
          <a:xfrm>
            <a:off x="9837738" y="6027738"/>
            <a:ext cx="1690687" cy="242887"/>
            <a:chOff x="520700" y="6209872"/>
            <a:chExt cx="2200011" cy="314814"/>
          </a:xfrm>
        </p:grpSpPr>
        <p:pic>
          <p:nvPicPr>
            <p:cNvPr id="12" name="Picture 30">
              <a:extLst>
                <a:ext uri="{FF2B5EF4-FFF2-40B4-BE49-F238E27FC236}">
                  <a16:creationId xmlns:a16="http://schemas.microsoft.com/office/drawing/2014/main" id="{00568D5B-57E1-8049-BE38-3D74001FB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599" y="6209872"/>
              <a:ext cx="996112" cy="31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1">
              <a:extLst>
                <a:ext uri="{FF2B5EF4-FFF2-40B4-BE49-F238E27FC236}">
                  <a16:creationId xmlns:a16="http://schemas.microsoft.com/office/drawing/2014/main" id="{540CBEAC-34D7-9943-8396-99021FCEC7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700" y="6239854"/>
              <a:ext cx="996113" cy="2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32" descr="Icon&#10;&#10;Description automatically generated">
            <a:extLst>
              <a:ext uri="{FF2B5EF4-FFF2-40B4-BE49-F238E27FC236}">
                <a16:creationId xmlns:a16="http://schemas.microsoft.com/office/drawing/2014/main" id="{2098765D-6367-1C4B-A683-7D745FF6C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16"/>
          <a:stretch>
            <a:fillRect/>
          </a:stretch>
        </p:blipFill>
        <p:spPr bwMode="auto">
          <a:xfrm>
            <a:off x="10352088" y="4692650"/>
            <a:ext cx="8763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3" descr="Icon&#10;&#10;Description automatically generated with medium confidence">
            <a:extLst>
              <a:ext uri="{FF2B5EF4-FFF2-40B4-BE49-F238E27FC236}">
                <a16:creationId xmlns:a16="http://schemas.microsoft.com/office/drawing/2014/main" id="{4D497AAE-67E1-8449-A272-D8437A3F9D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796588" y="750888"/>
            <a:ext cx="1428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4" descr="Background pattern&#10;&#10;Description automatically generated with medium confidence">
            <a:extLst>
              <a:ext uri="{FF2B5EF4-FFF2-40B4-BE49-F238E27FC236}">
                <a16:creationId xmlns:a16="http://schemas.microsoft.com/office/drawing/2014/main" id="{E2350A26-C453-F142-A202-EA75889D00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255"/>
          <a:stretch>
            <a:fillRect/>
          </a:stretch>
        </p:blipFill>
        <p:spPr bwMode="auto">
          <a:xfrm>
            <a:off x="463550" y="4495800"/>
            <a:ext cx="112712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5" descr="A large group of water droplets&#10;&#10;Description automatically generated with low confidence">
            <a:extLst>
              <a:ext uri="{FF2B5EF4-FFF2-40B4-BE49-F238E27FC236}">
                <a16:creationId xmlns:a16="http://schemas.microsoft.com/office/drawing/2014/main" id="{D704DBD8-D94C-D243-9C9A-E7D370AD83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4013" y="5281613"/>
            <a:ext cx="2717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6" descr="Icon&#10;&#10;Description automatically generated">
            <a:extLst>
              <a:ext uri="{FF2B5EF4-FFF2-40B4-BE49-F238E27FC236}">
                <a16:creationId xmlns:a16="http://schemas.microsoft.com/office/drawing/2014/main" id="{98B2EE7D-9714-EA4A-A8AF-E484C65A9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16"/>
          <a:stretch>
            <a:fillRect/>
          </a:stretch>
        </p:blipFill>
        <p:spPr bwMode="auto">
          <a:xfrm>
            <a:off x="3646488" y="2028825"/>
            <a:ext cx="3541712"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37">
            <a:extLst>
              <a:ext uri="{FF2B5EF4-FFF2-40B4-BE49-F238E27FC236}">
                <a16:creationId xmlns:a16="http://schemas.microsoft.com/office/drawing/2014/main" id="{285A486C-5248-FE46-A7BB-78282B43B5D4}"/>
              </a:ext>
            </a:extLst>
          </p:cNvPr>
          <p:cNvSpPr txBox="1">
            <a:spLocks noChangeArrowheads="1"/>
          </p:cNvSpPr>
          <p:nvPr/>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20" name="TextBox 38">
            <a:extLst>
              <a:ext uri="{FF2B5EF4-FFF2-40B4-BE49-F238E27FC236}">
                <a16:creationId xmlns:a16="http://schemas.microsoft.com/office/drawing/2014/main" id="{E35C2C07-FFF6-8B4B-9D7E-94A325FA2138}"/>
              </a:ext>
            </a:extLst>
          </p:cNvPr>
          <p:cNvSpPr txBox="1">
            <a:spLocks noChangeArrowheads="1"/>
          </p:cNvSpPr>
          <p:nvPr/>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21" name="TextBox 39">
            <a:extLst>
              <a:ext uri="{FF2B5EF4-FFF2-40B4-BE49-F238E27FC236}">
                <a16:creationId xmlns:a16="http://schemas.microsoft.com/office/drawing/2014/main" id="{B8640C7E-53F2-144E-9CEF-F6F92BC51559}"/>
              </a:ext>
            </a:extLst>
          </p:cNvPr>
          <p:cNvSpPr txBox="1">
            <a:spLocks noChangeArrowheads="1"/>
          </p:cNvSpPr>
          <p:nvPr/>
        </p:nvSpPr>
        <p:spPr bwMode="auto">
          <a:xfrm>
            <a:off x="-2022475" y="5508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22" name="Picture 40" descr="Icon&#10;&#10;Description automatically generated">
            <a:extLst>
              <a:ext uri="{FF2B5EF4-FFF2-40B4-BE49-F238E27FC236}">
                <a16:creationId xmlns:a16="http://schemas.microsoft.com/office/drawing/2014/main" id="{315119B0-6563-B449-A98D-BB9BBA0C9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279" t="-8514" r="-7921" b="50874"/>
          <a:stretch>
            <a:fillRect/>
          </a:stretch>
        </p:blipFill>
        <p:spPr bwMode="auto">
          <a:xfrm>
            <a:off x="4867275" y="987425"/>
            <a:ext cx="9985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41">
            <a:extLst>
              <a:ext uri="{FF2B5EF4-FFF2-40B4-BE49-F238E27FC236}">
                <a16:creationId xmlns:a16="http://schemas.microsoft.com/office/drawing/2014/main" id="{54CEBA35-D5BF-4E4E-8311-A1E290D32070}"/>
              </a:ext>
            </a:extLst>
          </p:cNvPr>
          <p:cNvSpPr txBox="1">
            <a:spLocks noChangeArrowheads="1"/>
          </p:cNvSpPr>
          <p:nvPr/>
        </p:nvSpPr>
        <p:spPr bwMode="auto">
          <a:xfrm>
            <a:off x="12596813" y="12287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grpSp>
        <p:nvGrpSpPr>
          <p:cNvPr id="24" name="Group 42">
            <a:extLst>
              <a:ext uri="{FF2B5EF4-FFF2-40B4-BE49-F238E27FC236}">
                <a16:creationId xmlns:a16="http://schemas.microsoft.com/office/drawing/2014/main" id="{08ACDF8B-F2F2-4043-AD5B-587C7844F77A}"/>
              </a:ext>
            </a:extLst>
          </p:cNvPr>
          <p:cNvGrpSpPr>
            <a:grpSpLocks/>
          </p:cNvGrpSpPr>
          <p:nvPr/>
        </p:nvGrpSpPr>
        <p:grpSpPr bwMode="auto">
          <a:xfrm>
            <a:off x="9702800" y="5999163"/>
            <a:ext cx="1690688" cy="242887"/>
            <a:chOff x="520700" y="6209872"/>
            <a:chExt cx="2200011" cy="314814"/>
          </a:xfrm>
        </p:grpSpPr>
        <p:pic>
          <p:nvPicPr>
            <p:cNvPr id="25" name="Picture 43">
              <a:extLst>
                <a:ext uri="{FF2B5EF4-FFF2-40B4-BE49-F238E27FC236}">
                  <a16:creationId xmlns:a16="http://schemas.microsoft.com/office/drawing/2014/main" id="{F9C17ED4-3A38-BF48-A15A-1644E4729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599" y="6209872"/>
              <a:ext cx="996112" cy="31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4">
              <a:extLst>
                <a:ext uri="{FF2B5EF4-FFF2-40B4-BE49-F238E27FC236}">
                  <a16:creationId xmlns:a16="http://schemas.microsoft.com/office/drawing/2014/main" id="{435F784E-D542-A84C-9760-910C2B40E8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700" y="6239854"/>
              <a:ext cx="996113" cy="2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Picture 45" descr="Icon&#10;&#10;Description automatically generated with medium confidence">
            <a:extLst>
              <a:ext uri="{FF2B5EF4-FFF2-40B4-BE49-F238E27FC236}">
                <a16:creationId xmlns:a16="http://schemas.microsoft.com/office/drawing/2014/main" id="{70B7EFED-5877-3848-8A62-B90A3F4A7E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796588" y="750888"/>
            <a:ext cx="1428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6" descr="A screenshot of a computer&#10;&#10;Description automatically generated with medium confidence">
            <a:extLst>
              <a:ext uri="{FF2B5EF4-FFF2-40B4-BE49-F238E27FC236}">
                <a16:creationId xmlns:a16="http://schemas.microsoft.com/office/drawing/2014/main" id="{8C2624EC-2709-4A46-8E66-E5962BA2FF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665" b="7428"/>
          <a:stretch>
            <a:fillRect/>
          </a:stretch>
        </p:blipFill>
        <p:spPr bwMode="auto">
          <a:xfrm>
            <a:off x="457200" y="38100"/>
            <a:ext cx="112776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7" descr="Icon&#10;&#10;Description automatically generated">
            <a:extLst>
              <a:ext uri="{FF2B5EF4-FFF2-40B4-BE49-F238E27FC236}">
                <a16:creationId xmlns:a16="http://schemas.microsoft.com/office/drawing/2014/main" id="{75F2D530-AD80-2542-93F5-18B48980E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16"/>
          <a:stretch>
            <a:fillRect/>
          </a:stretch>
        </p:blipFill>
        <p:spPr bwMode="auto">
          <a:xfrm>
            <a:off x="7046913" y="3540125"/>
            <a:ext cx="1973262"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8" descr="A large group of water droplets&#10;&#10;Description automatically generated with low confidence">
            <a:extLst>
              <a:ext uri="{FF2B5EF4-FFF2-40B4-BE49-F238E27FC236}">
                <a16:creationId xmlns:a16="http://schemas.microsoft.com/office/drawing/2014/main" id="{9DE3D64D-B1E6-A342-9FA9-292540F6AB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6075" b="13605"/>
          <a:stretch>
            <a:fillRect/>
          </a:stretch>
        </p:blipFill>
        <p:spPr bwMode="auto">
          <a:xfrm>
            <a:off x="0" y="6172200"/>
            <a:ext cx="16716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9" descr="Icon&#10;&#10;Description automatically generated">
            <a:extLst>
              <a:ext uri="{FF2B5EF4-FFF2-40B4-BE49-F238E27FC236}">
                <a16:creationId xmlns:a16="http://schemas.microsoft.com/office/drawing/2014/main" id="{ADB7384F-BE53-F042-828D-9D6D3398D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16"/>
          <a:stretch>
            <a:fillRect/>
          </a:stretch>
        </p:blipFill>
        <p:spPr bwMode="auto">
          <a:xfrm>
            <a:off x="9753600" y="3540125"/>
            <a:ext cx="635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0" descr="Shape&#10;&#10;Description automatically generated with low confidence">
            <a:extLst>
              <a:ext uri="{FF2B5EF4-FFF2-40B4-BE49-F238E27FC236}">
                <a16:creationId xmlns:a16="http://schemas.microsoft.com/office/drawing/2014/main" id="{914F3EA7-3047-DB43-B1FE-8E0F8D64F7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92550" y="4968875"/>
            <a:ext cx="711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1" descr="Icon&#10;&#10;Description automatically generated">
            <a:extLst>
              <a:ext uri="{FF2B5EF4-FFF2-40B4-BE49-F238E27FC236}">
                <a16:creationId xmlns:a16="http://schemas.microsoft.com/office/drawing/2014/main" id="{24087D47-126B-3A4C-9C25-72784F91C6A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0214" r="51579"/>
          <a:stretch>
            <a:fillRect/>
          </a:stretch>
        </p:blipFill>
        <p:spPr bwMode="auto">
          <a:xfrm>
            <a:off x="11026775" y="3892550"/>
            <a:ext cx="6794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a16="http://schemas.microsoft.com/office/drawing/2014/main" id="{93D4C589-E9C5-5B46-923B-3F773EA90E35}"/>
              </a:ext>
            </a:extLst>
          </p:cNvPr>
          <p:cNvSpPr/>
          <p:nvPr userDrawn="1"/>
        </p:nvSpPr>
        <p:spPr>
          <a:xfrm>
            <a:off x="463550" y="496888"/>
            <a:ext cx="11271250" cy="5407025"/>
          </a:xfrm>
          <a:prstGeom prst="rect">
            <a:avLst/>
          </a:prstGeom>
          <a:solidFill>
            <a:srgbClr val="F7F7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5" name="Picture 53" descr="Icon&#10;&#10;Description automatically generated">
            <a:extLst>
              <a:ext uri="{FF2B5EF4-FFF2-40B4-BE49-F238E27FC236}">
                <a16:creationId xmlns:a16="http://schemas.microsoft.com/office/drawing/2014/main" id="{A06F29A1-294F-1949-9C22-B7B4D46841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0216"/>
          <a:stretch>
            <a:fillRect/>
          </a:stretch>
        </p:blipFill>
        <p:spPr bwMode="auto">
          <a:xfrm>
            <a:off x="10352088" y="4692650"/>
            <a:ext cx="8763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4" descr="Background pattern&#10;&#10;Description automatically generated with medium confidence">
            <a:extLst>
              <a:ext uri="{FF2B5EF4-FFF2-40B4-BE49-F238E27FC236}">
                <a16:creationId xmlns:a16="http://schemas.microsoft.com/office/drawing/2014/main" id="{F07D5F61-D6DE-7545-ABD9-F8BE137DA24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r="255"/>
          <a:stretch>
            <a:fillRect/>
          </a:stretch>
        </p:blipFill>
        <p:spPr bwMode="auto">
          <a:xfrm>
            <a:off x="463550" y="4495800"/>
            <a:ext cx="112712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5" descr="A large group of water droplets&#10;&#10;Description automatically generated with low confidence">
            <a:extLst>
              <a:ext uri="{FF2B5EF4-FFF2-40B4-BE49-F238E27FC236}">
                <a16:creationId xmlns:a16="http://schemas.microsoft.com/office/drawing/2014/main" id="{2D4672A3-70DE-214A-921A-48F7E515BB76}"/>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94013" y="5281613"/>
            <a:ext cx="2717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6" descr="Icon&#10;&#10;Description automatically generated">
            <a:extLst>
              <a:ext uri="{FF2B5EF4-FFF2-40B4-BE49-F238E27FC236}">
                <a16:creationId xmlns:a16="http://schemas.microsoft.com/office/drawing/2014/main" id="{D54DFF6B-7CD4-F64A-87D7-8AEB6A49063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0216"/>
          <a:stretch>
            <a:fillRect/>
          </a:stretch>
        </p:blipFill>
        <p:spPr bwMode="auto">
          <a:xfrm>
            <a:off x="3646488" y="2028825"/>
            <a:ext cx="3541712"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57">
            <a:extLst>
              <a:ext uri="{FF2B5EF4-FFF2-40B4-BE49-F238E27FC236}">
                <a16:creationId xmlns:a16="http://schemas.microsoft.com/office/drawing/2014/main" id="{E0628B81-53CD-6147-80F3-D0DB2DF14095}"/>
              </a:ext>
            </a:extLst>
          </p:cNvPr>
          <p:cNvSpPr txBox="1">
            <a:spLocks noChangeArrowheads="1"/>
          </p:cNvSpPr>
          <p:nvPr userDrawn="1"/>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0" name="TextBox 58">
            <a:extLst>
              <a:ext uri="{FF2B5EF4-FFF2-40B4-BE49-F238E27FC236}">
                <a16:creationId xmlns:a16="http://schemas.microsoft.com/office/drawing/2014/main" id="{42BAE5AA-4C9E-BD4E-89B0-119683CF39DB}"/>
              </a:ext>
            </a:extLst>
          </p:cNvPr>
          <p:cNvSpPr txBox="1">
            <a:spLocks noChangeArrowheads="1"/>
          </p:cNvSpPr>
          <p:nvPr userDrawn="1"/>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1" name="TextBox 59">
            <a:extLst>
              <a:ext uri="{FF2B5EF4-FFF2-40B4-BE49-F238E27FC236}">
                <a16:creationId xmlns:a16="http://schemas.microsoft.com/office/drawing/2014/main" id="{DB663075-29A4-5C47-A830-DE1A9E350B08}"/>
              </a:ext>
            </a:extLst>
          </p:cNvPr>
          <p:cNvSpPr txBox="1">
            <a:spLocks noChangeArrowheads="1"/>
          </p:cNvSpPr>
          <p:nvPr userDrawn="1"/>
        </p:nvSpPr>
        <p:spPr bwMode="auto">
          <a:xfrm>
            <a:off x="-2022475" y="5508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42" name="Picture 60" descr="Icon&#10;&#10;Description automatically generated">
            <a:extLst>
              <a:ext uri="{FF2B5EF4-FFF2-40B4-BE49-F238E27FC236}">
                <a16:creationId xmlns:a16="http://schemas.microsoft.com/office/drawing/2014/main" id="{1C1C3976-D4EF-1743-883A-EDC83E5822E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36279" t="-8514" r="-7921" b="50874"/>
          <a:stretch>
            <a:fillRect/>
          </a:stretch>
        </p:blipFill>
        <p:spPr bwMode="auto">
          <a:xfrm>
            <a:off x="4867275" y="987425"/>
            <a:ext cx="9985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61">
            <a:extLst>
              <a:ext uri="{FF2B5EF4-FFF2-40B4-BE49-F238E27FC236}">
                <a16:creationId xmlns:a16="http://schemas.microsoft.com/office/drawing/2014/main" id="{B8376FBA-051F-8641-9293-00095129F01B}"/>
              </a:ext>
            </a:extLst>
          </p:cNvPr>
          <p:cNvSpPr txBox="1">
            <a:spLocks noChangeArrowheads="1"/>
          </p:cNvSpPr>
          <p:nvPr userDrawn="1"/>
        </p:nvSpPr>
        <p:spPr bwMode="auto">
          <a:xfrm>
            <a:off x="12596813" y="12287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47" name="Picture 65" descr="Icon&#10;&#10;Description automatically generated with medium confidence">
            <a:extLst>
              <a:ext uri="{FF2B5EF4-FFF2-40B4-BE49-F238E27FC236}">
                <a16:creationId xmlns:a16="http://schemas.microsoft.com/office/drawing/2014/main" id="{272A6E68-878F-704E-A305-A8F59B2F812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flipH="1">
            <a:off x="10796588" y="750888"/>
            <a:ext cx="1428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6" descr="A screenshot of a computer&#10;&#10;Description automatically generated with medium confidence">
            <a:extLst>
              <a:ext uri="{FF2B5EF4-FFF2-40B4-BE49-F238E27FC236}">
                <a16:creationId xmlns:a16="http://schemas.microsoft.com/office/drawing/2014/main" id="{76095368-CC89-3440-BB3B-F6D9BC6CB872}"/>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r="665" b="7428"/>
          <a:stretch>
            <a:fillRect/>
          </a:stretch>
        </p:blipFill>
        <p:spPr bwMode="auto">
          <a:xfrm>
            <a:off x="457200" y="38100"/>
            <a:ext cx="112776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67" descr="Icon&#10;&#10;Description automatically generated">
            <a:extLst>
              <a:ext uri="{FF2B5EF4-FFF2-40B4-BE49-F238E27FC236}">
                <a16:creationId xmlns:a16="http://schemas.microsoft.com/office/drawing/2014/main" id="{BE118E5E-C0C6-8D4C-9256-E983F97858C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0216"/>
          <a:stretch>
            <a:fillRect/>
          </a:stretch>
        </p:blipFill>
        <p:spPr bwMode="auto">
          <a:xfrm>
            <a:off x="7046913" y="3540125"/>
            <a:ext cx="1973262"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68" descr="A large group of water droplets&#10;&#10;Description automatically generated with low confidence">
            <a:extLst>
              <a:ext uri="{FF2B5EF4-FFF2-40B4-BE49-F238E27FC236}">
                <a16:creationId xmlns:a16="http://schemas.microsoft.com/office/drawing/2014/main" id="{BCA14C17-BF2B-5949-91FE-D1BB44C8EE2B}"/>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l="56075" b="13605"/>
          <a:stretch>
            <a:fillRect/>
          </a:stretch>
        </p:blipFill>
        <p:spPr bwMode="auto">
          <a:xfrm>
            <a:off x="0" y="6172200"/>
            <a:ext cx="16716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69" descr="Icon&#10;&#10;Description automatically generated">
            <a:extLst>
              <a:ext uri="{FF2B5EF4-FFF2-40B4-BE49-F238E27FC236}">
                <a16:creationId xmlns:a16="http://schemas.microsoft.com/office/drawing/2014/main" id="{D0912D72-6965-F443-A0EE-6C62EF9094F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0216"/>
          <a:stretch>
            <a:fillRect/>
          </a:stretch>
        </p:blipFill>
        <p:spPr bwMode="auto">
          <a:xfrm>
            <a:off x="9753600" y="3540125"/>
            <a:ext cx="635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A picture containing text&#10;&#10;Description automatically generated">
            <a:extLst>
              <a:ext uri="{FF2B5EF4-FFF2-40B4-BE49-F238E27FC236}">
                <a16:creationId xmlns:a16="http://schemas.microsoft.com/office/drawing/2014/main" id="{058B436F-05AF-FC48-A32F-8722E13870E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340648" y="5965047"/>
            <a:ext cx="2172159" cy="332565"/>
          </a:xfrm>
          <a:prstGeom prst="rect">
            <a:avLst/>
          </a:prstGeom>
        </p:spPr>
      </p:pic>
    </p:spTree>
    <p:extLst>
      <p:ext uri="{BB962C8B-B14F-4D97-AF65-F5344CB8AC3E}">
        <p14:creationId xmlns:p14="http://schemas.microsoft.com/office/powerpoint/2010/main" val="2480368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potlight">
    <p:bg>
      <p:bgPr>
        <a:solidFill>
          <a:srgbClr val="F7F7F9"/>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16D3F35-F5FD-014B-AF69-FA46C782A2B3}"/>
              </a:ext>
            </a:extLst>
          </p:cNvPr>
          <p:cNvCxnSpPr>
            <a:cxnSpLocks/>
          </p:cNvCxnSpPr>
          <p:nvPr/>
        </p:nvCxnSpPr>
        <p:spPr>
          <a:xfrm>
            <a:off x="461963" y="6400800"/>
            <a:ext cx="11277600" cy="0"/>
          </a:xfrm>
          <a:prstGeom prst="line">
            <a:avLst/>
          </a:prstGeom>
          <a:ln w="22225">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3" name="Straight Connector 2">
            <a:extLst>
              <a:ext uri="{FF2B5EF4-FFF2-40B4-BE49-F238E27FC236}">
                <a16:creationId xmlns:a16="http://schemas.microsoft.com/office/drawing/2014/main" id="{E756A0E1-BADE-EA4E-A513-A33D4B27E363}"/>
              </a:ext>
            </a:extLst>
          </p:cNvPr>
          <p:cNvCxnSpPr/>
          <p:nvPr/>
        </p:nvCxnSpPr>
        <p:spPr>
          <a:xfrm flipV="1">
            <a:off x="468313" y="457200"/>
            <a:ext cx="0" cy="5943600"/>
          </a:xfrm>
          <a:prstGeom prst="line">
            <a:avLst/>
          </a:prstGeom>
          <a:ln w="25400">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4" name="Straight Connector 3">
            <a:extLst>
              <a:ext uri="{FF2B5EF4-FFF2-40B4-BE49-F238E27FC236}">
                <a16:creationId xmlns:a16="http://schemas.microsoft.com/office/drawing/2014/main" id="{C319E634-F19D-6E46-9429-3AE2B8900979}"/>
              </a:ext>
            </a:extLst>
          </p:cNvPr>
          <p:cNvCxnSpPr>
            <a:cxnSpLocks/>
          </p:cNvCxnSpPr>
          <p:nvPr/>
        </p:nvCxnSpPr>
        <p:spPr>
          <a:xfrm>
            <a:off x="461963" y="469900"/>
            <a:ext cx="374650" cy="0"/>
          </a:xfrm>
          <a:prstGeom prst="line">
            <a:avLst/>
          </a:prstGeom>
          <a:ln w="22225">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5" name="Straight Connector 4">
            <a:extLst>
              <a:ext uri="{FF2B5EF4-FFF2-40B4-BE49-F238E27FC236}">
                <a16:creationId xmlns:a16="http://schemas.microsoft.com/office/drawing/2014/main" id="{E23DA7A1-AF0C-6440-960F-D41594D8C0C0}"/>
              </a:ext>
            </a:extLst>
          </p:cNvPr>
          <p:cNvCxnSpPr>
            <a:cxnSpLocks/>
            <a:stCxn id="8" idx="2"/>
          </p:cNvCxnSpPr>
          <p:nvPr/>
        </p:nvCxnSpPr>
        <p:spPr>
          <a:xfrm>
            <a:off x="2287588" y="469900"/>
            <a:ext cx="9458325" cy="0"/>
          </a:xfrm>
          <a:prstGeom prst="line">
            <a:avLst/>
          </a:prstGeom>
          <a:ln w="22225">
            <a:solidFill>
              <a:srgbClr val="91C6C6"/>
            </a:solidFill>
          </a:ln>
        </p:spPr>
        <p:style>
          <a:lnRef idx="1">
            <a:schemeClr val="accent6"/>
          </a:lnRef>
          <a:fillRef idx="0">
            <a:schemeClr val="accent6"/>
          </a:fillRef>
          <a:effectRef idx="0">
            <a:schemeClr val="accent6"/>
          </a:effectRef>
          <a:fontRef idx="minor">
            <a:schemeClr val="tx1"/>
          </a:fontRef>
        </p:style>
      </p:cxnSp>
      <p:sp>
        <p:nvSpPr>
          <p:cNvPr id="6" name="Connector 5">
            <a:extLst>
              <a:ext uri="{FF2B5EF4-FFF2-40B4-BE49-F238E27FC236}">
                <a16:creationId xmlns:a16="http://schemas.microsoft.com/office/drawing/2014/main" id="{D0C937F2-80A6-7749-8EFB-1AFABD6B9AB9}"/>
              </a:ext>
            </a:extLst>
          </p:cNvPr>
          <p:cNvSpPr/>
          <p:nvPr/>
        </p:nvSpPr>
        <p:spPr>
          <a:xfrm>
            <a:off x="2287588" y="396875"/>
            <a:ext cx="146050" cy="146050"/>
          </a:xfrm>
          <a:prstGeom prst="flowChartConnector">
            <a:avLst/>
          </a:prstGeom>
          <a:solidFill>
            <a:schemeClr val="bg1"/>
          </a:solidFill>
          <a:ln>
            <a:solidFill>
              <a:srgbClr val="91C6C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a:extLst>
              <a:ext uri="{FF2B5EF4-FFF2-40B4-BE49-F238E27FC236}">
                <a16:creationId xmlns:a16="http://schemas.microsoft.com/office/drawing/2014/main" id="{19A43CE7-13B5-5540-A168-C4208B2FF0E6}"/>
              </a:ext>
            </a:extLst>
          </p:cNvPr>
          <p:cNvSpPr txBox="1"/>
          <p:nvPr/>
        </p:nvSpPr>
        <p:spPr bwMode="auto">
          <a:xfrm>
            <a:off x="879475" y="328613"/>
            <a:ext cx="1365250" cy="282575"/>
          </a:xfrm>
          <a:prstGeom prst="rect">
            <a:avLst/>
          </a:prstGeom>
          <a:noFill/>
          <a:ln>
            <a:noFill/>
          </a:ln>
        </p:spPr>
        <p:txBody>
          <a:bodyPr/>
          <a:lstStyle/>
          <a:p>
            <a:pPr>
              <a:defRPr/>
            </a:pPr>
            <a:r>
              <a:rPr lang="en-US" sz="1200" b="1" spc="300" dirty="0">
                <a:solidFill>
                  <a:schemeClr val="accent1"/>
                </a:solidFill>
                <a:latin typeface="Lato" panose="020F0502020204030203" pitchFamily="34" charset="0"/>
                <a:ea typeface="Lato" panose="020F0502020204030203" pitchFamily="34" charset="0"/>
                <a:cs typeface="Lato" panose="020F0502020204030203" pitchFamily="34" charset="0"/>
              </a:rPr>
              <a:t>SPOTLIGHT</a:t>
            </a:r>
          </a:p>
        </p:txBody>
      </p:sp>
      <p:cxnSp>
        <p:nvCxnSpPr>
          <p:cNvPr id="8" name="Straight Connector 7">
            <a:extLst>
              <a:ext uri="{FF2B5EF4-FFF2-40B4-BE49-F238E27FC236}">
                <a16:creationId xmlns:a16="http://schemas.microsoft.com/office/drawing/2014/main" id="{07804EBC-8F4F-5541-BEBF-21C5078E9B80}"/>
              </a:ext>
            </a:extLst>
          </p:cNvPr>
          <p:cNvCxnSpPr>
            <a:cxnSpLocks/>
          </p:cNvCxnSpPr>
          <p:nvPr/>
        </p:nvCxnSpPr>
        <p:spPr>
          <a:xfrm flipV="1">
            <a:off x="11734800" y="469900"/>
            <a:ext cx="0" cy="5943600"/>
          </a:xfrm>
          <a:prstGeom prst="line">
            <a:avLst/>
          </a:prstGeom>
          <a:ln w="25400">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5FCD9447-6FC8-6B4B-86E1-92CC8BF25F76}"/>
              </a:ext>
            </a:extLst>
          </p:cNvPr>
          <p:cNvCxnSpPr>
            <a:cxnSpLocks/>
          </p:cNvCxnSpPr>
          <p:nvPr userDrawn="1"/>
        </p:nvCxnSpPr>
        <p:spPr>
          <a:xfrm>
            <a:off x="461963" y="6400800"/>
            <a:ext cx="11277600" cy="0"/>
          </a:xfrm>
          <a:prstGeom prst="line">
            <a:avLst/>
          </a:prstGeom>
          <a:ln w="22225">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8ED7010C-E421-0B4F-8703-2A360CB1E5EC}"/>
              </a:ext>
            </a:extLst>
          </p:cNvPr>
          <p:cNvCxnSpPr/>
          <p:nvPr userDrawn="1"/>
        </p:nvCxnSpPr>
        <p:spPr>
          <a:xfrm flipV="1">
            <a:off x="468313" y="457200"/>
            <a:ext cx="0" cy="5943600"/>
          </a:xfrm>
          <a:prstGeom prst="line">
            <a:avLst/>
          </a:prstGeom>
          <a:ln w="25400">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D14653F0-4782-9D4D-BFCC-029DD1E60D81}"/>
              </a:ext>
            </a:extLst>
          </p:cNvPr>
          <p:cNvCxnSpPr>
            <a:cxnSpLocks/>
          </p:cNvCxnSpPr>
          <p:nvPr userDrawn="1"/>
        </p:nvCxnSpPr>
        <p:spPr>
          <a:xfrm>
            <a:off x="461963" y="469900"/>
            <a:ext cx="374650" cy="0"/>
          </a:xfrm>
          <a:prstGeom prst="line">
            <a:avLst/>
          </a:prstGeom>
          <a:ln w="22225">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11405F6D-C0B3-234E-9F87-A762C3C36603}"/>
              </a:ext>
            </a:extLst>
          </p:cNvPr>
          <p:cNvCxnSpPr>
            <a:cxnSpLocks/>
            <a:stCxn id="8" idx="2"/>
          </p:cNvCxnSpPr>
          <p:nvPr userDrawn="1"/>
        </p:nvCxnSpPr>
        <p:spPr>
          <a:xfrm>
            <a:off x="2287588" y="469900"/>
            <a:ext cx="9458325" cy="0"/>
          </a:xfrm>
          <a:prstGeom prst="line">
            <a:avLst/>
          </a:prstGeom>
          <a:ln w="22225">
            <a:solidFill>
              <a:srgbClr val="91C6C6"/>
            </a:solidFill>
          </a:ln>
        </p:spPr>
        <p:style>
          <a:lnRef idx="1">
            <a:schemeClr val="accent6"/>
          </a:lnRef>
          <a:fillRef idx="0">
            <a:schemeClr val="accent6"/>
          </a:fillRef>
          <a:effectRef idx="0">
            <a:schemeClr val="accent6"/>
          </a:effectRef>
          <a:fontRef idx="minor">
            <a:schemeClr val="tx1"/>
          </a:fontRef>
        </p:style>
      </p:cxnSp>
      <p:sp>
        <p:nvSpPr>
          <p:cNvPr id="13" name="Connector 12">
            <a:extLst>
              <a:ext uri="{FF2B5EF4-FFF2-40B4-BE49-F238E27FC236}">
                <a16:creationId xmlns:a16="http://schemas.microsoft.com/office/drawing/2014/main" id="{05DFC89B-E294-3E41-A8A1-33D3ADAE39B7}"/>
              </a:ext>
            </a:extLst>
          </p:cNvPr>
          <p:cNvSpPr/>
          <p:nvPr userDrawn="1"/>
        </p:nvSpPr>
        <p:spPr>
          <a:xfrm>
            <a:off x="2287588" y="396875"/>
            <a:ext cx="146050" cy="146050"/>
          </a:xfrm>
          <a:prstGeom prst="flowChartConnector">
            <a:avLst/>
          </a:prstGeom>
          <a:solidFill>
            <a:schemeClr val="bg1"/>
          </a:solidFill>
          <a:ln>
            <a:solidFill>
              <a:srgbClr val="91C6C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D5539E01-0BD2-E441-A297-4AC5D525E9EC}"/>
              </a:ext>
            </a:extLst>
          </p:cNvPr>
          <p:cNvSpPr txBox="1"/>
          <p:nvPr userDrawn="1"/>
        </p:nvSpPr>
        <p:spPr bwMode="auto">
          <a:xfrm>
            <a:off x="879475" y="328613"/>
            <a:ext cx="1365250" cy="282575"/>
          </a:xfrm>
          <a:prstGeom prst="rect">
            <a:avLst/>
          </a:prstGeom>
          <a:noFill/>
          <a:ln>
            <a:noFill/>
          </a:ln>
        </p:spPr>
        <p:txBody>
          <a:bodyPr/>
          <a:lstStyle/>
          <a:p>
            <a:pPr>
              <a:defRPr/>
            </a:pPr>
            <a:r>
              <a:rPr lang="en-US" sz="1200" b="1" spc="300" dirty="0">
                <a:solidFill>
                  <a:schemeClr val="accent1"/>
                </a:solidFill>
                <a:latin typeface="Lato" panose="020F0502020204030203" pitchFamily="34" charset="0"/>
                <a:ea typeface="Lato" panose="020F0502020204030203" pitchFamily="34" charset="0"/>
                <a:cs typeface="Lato" panose="020F0502020204030203" pitchFamily="34" charset="0"/>
              </a:rPr>
              <a:t>SPOTLIGHT</a:t>
            </a:r>
          </a:p>
        </p:txBody>
      </p:sp>
      <p:cxnSp>
        <p:nvCxnSpPr>
          <p:cNvPr id="15" name="Straight Connector 14">
            <a:extLst>
              <a:ext uri="{FF2B5EF4-FFF2-40B4-BE49-F238E27FC236}">
                <a16:creationId xmlns:a16="http://schemas.microsoft.com/office/drawing/2014/main" id="{8CD67E9B-1D0B-FD4A-B644-435BC65495E1}"/>
              </a:ext>
            </a:extLst>
          </p:cNvPr>
          <p:cNvCxnSpPr>
            <a:cxnSpLocks/>
          </p:cNvCxnSpPr>
          <p:nvPr userDrawn="1"/>
        </p:nvCxnSpPr>
        <p:spPr>
          <a:xfrm flipV="1">
            <a:off x="11734800" y="469900"/>
            <a:ext cx="0" cy="5943600"/>
          </a:xfrm>
          <a:prstGeom prst="line">
            <a:avLst/>
          </a:prstGeom>
          <a:ln w="25400">
            <a:solidFill>
              <a:srgbClr val="91C6C6"/>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44908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ll-to Action">
    <p:bg>
      <p:bgPr>
        <a:solidFill>
          <a:srgbClr val="0F2D52"/>
        </a:solidFill>
        <a:effectLst/>
      </p:bgPr>
    </p:bg>
    <p:spTree>
      <p:nvGrpSpPr>
        <p:cNvPr id="1" name=""/>
        <p:cNvGrpSpPr/>
        <p:nvPr/>
      </p:nvGrpSpPr>
      <p:grpSpPr>
        <a:xfrm>
          <a:off x="0" y="0"/>
          <a:ext cx="0" cy="0"/>
          <a:chOff x="0" y="0"/>
          <a:chExt cx="0" cy="0"/>
        </a:xfrm>
      </p:grpSpPr>
      <p:pic>
        <p:nvPicPr>
          <p:cNvPr id="2" name="Picture 19" descr="Shape, circle&#10;&#10;Description automatically generated">
            <a:extLst>
              <a:ext uri="{FF2B5EF4-FFF2-40B4-BE49-F238E27FC236}">
                <a16:creationId xmlns:a16="http://schemas.microsoft.com/office/drawing/2014/main" id="{23C6B6CF-C29A-8E45-8E44-900480BEE0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8691" b="12202"/>
          <a:stretch>
            <a:fillRect/>
          </a:stretch>
        </p:blipFill>
        <p:spPr bwMode="auto">
          <a:xfrm>
            <a:off x="1735138" y="0"/>
            <a:ext cx="8669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894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1">
    <p:spTree>
      <p:nvGrpSpPr>
        <p:cNvPr id="1" name=""/>
        <p:cNvGrpSpPr/>
        <p:nvPr/>
      </p:nvGrpSpPr>
      <p:grpSpPr>
        <a:xfrm>
          <a:off x="0" y="0"/>
          <a:ext cx="0" cy="0"/>
          <a:chOff x="0" y="0"/>
          <a:chExt cx="0" cy="0"/>
        </a:xfrm>
      </p:grpSpPr>
      <p:sp>
        <p:nvSpPr>
          <p:cNvPr id="5" name="Picture Placeholder 5"/>
          <p:cNvSpPr>
            <a:spLocks noGrp="1"/>
          </p:cNvSpPr>
          <p:nvPr>
            <p:ph type="pic" sz="quarter" idx="11"/>
          </p:nvPr>
        </p:nvSpPr>
        <p:spPr>
          <a:xfrm>
            <a:off x="0" y="1"/>
            <a:ext cx="12192000" cy="6858000"/>
          </a:xfrm>
          <a:prstGeom prst="rect">
            <a:avLst/>
          </a:prstGeom>
          <a:solidFill>
            <a:schemeClr val="bg1">
              <a:lumMod val="85000"/>
            </a:schemeClr>
          </a:solidFill>
        </p:spPr>
        <p:txBody>
          <a:bodyPr rtlCol="0" anchor="ctr" anchorCtr="1">
            <a:normAutofit/>
          </a:bodyPr>
          <a:lstStyle>
            <a:lvl1pPr marL="0" indent="0" algn="ctr">
              <a:buNone/>
              <a:defRPr sz="16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1051399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Slide_BG">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86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T Pattern BG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5AC72B33-5B71-8F41-B022-44F7CE71A56A}"/>
              </a:ext>
            </a:extLst>
          </p:cNvPr>
          <p:cNvSpPr txBox="1">
            <a:spLocks noChangeArrowheads="1"/>
          </p:cNvSpPr>
          <p:nvPr/>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3" name="TextBox 21">
            <a:extLst>
              <a:ext uri="{FF2B5EF4-FFF2-40B4-BE49-F238E27FC236}">
                <a16:creationId xmlns:a16="http://schemas.microsoft.com/office/drawing/2014/main" id="{191D5A3F-5C48-8C47-995E-D64ED3E4AAAE}"/>
              </a:ext>
            </a:extLst>
          </p:cNvPr>
          <p:cNvSpPr txBox="1">
            <a:spLocks noChangeArrowheads="1"/>
          </p:cNvSpPr>
          <p:nvPr/>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 name="TextBox 22">
            <a:extLst>
              <a:ext uri="{FF2B5EF4-FFF2-40B4-BE49-F238E27FC236}">
                <a16:creationId xmlns:a16="http://schemas.microsoft.com/office/drawing/2014/main" id="{D9F676AB-754F-A846-8FEA-5A597F47EA63}"/>
              </a:ext>
            </a:extLst>
          </p:cNvPr>
          <p:cNvSpPr txBox="1">
            <a:spLocks noChangeArrowheads="1"/>
          </p:cNvSpPr>
          <p:nvPr/>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5" name="TextBox 23">
            <a:extLst>
              <a:ext uri="{FF2B5EF4-FFF2-40B4-BE49-F238E27FC236}">
                <a16:creationId xmlns:a16="http://schemas.microsoft.com/office/drawing/2014/main" id="{0883A832-BA99-4E4A-9E6D-8C73C7BD15FC}"/>
              </a:ext>
            </a:extLst>
          </p:cNvPr>
          <p:cNvSpPr txBox="1">
            <a:spLocks noChangeArrowheads="1"/>
          </p:cNvSpPr>
          <p:nvPr/>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6" name="Text Placeholder 18">
            <a:extLst>
              <a:ext uri="{FF2B5EF4-FFF2-40B4-BE49-F238E27FC236}">
                <a16:creationId xmlns:a16="http://schemas.microsoft.com/office/drawing/2014/main" id="{1F31E1DE-8964-9347-88E4-37996B19D8F6}"/>
              </a:ext>
            </a:extLst>
          </p:cNvPr>
          <p:cNvSpPr txBox="1">
            <a:spLocks/>
          </p:cNvSpPr>
          <p:nvPr/>
        </p:nvSpPr>
        <p:spPr>
          <a:xfrm>
            <a:off x="4152900" y="4813300"/>
            <a:ext cx="3886200" cy="727075"/>
          </a:xfrm>
          <a:prstGeom prst="rect">
            <a:avLst/>
          </a:prstGeom>
        </p:spPr>
        <p:txBody>
          <a:bodyPr/>
          <a:lstStyle>
            <a:lvl1pPr marL="6350" indent="0" algn="ctr"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b="1" dirty="0">
              <a:solidFill>
                <a:srgbClr val="86CCFF"/>
              </a:solidFill>
              <a:latin typeface="Lato" panose="020F0502020204030203" pitchFamily="34" charset="0"/>
              <a:ea typeface="Lato" panose="020F0502020204030203" pitchFamily="34" charset="0"/>
              <a:cs typeface="Lato" panose="020F0502020204030203" pitchFamily="34" charset="0"/>
            </a:endParaRPr>
          </a:p>
        </p:txBody>
      </p:sp>
      <p:sp>
        <p:nvSpPr>
          <p:cNvPr id="7" name="TextBox 25">
            <a:extLst>
              <a:ext uri="{FF2B5EF4-FFF2-40B4-BE49-F238E27FC236}">
                <a16:creationId xmlns:a16="http://schemas.microsoft.com/office/drawing/2014/main" id="{AFFA3F9C-26D3-C848-B1A0-76A43FE1CF93}"/>
              </a:ext>
            </a:extLst>
          </p:cNvPr>
          <p:cNvSpPr txBox="1">
            <a:spLocks noChangeArrowheads="1"/>
          </p:cNvSpPr>
          <p:nvPr/>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8" name="TextBox 26">
            <a:extLst>
              <a:ext uri="{FF2B5EF4-FFF2-40B4-BE49-F238E27FC236}">
                <a16:creationId xmlns:a16="http://schemas.microsoft.com/office/drawing/2014/main" id="{FAFE5A0F-55CA-D54A-B094-C8D238420BA6}"/>
              </a:ext>
            </a:extLst>
          </p:cNvPr>
          <p:cNvSpPr txBox="1">
            <a:spLocks noChangeArrowheads="1"/>
          </p:cNvSpPr>
          <p:nvPr/>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9" name="TextBox 27">
            <a:extLst>
              <a:ext uri="{FF2B5EF4-FFF2-40B4-BE49-F238E27FC236}">
                <a16:creationId xmlns:a16="http://schemas.microsoft.com/office/drawing/2014/main" id="{5B46E301-E24B-3343-935A-4AA0997ACAA9}"/>
              </a:ext>
            </a:extLst>
          </p:cNvPr>
          <p:cNvSpPr txBox="1">
            <a:spLocks noChangeArrowheads="1"/>
          </p:cNvSpPr>
          <p:nvPr/>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 name="TextBox 28">
            <a:extLst>
              <a:ext uri="{FF2B5EF4-FFF2-40B4-BE49-F238E27FC236}">
                <a16:creationId xmlns:a16="http://schemas.microsoft.com/office/drawing/2014/main" id="{4F0E41F6-C173-FB41-891F-7A31AE770ADC}"/>
              </a:ext>
            </a:extLst>
          </p:cNvPr>
          <p:cNvSpPr txBox="1">
            <a:spLocks noChangeArrowheads="1"/>
          </p:cNvSpPr>
          <p:nvPr/>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1" name="Text Placeholder 18">
            <a:extLst>
              <a:ext uri="{FF2B5EF4-FFF2-40B4-BE49-F238E27FC236}">
                <a16:creationId xmlns:a16="http://schemas.microsoft.com/office/drawing/2014/main" id="{55D0F27D-015E-0D4C-A315-040CC7987E2D}"/>
              </a:ext>
            </a:extLst>
          </p:cNvPr>
          <p:cNvSpPr txBox="1">
            <a:spLocks/>
          </p:cNvSpPr>
          <p:nvPr/>
        </p:nvSpPr>
        <p:spPr>
          <a:xfrm>
            <a:off x="4152900" y="4813300"/>
            <a:ext cx="3886200" cy="727075"/>
          </a:xfrm>
          <a:prstGeom prst="rect">
            <a:avLst/>
          </a:prstGeom>
        </p:spPr>
        <p:txBody>
          <a:bodyPr/>
          <a:lstStyle>
            <a:lvl1pPr marL="6350" indent="0" algn="ctr"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b="1" dirty="0">
              <a:solidFill>
                <a:srgbClr val="86CCFF"/>
              </a:solidFill>
              <a:latin typeface="Lato" panose="020F0502020204030203" pitchFamily="34" charset="0"/>
              <a:ea typeface="Lato" panose="020F0502020204030203" pitchFamily="34" charset="0"/>
              <a:cs typeface="Lato" panose="020F0502020204030203" pitchFamily="34" charset="0"/>
            </a:endParaRPr>
          </a:p>
        </p:txBody>
      </p:sp>
      <p:sp>
        <p:nvSpPr>
          <p:cNvPr id="12" name="TextBox 30">
            <a:extLst>
              <a:ext uri="{FF2B5EF4-FFF2-40B4-BE49-F238E27FC236}">
                <a16:creationId xmlns:a16="http://schemas.microsoft.com/office/drawing/2014/main" id="{E9D0C1B3-B53D-C444-8927-7728F67A716F}"/>
              </a:ext>
            </a:extLst>
          </p:cNvPr>
          <p:cNvSpPr txBox="1">
            <a:spLocks noChangeArrowheads="1"/>
          </p:cNvSpPr>
          <p:nvPr userDrawn="1"/>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3" name="TextBox 31">
            <a:extLst>
              <a:ext uri="{FF2B5EF4-FFF2-40B4-BE49-F238E27FC236}">
                <a16:creationId xmlns:a16="http://schemas.microsoft.com/office/drawing/2014/main" id="{12B02F8B-D15F-FB40-927A-B73FD44EA919}"/>
              </a:ext>
            </a:extLst>
          </p:cNvPr>
          <p:cNvSpPr txBox="1">
            <a:spLocks noChangeArrowheads="1"/>
          </p:cNvSpPr>
          <p:nvPr userDrawn="1"/>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4" name="TextBox 32">
            <a:extLst>
              <a:ext uri="{FF2B5EF4-FFF2-40B4-BE49-F238E27FC236}">
                <a16:creationId xmlns:a16="http://schemas.microsoft.com/office/drawing/2014/main" id="{AE51B61A-65CA-1B44-A160-665175728360}"/>
              </a:ext>
            </a:extLst>
          </p:cNvPr>
          <p:cNvSpPr txBox="1">
            <a:spLocks noChangeArrowheads="1"/>
          </p:cNvSpPr>
          <p:nvPr userDrawn="1"/>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5" name="TextBox 33">
            <a:extLst>
              <a:ext uri="{FF2B5EF4-FFF2-40B4-BE49-F238E27FC236}">
                <a16:creationId xmlns:a16="http://schemas.microsoft.com/office/drawing/2014/main" id="{662E9DD9-4405-1B4A-820C-DF4A1367D4C6}"/>
              </a:ext>
            </a:extLst>
          </p:cNvPr>
          <p:cNvSpPr txBox="1">
            <a:spLocks noChangeArrowheads="1"/>
          </p:cNvSpPr>
          <p:nvPr userDrawn="1"/>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6" name="Text Placeholder 18">
            <a:extLst>
              <a:ext uri="{FF2B5EF4-FFF2-40B4-BE49-F238E27FC236}">
                <a16:creationId xmlns:a16="http://schemas.microsoft.com/office/drawing/2014/main" id="{8283226D-1525-0244-946B-49C74915C85F}"/>
              </a:ext>
            </a:extLst>
          </p:cNvPr>
          <p:cNvSpPr txBox="1">
            <a:spLocks/>
          </p:cNvSpPr>
          <p:nvPr userDrawn="1"/>
        </p:nvSpPr>
        <p:spPr>
          <a:xfrm>
            <a:off x="4152900" y="4813300"/>
            <a:ext cx="3886200" cy="727075"/>
          </a:xfrm>
          <a:prstGeom prst="rect">
            <a:avLst/>
          </a:prstGeom>
        </p:spPr>
        <p:txBody>
          <a:bodyPr/>
          <a:lstStyle>
            <a:lvl1pPr marL="6350" indent="0" algn="ctr"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b="1" dirty="0">
              <a:solidFill>
                <a:srgbClr val="86CCFF"/>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499673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eparato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30855" y="2014996"/>
            <a:ext cx="10896600" cy="1979612"/>
          </a:xfrm>
        </p:spPr>
        <p:txBody>
          <a:bodyPr>
            <a:noAutofit/>
          </a:bodyPr>
          <a:lstStyle>
            <a:lvl1pPr indent="0">
              <a:lnSpc>
                <a:spcPts val="6000"/>
              </a:lnSpc>
              <a:defRPr sz="5400" cap="all" baseline="0">
                <a:solidFill>
                  <a:schemeClr val="bg1"/>
                </a:solidFill>
              </a:defRPr>
            </a:lvl1pPr>
          </a:lstStyle>
          <a:p>
            <a:r>
              <a:rPr lang="en-US" dirty="0"/>
              <a:t>Click TO ADD SECTION STARTER</a:t>
            </a:r>
            <a:endParaRPr lang="en-CA" dirty="0"/>
          </a:p>
        </p:txBody>
      </p:sp>
      <p:sp>
        <p:nvSpPr>
          <p:cNvPr id="2" name="Footer Placeholder 1">
            <a:extLst>
              <a:ext uri="{FF2B5EF4-FFF2-40B4-BE49-F238E27FC236}">
                <a16:creationId xmlns:a16="http://schemas.microsoft.com/office/drawing/2014/main" id="{3EF8DD6E-FDA7-3040-92FA-53650C2909E2}"/>
              </a:ext>
            </a:extLst>
          </p:cNvPr>
          <p:cNvSpPr>
            <a:spLocks noGrp="1"/>
          </p:cNvSpPr>
          <p:nvPr>
            <p:ph type="ftr" sz="quarter" idx="10"/>
          </p:nvPr>
        </p:nvSpPr>
        <p:spPr/>
        <p:txBody>
          <a:bodyPr/>
          <a:lstStyle/>
          <a:p>
            <a:fld id="{0DBAD59A-2AF2-4944-9114-771EC3482AA0}" type="slidenum">
              <a:rPr lang="en-US" smtClean="0"/>
              <a:pPr/>
              <a:t>‹#›</a:t>
            </a:fld>
            <a:endParaRPr lang="en-US" dirty="0">
              <a:solidFill>
                <a:schemeClr val="bg1"/>
              </a:solidFill>
            </a:endParaRPr>
          </a:p>
        </p:txBody>
      </p:sp>
      <p:pic>
        <p:nvPicPr>
          <p:cNvPr id="10" name="Picture 9" descr="A picture containing text&#10;&#10;Description automatically generated">
            <a:extLst>
              <a:ext uri="{FF2B5EF4-FFF2-40B4-BE49-F238E27FC236}">
                <a16:creationId xmlns:a16="http://schemas.microsoft.com/office/drawing/2014/main" id="{015EFEB4-4E7A-604C-AEA4-78FF427771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735" y="5969290"/>
            <a:ext cx="3144933" cy="481500"/>
          </a:xfrm>
          <a:prstGeom prst="rect">
            <a:avLst/>
          </a:prstGeom>
        </p:spPr>
      </p:pic>
    </p:spTree>
    <p:extLst>
      <p:ext uri="{BB962C8B-B14F-4D97-AF65-F5344CB8AC3E}">
        <p14:creationId xmlns:p14="http://schemas.microsoft.com/office/powerpoint/2010/main" val="3381767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mage">
    <p:spTree>
      <p:nvGrpSpPr>
        <p:cNvPr id="1" name=""/>
        <p:cNvGrpSpPr/>
        <p:nvPr/>
      </p:nvGrpSpPr>
      <p:grpSpPr>
        <a:xfrm>
          <a:off x="0" y="0"/>
          <a:ext cx="0" cy="0"/>
          <a:chOff x="0" y="0"/>
          <a:chExt cx="0" cy="0"/>
        </a:xfrm>
      </p:grpSpPr>
      <p:pic>
        <p:nvPicPr>
          <p:cNvPr id="7" name="Picture 21" descr="Background pattern&#10;&#10;Description automatically generated">
            <a:extLst>
              <a:ext uri="{FF2B5EF4-FFF2-40B4-BE49-F238E27FC236}">
                <a16:creationId xmlns:a16="http://schemas.microsoft.com/office/drawing/2014/main" id="{E4CF1227-C1B7-FC4A-BEE5-0AD65285A7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p:cNvSpPr>
            <a:spLocks noGrp="1"/>
          </p:cNvSpPr>
          <p:nvPr>
            <p:ph idx="1"/>
          </p:nvPr>
        </p:nvSpPr>
        <p:spPr bwMode="auto">
          <a:xfrm>
            <a:off x="647700" y="1691933"/>
            <a:ext cx="4620985" cy="4356786"/>
          </a:xfrm>
          <a:prstGeom prst="rect">
            <a:avLst/>
          </a:prstGeom>
          <a:noFill/>
          <a:ln>
            <a:noFill/>
          </a:ln>
        </p:spPr>
        <p:txBody>
          <a:bodyPr lIns="0" tIns="46800"/>
          <a:lstStyle/>
          <a:p>
            <a:pPr lvl="0"/>
            <a:r>
              <a:rPr lang="en-US" noProof="0"/>
              <a:t>Click to edit Master text styles</a:t>
            </a:r>
          </a:p>
          <a:p>
            <a:pPr lvl="1"/>
            <a:r>
              <a:rPr lang="en-US" noProof="0"/>
              <a:t>Second level</a:t>
            </a:r>
          </a:p>
          <a:p>
            <a:pPr lvl="2"/>
            <a:r>
              <a:rPr lang="en-US" noProof="0"/>
              <a:t>Third level</a:t>
            </a:r>
          </a:p>
        </p:txBody>
      </p:sp>
      <p:sp>
        <p:nvSpPr>
          <p:cNvPr id="5" name="Title 1"/>
          <p:cNvSpPr>
            <a:spLocks noGrp="1"/>
          </p:cNvSpPr>
          <p:nvPr>
            <p:ph type="title" hasCustomPrompt="1"/>
          </p:nvPr>
        </p:nvSpPr>
        <p:spPr>
          <a:xfrm>
            <a:off x="647700" y="639762"/>
            <a:ext cx="4620986" cy="927099"/>
          </a:xfrm>
          <a:prstGeom prst="rect">
            <a:avLst/>
          </a:prstGeom>
        </p:spPr>
        <p:txBody>
          <a:bodyPr/>
          <a:lstStyle/>
          <a:p>
            <a:r>
              <a:rPr lang="en-US" altLang="en-US" dirty="0"/>
              <a:t>CLICK To ADD title</a:t>
            </a:r>
            <a:endParaRPr lang="en-US" dirty="0"/>
          </a:p>
        </p:txBody>
      </p:sp>
      <p:sp>
        <p:nvSpPr>
          <p:cNvPr id="6" name="Picture Placeholder 5"/>
          <p:cNvSpPr>
            <a:spLocks noGrp="1"/>
          </p:cNvSpPr>
          <p:nvPr>
            <p:ph type="pic" sz="quarter" idx="19"/>
          </p:nvPr>
        </p:nvSpPr>
        <p:spPr>
          <a:xfrm>
            <a:off x="5475642" y="0"/>
            <a:ext cx="6259158" cy="6858000"/>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sp>
        <p:nvSpPr>
          <p:cNvPr id="2" name="Footer Placeholder 1">
            <a:extLst>
              <a:ext uri="{FF2B5EF4-FFF2-40B4-BE49-F238E27FC236}">
                <a16:creationId xmlns:a16="http://schemas.microsoft.com/office/drawing/2014/main" id="{73AA4732-1FAB-734A-BA3D-2408027B6164}"/>
              </a:ext>
            </a:extLst>
          </p:cNvPr>
          <p:cNvSpPr>
            <a:spLocks noGrp="1"/>
          </p:cNvSpPr>
          <p:nvPr>
            <p:ph type="ftr" sz="quarter" idx="20"/>
          </p:nvPr>
        </p:nvSpPr>
        <p:spPr/>
        <p:txBody>
          <a:bodyPr/>
          <a:lstStyle/>
          <a:p>
            <a:fld id="{0DBAD59A-2AF2-4944-9114-771EC3482AA0}" type="slidenum">
              <a:rPr lang="en-US" smtClean="0"/>
              <a:pPr/>
              <a:t>‹#›</a:t>
            </a:fld>
            <a:endParaRPr lang="en-US" dirty="0">
              <a:solidFill>
                <a:schemeClr val="bg1"/>
              </a:solidFill>
            </a:endParaRPr>
          </a:p>
        </p:txBody>
      </p:sp>
      <p:pic>
        <p:nvPicPr>
          <p:cNvPr id="11" name="Picture 10">
            <a:extLst>
              <a:ext uri="{FF2B5EF4-FFF2-40B4-BE49-F238E27FC236}">
                <a16:creationId xmlns:a16="http://schemas.microsoft.com/office/drawing/2014/main" id="{1779F304-32B8-FC4E-BCA3-2E311B01C8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821" y="6147840"/>
            <a:ext cx="2239355" cy="342853"/>
          </a:xfrm>
          <a:prstGeom prst="rect">
            <a:avLst/>
          </a:prstGeom>
        </p:spPr>
      </p:pic>
    </p:spTree>
    <p:extLst>
      <p:ext uri="{BB962C8B-B14F-4D97-AF65-F5344CB8AC3E}">
        <p14:creationId xmlns:p14="http://schemas.microsoft.com/office/powerpoint/2010/main" val="269148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 3 images">
    <p:spTree>
      <p:nvGrpSpPr>
        <p:cNvPr id="1" name=""/>
        <p:cNvGrpSpPr/>
        <p:nvPr/>
      </p:nvGrpSpPr>
      <p:grpSpPr>
        <a:xfrm>
          <a:off x="0" y="0"/>
          <a:ext cx="0" cy="0"/>
          <a:chOff x="0" y="0"/>
          <a:chExt cx="0" cy="0"/>
        </a:xfrm>
      </p:grpSpPr>
      <p:pic>
        <p:nvPicPr>
          <p:cNvPr id="10" name="Picture 21" descr="Background pattern&#10;&#10;Description automatically generated">
            <a:extLst>
              <a:ext uri="{FF2B5EF4-FFF2-40B4-BE49-F238E27FC236}">
                <a16:creationId xmlns:a16="http://schemas.microsoft.com/office/drawing/2014/main" id="{34AC0466-9389-0D42-AC6F-4E56DB9238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hasCustomPrompt="1"/>
          </p:nvPr>
        </p:nvSpPr>
        <p:spPr>
          <a:xfrm>
            <a:off x="650875" y="639763"/>
            <a:ext cx="7297738" cy="957261"/>
          </a:xfrm>
          <a:prstGeom prst="rect">
            <a:avLst/>
          </a:prstGeom>
        </p:spPr>
        <p:txBody>
          <a:bodyPr/>
          <a:lstStyle/>
          <a:p>
            <a:r>
              <a:rPr lang="en-US" altLang="en-US" dirty="0"/>
              <a:t>CLICK TO ADD TITLE</a:t>
            </a:r>
            <a:endParaRPr lang="en-US" dirty="0"/>
          </a:p>
        </p:txBody>
      </p:sp>
      <p:sp>
        <p:nvSpPr>
          <p:cNvPr id="6" name="Text Placeholder 2"/>
          <p:cNvSpPr>
            <a:spLocks noGrp="1"/>
          </p:cNvSpPr>
          <p:nvPr>
            <p:ph idx="1"/>
          </p:nvPr>
        </p:nvSpPr>
        <p:spPr bwMode="auto">
          <a:xfrm>
            <a:off x="650875" y="1753824"/>
            <a:ext cx="4349222" cy="4269606"/>
          </a:xfrm>
          <a:prstGeom prst="rect">
            <a:avLst/>
          </a:prstGeom>
          <a:noFill/>
          <a:ln>
            <a:noFill/>
          </a:ln>
        </p:spPr>
        <p:txBody>
          <a:bodyPr lIns="0" tIns="46800"/>
          <a:lstStyle/>
          <a:p>
            <a:pPr lvl="0"/>
            <a:r>
              <a:rPr lang="en-US" noProof="0" dirty="0"/>
              <a:t>Click to edit Master text styles</a:t>
            </a:r>
          </a:p>
          <a:p>
            <a:pPr lvl="1"/>
            <a:r>
              <a:rPr lang="en-US" noProof="0" dirty="0"/>
              <a:t>Second level</a:t>
            </a:r>
          </a:p>
          <a:p>
            <a:pPr lvl="2"/>
            <a:r>
              <a:rPr lang="en-US" noProof="0" dirty="0"/>
              <a:t>Third level</a:t>
            </a:r>
          </a:p>
        </p:txBody>
      </p:sp>
      <p:sp>
        <p:nvSpPr>
          <p:cNvPr id="7" name="Picture Placeholder 5"/>
          <p:cNvSpPr>
            <a:spLocks noGrp="1"/>
          </p:cNvSpPr>
          <p:nvPr>
            <p:ph type="pic" sz="quarter" idx="18"/>
          </p:nvPr>
        </p:nvSpPr>
        <p:spPr>
          <a:xfrm>
            <a:off x="8142288" y="457200"/>
            <a:ext cx="3398837" cy="2402727"/>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sp>
        <p:nvSpPr>
          <p:cNvPr id="8" name="Picture Placeholder 5"/>
          <p:cNvSpPr>
            <a:spLocks noGrp="1"/>
          </p:cNvSpPr>
          <p:nvPr>
            <p:ph type="pic" sz="quarter" idx="19"/>
          </p:nvPr>
        </p:nvSpPr>
        <p:spPr>
          <a:xfrm>
            <a:off x="8416344" y="2987899"/>
            <a:ext cx="2917064" cy="3870101"/>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sp>
        <p:nvSpPr>
          <p:cNvPr id="9" name="Picture Placeholder 5"/>
          <p:cNvSpPr>
            <a:spLocks noGrp="1"/>
          </p:cNvSpPr>
          <p:nvPr>
            <p:ph type="pic" sz="quarter" idx="20"/>
          </p:nvPr>
        </p:nvSpPr>
        <p:spPr>
          <a:xfrm>
            <a:off x="5166860" y="1749953"/>
            <a:ext cx="2808666" cy="3540461"/>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sp>
        <p:nvSpPr>
          <p:cNvPr id="2" name="Footer Placeholder 1">
            <a:extLst>
              <a:ext uri="{FF2B5EF4-FFF2-40B4-BE49-F238E27FC236}">
                <a16:creationId xmlns:a16="http://schemas.microsoft.com/office/drawing/2014/main" id="{E2673B26-8B49-FB47-B9EE-7B93B21B7486}"/>
              </a:ext>
            </a:extLst>
          </p:cNvPr>
          <p:cNvSpPr>
            <a:spLocks noGrp="1"/>
          </p:cNvSpPr>
          <p:nvPr>
            <p:ph type="ftr" sz="quarter" idx="21"/>
          </p:nvPr>
        </p:nvSpPr>
        <p:spPr/>
        <p:txBody>
          <a:bodyPr/>
          <a:lstStyle/>
          <a:p>
            <a:fld id="{0DBAD59A-2AF2-4944-9114-771EC3482AA0}" type="slidenum">
              <a:rPr lang="en-US" smtClean="0"/>
              <a:pPr/>
              <a:t>‹#›</a:t>
            </a:fld>
            <a:endParaRPr lang="en-US" dirty="0">
              <a:solidFill>
                <a:schemeClr val="bg1"/>
              </a:solidFill>
            </a:endParaRPr>
          </a:p>
        </p:txBody>
      </p:sp>
      <p:pic>
        <p:nvPicPr>
          <p:cNvPr id="14" name="Picture 13">
            <a:extLst>
              <a:ext uri="{FF2B5EF4-FFF2-40B4-BE49-F238E27FC236}">
                <a16:creationId xmlns:a16="http://schemas.microsoft.com/office/drawing/2014/main" id="{05218C90-38CA-3D4D-8EB9-41C485B6F4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821" y="6147840"/>
            <a:ext cx="2239355" cy="342853"/>
          </a:xfrm>
          <a:prstGeom prst="rect">
            <a:avLst/>
          </a:prstGeom>
        </p:spPr>
      </p:pic>
    </p:spTree>
    <p:extLst>
      <p:ext uri="{BB962C8B-B14F-4D97-AF65-F5344CB8AC3E}">
        <p14:creationId xmlns:p14="http://schemas.microsoft.com/office/powerpoint/2010/main" val="2522090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21" descr="Background pattern&#10;&#10;Description automatically generated">
            <a:extLst>
              <a:ext uri="{FF2B5EF4-FFF2-40B4-BE49-F238E27FC236}">
                <a16:creationId xmlns:a16="http://schemas.microsoft.com/office/drawing/2014/main" id="{EEADA910-C82D-AC44-9E9D-3C21A7DDEC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648892" y="2281710"/>
            <a:ext cx="5304816" cy="368458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096000" y="2281710"/>
            <a:ext cx="5447108" cy="3684588"/>
          </a:xfrm>
          <a:prstGeom prst="rect">
            <a:avLst/>
          </a:prstGeom>
        </p:spPr>
        <p:txBody>
          <a:bodyPr/>
          <a:lstStyle>
            <a:lvl4pPr marL="1830388" indent="-792163">
              <a:buNone/>
              <a:tabLst/>
              <a:defRPr/>
            </a:lvl4pPr>
            <a:lvl5pPr marL="1830388" indent="-792163">
              <a:tabLst/>
              <a:defRPr/>
            </a:lvl5pPr>
          </a:lstStyle>
          <a:p>
            <a:pPr lvl="0"/>
            <a:r>
              <a:rPr lang="en-US" dirty="0"/>
              <a:t>Click to edit Master text styles</a:t>
            </a:r>
          </a:p>
          <a:p>
            <a:pPr lvl="1"/>
            <a:r>
              <a:rPr lang="en-US" dirty="0"/>
              <a:t>Second level</a:t>
            </a:r>
          </a:p>
          <a:p>
            <a:pPr lvl="2"/>
            <a:r>
              <a:rPr lang="en-US" dirty="0"/>
              <a:t>Third level</a:t>
            </a:r>
          </a:p>
        </p:txBody>
      </p:sp>
      <p:sp>
        <p:nvSpPr>
          <p:cNvPr id="10" name="Title Placeholder 1"/>
          <p:cNvSpPr>
            <a:spLocks noGrp="1"/>
          </p:cNvSpPr>
          <p:nvPr>
            <p:ph type="title" hasCustomPrompt="1"/>
          </p:nvPr>
        </p:nvSpPr>
        <p:spPr bwMode="auto">
          <a:xfrm>
            <a:off x="645160" y="639762"/>
            <a:ext cx="10886440" cy="927100"/>
          </a:xfrm>
          <a:prstGeom prst="rect">
            <a:avLst/>
          </a:prstGeom>
          <a:noFill/>
          <a:ln>
            <a:noFill/>
          </a:ln>
        </p:spPr>
        <p:txBody>
          <a:bodyPr/>
          <a:lstStyle>
            <a:lvl1pPr>
              <a:defRPr/>
            </a:lvl1pPr>
          </a:lstStyle>
          <a:p>
            <a:pPr lvl="0"/>
            <a:r>
              <a:rPr lang="en-US" altLang="en-US" dirty="0"/>
              <a:t>CLICK TO ADD title</a:t>
            </a:r>
            <a:endParaRPr lang="en-CA" altLang="en-US" dirty="0"/>
          </a:p>
        </p:txBody>
      </p:sp>
      <p:sp>
        <p:nvSpPr>
          <p:cNvPr id="11" name="Text Placeholder 2"/>
          <p:cNvSpPr>
            <a:spLocks noGrp="1"/>
          </p:cNvSpPr>
          <p:nvPr>
            <p:ph type="body" idx="1" hasCustomPrompt="1"/>
          </p:nvPr>
        </p:nvSpPr>
        <p:spPr>
          <a:xfrm>
            <a:off x="660399" y="1654935"/>
            <a:ext cx="5284180" cy="520255"/>
          </a:xfrm>
          <a:prstGeom prst="rect">
            <a:avLst/>
          </a:prstGeom>
        </p:spPr>
        <p:txBody>
          <a:bodyPr lIns="0" anchor="b"/>
          <a:lstStyle>
            <a:lvl1pPr marL="0" indent="0">
              <a:buNone/>
              <a:defRPr sz="1500" b="1" i="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2" name="Text Placeholder 2"/>
          <p:cNvSpPr>
            <a:spLocks noGrp="1"/>
          </p:cNvSpPr>
          <p:nvPr>
            <p:ph type="body" idx="13" hasCustomPrompt="1"/>
          </p:nvPr>
        </p:nvSpPr>
        <p:spPr>
          <a:xfrm>
            <a:off x="6096001" y="1654935"/>
            <a:ext cx="5435600" cy="520255"/>
          </a:xfrm>
          <a:prstGeom prst="rect">
            <a:avLst/>
          </a:prstGeom>
        </p:spPr>
        <p:txBody>
          <a:bodyPr lIns="0" anchor="b"/>
          <a:lstStyle>
            <a:lvl1pPr marL="0" indent="0">
              <a:buNone/>
              <a:defRPr sz="1500" b="1" i="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2" name="Footer Placeholder 1">
            <a:extLst>
              <a:ext uri="{FF2B5EF4-FFF2-40B4-BE49-F238E27FC236}">
                <a16:creationId xmlns:a16="http://schemas.microsoft.com/office/drawing/2014/main" id="{FC624B47-276E-8C4D-9771-746E95792434}"/>
              </a:ext>
            </a:extLst>
          </p:cNvPr>
          <p:cNvSpPr>
            <a:spLocks noGrp="1"/>
          </p:cNvSpPr>
          <p:nvPr>
            <p:ph type="ftr" sz="quarter" idx="14"/>
          </p:nvPr>
        </p:nvSpPr>
        <p:spPr/>
        <p:txBody>
          <a:bodyPr/>
          <a:lstStyle/>
          <a:p>
            <a:fld id="{0DBAD59A-2AF2-4944-9114-771EC3482AA0}" type="slidenum">
              <a:rPr lang="en-US" smtClean="0"/>
              <a:pPr/>
              <a:t>‹#›</a:t>
            </a:fld>
            <a:endParaRPr lang="en-US" dirty="0">
              <a:solidFill>
                <a:schemeClr val="bg1"/>
              </a:solidFill>
            </a:endParaRPr>
          </a:p>
        </p:txBody>
      </p:sp>
      <p:pic>
        <p:nvPicPr>
          <p:cNvPr id="14" name="Picture 13">
            <a:extLst>
              <a:ext uri="{FF2B5EF4-FFF2-40B4-BE49-F238E27FC236}">
                <a16:creationId xmlns:a16="http://schemas.microsoft.com/office/drawing/2014/main" id="{2AD3214B-B5D7-F54F-8733-38B66C7B45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821" y="6147840"/>
            <a:ext cx="2239355" cy="342853"/>
          </a:xfrm>
          <a:prstGeom prst="rect">
            <a:avLst/>
          </a:prstGeom>
        </p:spPr>
      </p:pic>
    </p:spTree>
    <p:extLst>
      <p:ext uri="{BB962C8B-B14F-4D97-AF65-F5344CB8AC3E}">
        <p14:creationId xmlns:p14="http://schemas.microsoft.com/office/powerpoint/2010/main" val="1654566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Chart">
    <p:spTree>
      <p:nvGrpSpPr>
        <p:cNvPr id="1" name=""/>
        <p:cNvGrpSpPr/>
        <p:nvPr/>
      </p:nvGrpSpPr>
      <p:grpSpPr>
        <a:xfrm>
          <a:off x="0" y="0"/>
          <a:ext cx="0" cy="0"/>
          <a:chOff x="0" y="0"/>
          <a:chExt cx="0" cy="0"/>
        </a:xfrm>
      </p:grpSpPr>
      <p:pic>
        <p:nvPicPr>
          <p:cNvPr id="6" name="Picture 21" descr="Background pattern&#10;&#10;Description automatically generated">
            <a:extLst>
              <a:ext uri="{FF2B5EF4-FFF2-40B4-BE49-F238E27FC236}">
                <a16:creationId xmlns:a16="http://schemas.microsoft.com/office/drawing/2014/main" id="{44A91454-C896-7F48-B430-C2507EBDFB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52462" y="660630"/>
            <a:ext cx="10887075" cy="927100"/>
          </a:xfrm>
        </p:spPr>
        <p:txBody>
          <a:bodyPr/>
          <a:lstStyle/>
          <a:p>
            <a:r>
              <a:rPr lang="en-US" dirty="0"/>
              <a:t>CLICK TO ADD TITLE</a:t>
            </a:r>
          </a:p>
        </p:txBody>
      </p:sp>
      <p:sp>
        <p:nvSpPr>
          <p:cNvPr id="5" name="Text Placeholder 2"/>
          <p:cNvSpPr>
            <a:spLocks noGrp="1"/>
          </p:cNvSpPr>
          <p:nvPr>
            <p:ph type="body" idx="1" hasCustomPrompt="1"/>
          </p:nvPr>
        </p:nvSpPr>
        <p:spPr>
          <a:xfrm>
            <a:off x="639763" y="1587803"/>
            <a:ext cx="5451846" cy="587387"/>
          </a:xfrm>
          <a:prstGeom prst="rect">
            <a:avLst/>
          </a:prstGeom>
        </p:spPr>
        <p:txBody>
          <a:bodyPr lIns="0" anchor="b"/>
          <a:lstStyle>
            <a:lvl1pPr marL="6350" indent="0">
              <a:buNone/>
              <a:tabLst/>
              <a:defRPr sz="1500" b="1" i="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7" name="Text Placeholder 6"/>
          <p:cNvSpPr>
            <a:spLocks noGrp="1"/>
          </p:cNvSpPr>
          <p:nvPr>
            <p:ph type="body" sz="quarter" idx="10"/>
          </p:nvPr>
        </p:nvSpPr>
        <p:spPr>
          <a:xfrm>
            <a:off x="636534" y="2249772"/>
            <a:ext cx="5451846" cy="3425389"/>
          </a:xfrm>
        </p:spPr>
        <p:txBody>
          <a:bodyPr/>
          <a:lstStyle/>
          <a:p>
            <a:pPr lvl="0"/>
            <a:r>
              <a:rPr lang="en-US"/>
              <a:t>Click to edit Master text styles</a:t>
            </a:r>
          </a:p>
          <a:p>
            <a:pPr lvl="1"/>
            <a:r>
              <a:rPr lang="en-US"/>
              <a:t>Second level</a:t>
            </a:r>
          </a:p>
          <a:p>
            <a:pPr lvl="2"/>
            <a:r>
              <a:rPr lang="en-US"/>
              <a:t>Third level</a:t>
            </a:r>
          </a:p>
        </p:txBody>
      </p:sp>
      <p:sp>
        <p:nvSpPr>
          <p:cNvPr id="8" name="Chart Placeholder 2"/>
          <p:cNvSpPr>
            <a:spLocks noGrp="1"/>
          </p:cNvSpPr>
          <p:nvPr>
            <p:ph type="chart" sz="quarter" idx="20"/>
          </p:nvPr>
        </p:nvSpPr>
        <p:spPr>
          <a:xfrm>
            <a:off x="6212602" y="2249772"/>
            <a:ext cx="5318998" cy="3425389"/>
          </a:xfrm>
        </p:spPr>
        <p:txBody>
          <a:bodyPr rtlCol="0">
            <a:normAutofit/>
          </a:bodyPr>
          <a:lstStyle>
            <a:lvl1pPr>
              <a:defRPr>
                <a:latin typeface="Arial" panose="020B0604020202020204" pitchFamily="34" charset="0"/>
                <a:cs typeface="Arial" panose="020B0604020202020204" pitchFamily="34" charset="0"/>
              </a:defRPr>
            </a:lvl1pPr>
          </a:lstStyle>
          <a:p>
            <a:pPr lvl="0"/>
            <a:r>
              <a:rPr lang="en-US" noProof="0"/>
              <a:t>Click icon to add chart</a:t>
            </a:r>
            <a:endParaRPr lang="en-GB" noProof="0"/>
          </a:p>
        </p:txBody>
      </p:sp>
      <p:sp>
        <p:nvSpPr>
          <p:cNvPr id="3" name="Footer Placeholder 2">
            <a:extLst>
              <a:ext uri="{FF2B5EF4-FFF2-40B4-BE49-F238E27FC236}">
                <a16:creationId xmlns:a16="http://schemas.microsoft.com/office/drawing/2014/main" id="{BBB41935-28F5-8144-B9C8-66DA85322DF7}"/>
              </a:ext>
            </a:extLst>
          </p:cNvPr>
          <p:cNvSpPr>
            <a:spLocks noGrp="1"/>
          </p:cNvSpPr>
          <p:nvPr>
            <p:ph type="ftr" sz="quarter" idx="21"/>
          </p:nvPr>
        </p:nvSpPr>
        <p:spPr/>
        <p:txBody>
          <a:bodyPr/>
          <a:lstStyle/>
          <a:p>
            <a:fld id="{0DBAD59A-2AF2-4944-9114-771EC3482AA0}" type="slidenum">
              <a:rPr lang="en-US" smtClean="0"/>
              <a:pPr/>
              <a:t>‹#›</a:t>
            </a:fld>
            <a:endParaRPr lang="en-US" dirty="0">
              <a:solidFill>
                <a:schemeClr val="bg1"/>
              </a:solidFill>
            </a:endParaRPr>
          </a:p>
        </p:txBody>
      </p:sp>
      <p:pic>
        <p:nvPicPr>
          <p:cNvPr id="12" name="Picture 11">
            <a:extLst>
              <a:ext uri="{FF2B5EF4-FFF2-40B4-BE49-F238E27FC236}">
                <a16:creationId xmlns:a16="http://schemas.microsoft.com/office/drawing/2014/main" id="{975AAE01-B781-B24E-8AA4-9AD5E9549C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821" y="6147840"/>
            <a:ext cx="2239355" cy="342853"/>
          </a:xfrm>
          <a:prstGeom prst="rect">
            <a:avLst/>
          </a:prstGeom>
        </p:spPr>
      </p:pic>
    </p:spTree>
    <p:extLst>
      <p:ext uri="{BB962C8B-B14F-4D97-AF65-F5344CB8AC3E}">
        <p14:creationId xmlns:p14="http://schemas.microsoft.com/office/powerpoint/2010/main" val="4083888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Layout_Black">
    <p:bg>
      <p:bgPr>
        <a:solidFill>
          <a:srgbClr val="0D0D0D"/>
        </a:solidFill>
        <a:effectLst/>
      </p:bgPr>
    </p:bg>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99974FCF-97E3-7C4A-BE25-CF5888790B71}"/>
              </a:ext>
            </a:extLst>
          </p:cNvPr>
          <p:cNvSpPr txBox="1">
            <a:spLocks noChangeArrowheads="1"/>
          </p:cNvSpPr>
          <p:nvPr userDrawn="1"/>
        </p:nvSpPr>
        <p:spPr bwMode="auto">
          <a:xfrm>
            <a:off x="5695950" y="2833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 name="TextBox 20">
            <a:extLst>
              <a:ext uri="{FF2B5EF4-FFF2-40B4-BE49-F238E27FC236}">
                <a16:creationId xmlns:a16="http://schemas.microsoft.com/office/drawing/2014/main" id="{E5D5D409-4CAF-EC4C-8129-E320AA0D90DB}"/>
              </a:ext>
            </a:extLst>
          </p:cNvPr>
          <p:cNvSpPr txBox="1">
            <a:spLocks noChangeArrowheads="1"/>
          </p:cNvSpPr>
          <p:nvPr userDrawn="1"/>
        </p:nvSpPr>
        <p:spPr bwMode="auto">
          <a:xfrm>
            <a:off x="5026025" y="26781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 name="TextBox 21">
            <a:extLst>
              <a:ext uri="{FF2B5EF4-FFF2-40B4-BE49-F238E27FC236}">
                <a16:creationId xmlns:a16="http://schemas.microsoft.com/office/drawing/2014/main" id="{49A1AE13-F455-814C-8C89-773AB523CB05}"/>
              </a:ext>
            </a:extLst>
          </p:cNvPr>
          <p:cNvSpPr txBox="1">
            <a:spLocks noChangeArrowheads="1"/>
          </p:cNvSpPr>
          <p:nvPr userDrawn="1"/>
        </p:nvSpPr>
        <p:spPr bwMode="auto">
          <a:xfrm>
            <a:off x="6846888" y="48355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7" name="Picture 12">
            <a:extLst>
              <a:ext uri="{FF2B5EF4-FFF2-40B4-BE49-F238E27FC236}">
                <a16:creationId xmlns:a16="http://schemas.microsoft.com/office/drawing/2014/main" id="{070DB798-CBA0-3243-B00B-C82B4921A2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7150" y="639763"/>
            <a:ext cx="19177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3">
            <a:extLst>
              <a:ext uri="{FF2B5EF4-FFF2-40B4-BE49-F238E27FC236}">
                <a16:creationId xmlns:a16="http://schemas.microsoft.com/office/drawing/2014/main" id="{AD18AA74-EDF1-8E42-BCA1-DE2E78E2A2E2}"/>
              </a:ext>
            </a:extLst>
          </p:cNvPr>
          <p:cNvSpPr txBox="1">
            <a:spLocks noChangeArrowheads="1"/>
          </p:cNvSpPr>
          <p:nvPr userDrawn="1"/>
        </p:nvSpPr>
        <p:spPr bwMode="auto">
          <a:xfrm>
            <a:off x="5981700" y="54752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 name="Text Placeholder 2"/>
          <p:cNvSpPr>
            <a:spLocks noGrp="1"/>
          </p:cNvSpPr>
          <p:nvPr>
            <p:ph type="body" sz="quarter" idx="10" hasCustomPrompt="1"/>
          </p:nvPr>
        </p:nvSpPr>
        <p:spPr>
          <a:xfrm>
            <a:off x="1802612" y="2139351"/>
            <a:ext cx="8631935" cy="2958307"/>
          </a:xfrm>
        </p:spPr>
        <p:txBody>
          <a:bodyPr anchor="ctr"/>
          <a:lstStyle>
            <a:lvl1pPr marL="6350" indent="-6350" algn="ctr">
              <a:lnSpc>
                <a:spcPct val="100000"/>
              </a:lnSpc>
              <a:spcBef>
                <a:spcPts val="0"/>
              </a:spcBef>
              <a:buNone/>
              <a:tabLst/>
              <a:defRPr lang="en-CA" sz="3200" kern="12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en-US" dirty="0"/>
              <a:t>Click to add quote.</a:t>
            </a:r>
          </a:p>
        </p:txBody>
      </p:sp>
      <p:sp>
        <p:nvSpPr>
          <p:cNvPr id="23" name="Text Placeholder 18"/>
          <p:cNvSpPr>
            <a:spLocks noGrp="1"/>
          </p:cNvSpPr>
          <p:nvPr>
            <p:ph type="body" sz="quarter" idx="11" hasCustomPrompt="1"/>
          </p:nvPr>
        </p:nvSpPr>
        <p:spPr>
          <a:xfrm>
            <a:off x="1791579" y="5184371"/>
            <a:ext cx="8642968" cy="726314"/>
          </a:xfrm>
        </p:spPr>
        <p:txBody>
          <a:bodyPr/>
          <a:lstStyle>
            <a:lvl1pPr marL="6350" indent="0" algn="ctr">
              <a:lnSpc>
                <a:spcPct val="100000"/>
              </a:lnSpc>
              <a:spcBef>
                <a:spcPts val="0"/>
              </a:spcBef>
              <a:buNone/>
              <a:tabLst/>
              <a:defRPr lang="en-US" sz="1600" kern="1200" dirty="0">
                <a:solidFill>
                  <a:srgbClr val="FFFFFF"/>
                </a:solidFill>
                <a:latin typeface="Lato" panose="020F0502020204030203" pitchFamily="34" charset="0"/>
                <a:ea typeface="ＭＳ Ｐゴシック" panose="020B0600070205080204" pitchFamily="34" charset="-128"/>
                <a:cs typeface="+mn-cs"/>
              </a:defRPr>
            </a:lvl1pPr>
          </a:lstStyle>
          <a:p>
            <a:pPr lvl="0"/>
            <a:r>
              <a:rPr lang="en-US" dirty="0"/>
              <a:t>CLICK TO ADD NAME</a:t>
            </a:r>
          </a:p>
        </p:txBody>
      </p:sp>
      <p:sp>
        <p:nvSpPr>
          <p:cNvPr id="2" name="Footer Placeholder 1">
            <a:extLst>
              <a:ext uri="{FF2B5EF4-FFF2-40B4-BE49-F238E27FC236}">
                <a16:creationId xmlns:a16="http://schemas.microsoft.com/office/drawing/2014/main" id="{253D73FB-07F6-7349-924C-5BDE86270A84}"/>
              </a:ext>
            </a:extLst>
          </p:cNvPr>
          <p:cNvSpPr>
            <a:spLocks noGrp="1"/>
          </p:cNvSpPr>
          <p:nvPr>
            <p:ph type="ftr" sz="quarter" idx="12"/>
          </p:nvPr>
        </p:nvSpPr>
        <p:spPr/>
        <p:txBody>
          <a:bodyPr/>
          <a:lstStyle/>
          <a:p>
            <a:fld id="{0DBAD59A-2AF2-4944-9114-771EC3482AA0}" type="slidenum">
              <a:rPr lang="en-US" smtClean="0"/>
              <a:pPr/>
              <a:t>‹#›</a:t>
            </a:fld>
            <a:endParaRPr lang="en-US" dirty="0">
              <a:solidFill>
                <a:schemeClr val="bg1"/>
              </a:solidFill>
            </a:endParaRPr>
          </a:p>
        </p:txBody>
      </p:sp>
    </p:spTree>
    <p:extLst>
      <p:ext uri="{BB962C8B-B14F-4D97-AF65-F5344CB8AC3E}">
        <p14:creationId xmlns:p14="http://schemas.microsoft.com/office/powerpoint/2010/main" val="370690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Layout_Light">
    <p:bg>
      <p:bgPr>
        <a:solidFill>
          <a:srgbClr val="F7F4F2"/>
        </a:solidFill>
        <a:effectLst/>
      </p:bgPr>
    </p:bg>
    <p:spTree>
      <p:nvGrpSpPr>
        <p:cNvPr id="1" name=""/>
        <p:cNvGrpSpPr/>
        <p:nvPr/>
      </p:nvGrpSpPr>
      <p:grpSpPr>
        <a:xfrm>
          <a:off x="0" y="0"/>
          <a:ext cx="0" cy="0"/>
          <a:chOff x="0" y="0"/>
          <a:chExt cx="0" cy="0"/>
        </a:xfrm>
      </p:grpSpPr>
      <p:pic>
        <p:nvPicPr>
          <p:cNvPr id="6" name="Picture 12">
            <a:extLst>
              <a:ext uri="{FF2B5EF4-FFF2-40B4-BE49-F238E27FC236}">
                <a16:creationId xmlns:a16="http://schemas.microsoft.com/office/drawing/2014/main" id="{9613D545-BB27-B542-8838-64E0336002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7150" y="639763"/>
            <a:ext cx="19177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8"/>
          <p:cNvSpPr>
            <a:spLocks noGrp="1"/>
          </p:cNvSpPr>
          <p:nvPr>
            <p:ph type="body" sz="quarter" idx="11" hasCustomPrompt="1"/>
          </p:nvPr>
        </p:nvSpPr>
        <p:spPr>
          <a:xfrm>
            <a:off x="1955012" y="5351657"/>
            <a:ext cx="8642968" cy="602451"/>
          </a:xfrm>
        </p:spPr>
        <p:txBody>
          <a:bodyPr/>
          <a:lstStyle>
            <a:lvl1pPr marL="6350" indent="0" algn="ctr">
              <a:lnSpc>
                <a:spcPct val="100000"/>
              </a:lnSpc>
              <a:spcBef>
                <a:spcPts val="0"/>
              </a:spcBef>
              <a:buNone/>
              <a:tabLst/>
              <a:defRPr lang="en-US" sz="1600" kern="1200" dirty="0">
                <a:solidFill>
                  <a:schemeClr val="tx1"/>
                </a:solidFill>
                <a:latin typeface="Lato" panose="020F0502020204030203" pitchFamily="34" charset="0"/>
                <a:ea typeface="ＭＳ Ｐゴシック" panose="020B0600070205080204" pitchFamily="34" charset="-128"/>
                <a:cs typeface="+mn-cs"/>
              </a:defRPr>
            </a:lvl1pPr>
          </a:lstStyle>
          <a:p>
            <a:pPr lvl="0"/>
            <a:r>
              <a:rPr lang="en-US" dirty="0"/>
              <a:t>CLICK TO ADD NAME</a:t>
            </a:r>
          </a:p>
        </p:txBody>
      </p:sp>
      <p:sp>
        <p:nvSpPr>
          <p:cNvPr id="5" name="Text Placeholder 2"/>
          <p:cNvSpPr>
            <a:spLocks noGrp="1"/>
          </p:cNvSpPr>
          <p:nvPr>
            <p:ph type="body" sz="quarter" idx="10" hasCustomPrompt="1"/>
          </p:nvPr>
        </p:nvSpPr>
        <p:spPr>
          <a:xfrm>
            <a:off x="1955012" y="2282221"/>
            <a:ext cx="8631935" cy="2967837"/>
          </a:xfrm>
        </p:spPr>
        <p:txBody>
          <a:bodyPr anchor="ctr"/>
          <a:lstStyle>
            <a:lvl1pPr marL="6350" indent="-6350" algn="ctr">
              <a:lnSpc>
                <a:spcPct val="100000"/>
              </a:lnSpc>
              <a:spcBef>
                <a:spcPts val="0"/>
              </a:spcBef>
              <a:buNone/>
              <a:tabLst/>
              <a:defRPr lang="en-CA" sz="3200" kern="1200" baseline="0" dirty="0" smtClean="0">
                <a:solidFill>
                  <a:srgbClr val="0F2D52"/>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en-US" dirty="0"/>
              <a:t>Click to add quote.</a:t>
            </a:r>
          </a:p>
        </p:txBody>
      </p:sp>
      <p:sp>
        <p:nvSpPr>
          <p:cNvPr id="2" name="Footer Placeholder 1">
            <a:extLst>
              <a:ext uri="{FF2B5EF4-FFF2-40B4-BE49-F238E27FC236}">
                <a16:creationId xmlns:a16="http://schemas.microsoft.com/office/drawing/2014/main" id="{8E3F8B71-B38D-B74A-8277-19FFC7267A1A}"/>
              </a:ext>
            </a:extLst>
          </p:cNvPr>
          <p:cNvSpPr>
            <a:spLocks noGrp="1"/>
          </p:cNvSpPr>
          <p:nvPr>
            <p:ph type="ftr" sz="quarter" idx="12"/>
          </p:nvPr>
        </p:nvSpPr>
        <p:spPr/>
        <p:txBody>
          <a:bodyPr/>
          <a:lstStyle>
            <a:lvl1pPr>
              <a:defRPr>
                <a:solidFill>
                  <a:schemeClr val="bg1">
                    <a:lumMod val="50000"/>
                  </a:schemeClr>
                </a:solidFill>
              </a:defRPr>
            </a:lvl1pPr>
          </a:lstStyle>
          <a:p>
            <a:fld id="{0DBAD59A-2AF2-4944-9114-771EC3482AA0}" type="slidenum">
              <a:rPr lang="en-US" smtClean="0"/>
              <a:pPr/>
              <a:t>‹#›</a:t>
            </a:fld>
            <a:endParaRPr lang="en-US" dirty="0">
              <a:solidFill>
                <a:schemeClr val="bg1">
                  <a:lumMod val="50000"/>
                </a:schemeClr>
              </a:solidFill>
            </a:endParaRPr>
          </a:p>
        </p:txBody>
      </p:sp>
    </p:spTree>
    <p:extLst>
      <p:ext uri="{BB962C8B-B14F-4D97-AF65-F5344CB8AC3E}">
        <p14:creationId xmlns:p14="http://schemas.microsoft.com/office/powerpoint/2010/main" val="1244961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7" name="Title Placeholder 1">
            <a:extLst>
              <a:ext uri="{FF2B5EF4-FFF2-40B4-BE49-F238E27FC236}">
                <a16:creationId xmlns:a16="http://schemas.microsoft.com/office/drawing/2014/main" id="{E518BFFB-2091-D145-B940-AB241BDA703A}"/>
              </a:ext>
            </a:extLst>
          </p:cNvPr>
          <p:cNvSpPr>
            <a:spLocks noGrp="1"/>
          </p:cNvSpPr>
          <p:nvPr>
            <p:ph type="title"/>
          </p:nvPr>
        </p:nvSpPr>
        <p:spPr bwMode="auto">
          <a:xfrm>
            <a:off x="644525" y="639763"/>
            <a:ext cx="10887075" cy="927100"/>
          </a:xfrm>
          <a:prstGeom prst="rect">
            <a:avLst/>
          </a:prstGeom>
          <a:noFill/>
          <a:ln>
            <a:noFill/>
          </a:ln>
        </p:spPr>
        <p:txBody>
          <a:bodyPr vert="horz" wrap="square" lIns="0" tIns="0" rIns="91440" bIns="91440" numCol="1" anchor="t" anchorCtr="0" compatLnSpc="1">
            <a:prstTxWarp prst="textNoShape">
              <a:avLst/>
            </a:prstTxWarp>
          </a:bodyPr>
          <a:lstStyle/>
          <a:p>
            <a:pPr lvl="0"/>
            <a:r>
              <a:rPr lang="en-US" altLang="en-US" dirty="0"/>
              <a:t>Click to add title</a:t>
            </a:r>
            <a:endParaRPr lang="en-CA" altLang="en-US" dirty="0"/>
          </a:p>
        </p:txBody>
      </p:sp>
      <p:sp>
        <p:nvSpPr>
          <p:cNvPr id="1029" name="TextBox 1">
            <a:extLst>
              <a:ext uri="{FF2B5EF4-FFF2-40B4-BE49-F238E27FC236}">
                <a16:creationId xmlns:a16="http://schemas.microsoft.com/office/drawing/2014/main" id="{6B323560-5318-8E4F-A1F6-B154F7E6E180}"/>
              </a:ext>
            </a:extLst>
          </p:cNvPr>
          <p:cNvSpPr txBox="1">
            <a:spLocks noChangeArrowheads="1"/>
          </p:cNvSpPr>
          <p:nvPr/>
        </p:nvSpPr>
        <p:spPr bwMode="auto">
          <a:xfrm>
            <a:off x="1303338" y="31321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0" name="TextBox 2">
            <a:extLst>
              <a:ext uri="{FF2B5EF4-FFF2-40B4-BE49-F238E27FC236}">
                <a16:creationId xmlns:a16="http://schemas.microsoft.com/office/drawing/2014/main" id="{85F8B30D-3156-D94A-8812-1B131ABCF9A3}"/>
              </a:ext>
            </a:extLst>
          </p:cNvPr>
          <p:cNvSpPr txBox="1">
            <a:spLocks noChangeArrowheads="1"/>
          </p:cNvSpPr>
          <p:nvPr/>
        </p:nvSpPr>
        <p:spPr bwMode="auto">
          <a:xfrm>
            <a:off x="3814763" y="8286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1" name="TextBox 3">
            <a:extLst>
              <a:ext uri="{FF2B5EF4-FFF2-40B4-BE49-F238E27FC236}">
                <a16:creationId xmlns:a16="http://schemas.microsoft.com/office/drawing/2014/main" id="{4F408272-CD5D-D14A-904B-F58C1D109DEA}"/>
              </a:ext>
            </a:extLst>
          </p:cNvPr>
          <p:cNvSpPr txBox="1">
            <a:spLocks noChangeArrowheads="1"/>
          </p:cNvSpPr>
          <p:nvPr/>
        </p:nvSpPr>
        <p:spPr bwMode="auto">
          <a:xfrm>
            <a:off x="3657600" y="8810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2" name="TextBox 4">
            <a:extLst>
              <a:ext uri="{FF2B5EF4-FFF2-40B4-BE49-F238E27FC236}">
                <a16:creationId xmlns:a16="http://schemas.microsoft.com/office/drawing/2014/main" id="{583BDD82-C2E7-B840-B858-F855250DE4C6}"/>
              </a:ext>
            </a:extLst>
          </p:cNvPr>
          <p:cNvSpPr txBox="1">
            <a:spLocks noChangeArrowheads="1"/>
          </p:cNvSpPr>
          <p:nvPr/>
        </p:nvSpPr>
        <p:spPr bwMode="auto">
          <a:xfrm>
            <a:off x="2405063" y="300355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3" name="TextBox 5">
            <a:extLst>
              <a:ext uri="{FF2B5EF4-FFF2-40B4-BE49-F238E27FC236}">
                <a16:creationId xmlns:a16="http://schemas.microsoft.com/office/drawing/2014/main" id="{1EE82D78-9F02-4B49-BDF7-C9FBFD55C43D}"/>
              </a:ext>
            </a:extLst>
          </p:cNvPr>
          <p:cNvSpPr txBox="1">
            <a:spLocks noChangeArrowheads="1"/>
          </p:cNvSpPr>
          <p:nvPr/>
        </p:nvSpPr>
        <p:spPr bwMode="auto">
          <a:xfrm>
            <a:off x="12131675" y="2676525"/>
            <a:ext cx="441325" cy="411163"/>
          </a:xfrm>
          <a:prstGeom prst="rect">
            <a:avLst/>
          </a:prstGeom>
          <a:no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4" name="TextBox 10">
            <a:extLst>
              <a:ext uri="{FF2B5EF4-FFF2-40B4-BE49-F238E27FC236}">
                <a16:creationId xmlns:a16="http://schemas.microsoft.com/office/drawing/2014/main" id="{F6E3EF24-1EED-EF40-BBA8-46D18842B0E3}"/>
              </a:ext>
            </a:extLst>
          </p:cNvPr>
          <p:cNvSpPr txBox="1">
            <a:spLocks noChangeArrowheads="1"/>
          </p:cNvSpPr>
          <p:nvPr/>
        </p:nvSpPr>
        <p:spPr bwMode="auto">
          <a:xfrm>
            <a:off x="1303338" y="31321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5" name="TextBox 11">
            <a:extLst>
              <a:ext uri="{FF2B5EF4-FFF2-40B4-BE49-F238E27FC236}">
                <a16:creationId xmlns:a16="http://schemas.microsoft.com/office/drawing/2014/main" id="{51FF5252-D8D5-4E47-8403-5FEEE6F25E5E}"/>
              </a:ext>
            </a:extLst>
          </p:cNvPr>
          <p:cNvSpPr txBox="1">
            <a:spLocks noChangeArrowheads="1"/>
          </p:cNvSpPr>
          <p:nvPr/>
        </p:nvSpPr>
        <p:spPr bwMode="auto">
          <a:xfrm>
            <a:off x="3814763" y="8286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6" name="TextBox 12">
            <a:extLst>
              <a:ext uri="{FF2B5EF4-FFF2-40B4-BE49-F238E27FC236}">
                <a16:creationId xmlns:a16="http://schemas.microsoft.com/office/drawing/2014/main" id="{7A47EEFD-FB88-E648-B651-FFB4DC542B9D}"/>
              </a:ext>
            </a:extLst>
          </p:cNvPr>
          <p:cNvSpPr txBox="1">
            <a:spLocks noChangeArrowheads="1"/>
          </p:cNvSpPr>
          <p:nvPr/>
        </p:nvSpPr>
        <p:spPr bwMode="auto">
          <a:xfrm>
            <a:off x="3657600" y="8810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7" name="TextBox 13">
            <a:extLst>
              <a:ext uri="{FF2B5EF4-FFF2-40B4-BE49-F238E27FC236}">
                <a16:creationId xmlns:a16="http://schemas.microsoft.com/office/drawing/2014/main" id="{F21BE87C-9983-4B4D-B28B-63D0DEE0563D}"/>
              </a:ext>
            </a:extLst>
          </p:cNvPr>
          <p:cNvSpPr txBox="1">
            <a:spLocks noChangeArrowheads="1"/>
          </p:cNvSpPr>
          <p:nvPr/>
        </p:nvSpPr>
        <p:spPr bwMode="auto">
          <a:xfrm>
            <a:off x="2405063" y="300355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8" name="TextBox 14">
            <a:extLst>
              <a:ext uri="{FF2B5EF4-FFF2-40B4-BE49-F238E27FC236}">
                <a16:creationId xmlns:a16="http://schemas.microsoft.com/office/drawing/2014/main" id="{917D41F6-CBA8-2C46-94BD-C4ED62B5A2DC}"/>
              </a:ext>
            </a:extLst>
          </p:cNvPr>
          <p:cNvSpPr txBox="1">
            <a:spLocks noChangeArrowheads="1"/>
          </p:cNvSpPr>
          <p:nvPr/>
        </p:nvSpPr>
        <p:spPr bwMode="auto">
          <a:xfrm>
            <a:off x="12131675" y="2676525"/>
            <a:ext cx="441325" cy="411163"/>
          </a:xfrm>
          <a:prstGeom prst="rect">
            <a:avLst/>
          </a:prstGeom>
          <a:no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9" name="TextBox 15">
            <a:extLst>
              <a:ext uri="{FF2B5EF4-FFF2-40B4-BE49-F238E27FC236}">
                <a16:creationId xmlns:a16="http://schemas.microsoft.com/office/drawing/2014/main" id="{E35F4684-EAF2-A047-AAD3-FD0478B2E39E}"/>
              </a:ext>
            </a:extLst>
          </p:cNvPr>
          <p:cNvSpPr txBox="1">
            <a:spLocks noChangeArrowheads="1"/>
          </p:cNvSpPr>
          <p:nvPr userDrawn="1"/>
        </p:nvSpPr>
        <p:spPr bwMode="auto">
          <a:xfrm>
            <a:off x="1303338" y="31321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40" name="TextBox 16">
            <a:extLst>
              <a:ext uri="{FF2B5EF4-FFF2-40B4-BE49-F238E27FC236}">
                <a16:creationId xmlns:a16="http://schemas.microsoft.com/office/drawing/2014/main" id="{A280D603-675A-3445-8417-2ADC348D0AE0}"/>
              </a:ext>
            </a:extLst>
          </p:cNvPr>
          <p:cNvSpPr txBox="1">
            <a:spLocks noChangeArrowheads="1"/>
          </p:cNvSpPr>
          <p:nvPr userDrawn="1"/>
        </p:nvSpPr>
        <p:spPr bwMode="auto">
          <a:xfrm>
            <a:off x="3814763" y="8286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41" name="TextBox 17">
            <a:extLst>
              <a:ext uri="{FF2B5EF4-FFF2-40B4-BE49-F238E27FC236}">
                <a16:creationId xmlns:a16="http://schemas.microsoft.com/office/drawing/2014/main" id="{DD139D19-EE29-6147-8219-2381A5D4AC69}"/>
              </a:ext>
            </a:extLst>
          </p:cNvPr>
          <p:cNvSpPr txBox="1">
            <a:spLocks noChangeArrowheads="1"/>
          </p:cNvSpPr>
          <p:nvPr userDrawn="1"/>
        </p:nvSpPr>
        <p:spPr bwMode="auto">
          <a:xfrm>
            <a:off x="3657600" y="8810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42" name="TextBox 18">
            <a:extLst>
              <a:ext uri="{FF2B5EF4-FFF2-40B4-BE49-F238E27FC236}">
                <a16:creationId xmlns:a16="http://schemas.microsoft.com/office/drawing/2014/main" id="{44F60015-20FA-AB4B-B930-9FAFE6FE1F2E}"/>
              </a:ext>
            </a:extLst>
          </p:cNvPr>
          <p:cNvSpPr txBox="1">
            <a:spLocks noChangeArrowheads="1"/>
          </p:cNvSpPr>
          <p:nvPr userDrawn="1"/>
        </p:nvSpPr>
        <p:spPr bwMode="auto">
          <a:xfrm>
            <a:off x="2405063" y="300355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43" name="TextBox 19">
            <a:extLst>
              <a:ext uri="{FF2B5EF4-FFF2-40B4-BE49-F238E27FC236}">
                <a16:creationId xmlns:a16="http://schemas.microsoft.com/office/drawing/2014/main" id="{127B7137-68E9-BE4B-BC5C-20C774B0578F}"/>
              </a:ext>
            </a:extLst>
          </p:cNvPr>
          <p:cNvSpPr txBox="1">
            <a:spLocks noChangeArrowheads="1"/>
          </p:cNvSpPr>
          <p:nvPr userDrawn="1"/>
        </p:nvSpPr>
        <p:spPr bwMode="auto">
          <a:xfrm>
            <a:off x="12131675" y="2676525"/>
            <a:ext cx="441325" cy="411163"/>
          </a:xfrm>
          <a:prstGeom prst="rect">
            <a:avLst/>
          </a:prstGeom>
          <a:no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2" name="TextBox 1">
            <a:extLst>
              <a:ext uri="{FF2B5EF4-FFF2-40B4-BE49-F238E27FC236}">
                <a16:creationId xmlns:a16="http://schemas.microsoft.com/office/drawing/2014/main" id="{39A1CA8F-9F44-0E49-BC29-DD7A8EE768B9}"/>
              </a:ext>
            </a:extLst>
          </p:cNvPr>
          <p:cNvSpPr txBox="1">
            <a:spLocks noChangeArrowheads="1"/>
          </p:cNvSpPr>
          <p:nvPr userDrawn="1"/>
        </p:nvSpPr>
        <p:spPr bwMode="auto">
          <a:xfrm>
            <a:off x="2627313" y="30257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 name="Text Placeholder 2">
            <a:extLst>
              <a:ext uri="{FF2B5EF4-FFF2-40B4-BE49-F238E27FC236}">
                <a16:creationId xmlns:a16="http://schemas.microsoft.com/office/drawing/2014/main" id="{BCC0DC00-946D-C841-8421-2CAA7C01A455}"/>
              </a:ext>
            </a:extLst>
          </p:cNvPr>
          <p:cNvSpPr>
            <a:spLocks noGrp="1" noChangeArrowheads="1"/>
          </p:cNvSpPr>
          <p:nvPr>
            <p:ph type="body" idx="1"/>
          </p:nvPr>
        </p:nvSpPr>
        <p:spPr bwMode="auto">
          <a:xfrm>
            <a:off x="644525" y="1685925"/>
            <a:ext cx="10887074"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p:txBody>
      </p:sp>
      <p:sp>
        <p:nvSpPr>
          <p:cNvPr id="4" name="Footer Placeholder 3">
            <a:extLst>
              <a:ext uri="{FF2B5EF4-FFF2-40B4-BE49-F238E27FC236}">
                <a16:creationId xmlns:a16="http://schemas.microsoft.com/office/drawing/2014/main" id="{A7E5C52B-E8D4-E248-9E8E-69D234B7A9AF}"/>
              </a:ext>
            </a:extLst>
          </p:cNvPr>
          <p:cNvSpPr>
            <a:spLocks noGrp="1"/>
          </p:cNvSpPr>
          <p:nvPr>
            <p:ph type="ftr" sz="quarter" idx="3"/>
          </p:nvPr>
        </p:nvSpPr>
        <p:spPr>
          <a:xfrm>
            <a:off x="11727874" y="6392863"/>
            <a:ext cx="464125" cy="465137"/>
          </a:xfrm>
          <a:prstGeom prst="rect">
            <a:avLst/>
          </a:prstGeom>
        </p:spPr>
        <p:txBody>
          <a:bodyPr vert="horz" lIns="91440" tIns="45720" rIns="91440" bIns="45720" rtlCol="0" anchor="ctr"/>
          <a:lstStyle>
            <a:lvl1pPr algn="ctr">
              <a:defRPr sz="800">
                <a:solidFill>
                  <a:schemeClr val="bg1"/>
                </a:solidFill>
              </a:defRPr>
            </a:lvl1pPr>
          </a:lstStyle>
          <a:p>
            <a:fld id="{0DBAD59A-2AF2-4944-9114-771EC3482AA0}" type="slidenum">
              <a:rPr lang="en-US" smtClean="0"/>
              <a:pPr/>
              <a:t>‹#›</a:t>
            </a:fld>
            <a:endParaRPr lang="en-US"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27" r:id="rId10"/>
    <p:sldLayoutId id="2147484638" r:id="rId11"/>
    <p:sldLayoutId id="2147484639" r:id="rId12"/>
    <p:sldLayoutId id="2147484640" r:id="rId13"/>
    <p:sldLayoutId id="2147484641" r:id="rId14"/>
    <p:sldLayoutId id="2147484643" r:id="rId15"/>
    <p:sldLayoutId id="2147484644" r:id="rId16"/>
    <p:sldLayoutId id="2147484645" r:id="rId17"/>
    <p:sldLayoutId id="2147484646" r:id="rId18"/>
    <p:sldLayoutId id="2147484647" r:id="rId19"/>
    <p:sldLayoutId id="2147484648" r:id="rId20"/>
    <p:sldLayoutId id="2147484642" r:id="rId21"/>
    <p:sldLayoutId id="2147484650" r:id="rId22"/>
    <p:sldLayoutId id="2147484628" r:id="rId23"/>
    <p:sldLayoutId id="2147484649" r:id="rId24"/>
    <p:sldLayoutId id="2147484651" r:id="rId25"/>
  </p:sldLayoutIdLst>
  <p:hf hdr="0" dt="0"/>
  <p:txStyles>
    <p:titleStyle>
      <a:lvl1pPr algn="l" rtl="0" fontAlgn="base">
        <a:lnSpc>
          <a:spcPts val="2663"/>
        </a:lnSpc>
        <a:spcBef>
          <a:spcPct val="0"/>
        </a:spcBef>
        <a:spcAft>
          <a:spcPct val="0"/>
        </a:spcAft>
        <a:defRPr sz="2800" b="1" kern="1200" cap="all">
          <a:solidFill>
            <a:schemeClr val="tx2"/>
          </a:solidFill>
          <a:latin typeface="Lato" panose="020F0502020204030203" pitchFamily="34" charset="0"/>
          <a:ea typeface="Lato" panose="020F0502020204030203" pitchFamily="34" charset="0"/>
          <a:cs typeface="Lato" panose="020F0502020204030203" pitchFamily="34" charset="0"/>
        </a:defRPr>
      </a:lvl1pPr>
      <a:lvl2pPr algn="l" rtl="0" fontAlgn="base">
        <a:lnSpc>
          <a:spcPts val="2663"/>
        </a:lnSpc>
        <a:spcBef>
          <a:spcPct val="0"/>
        </a:spcBef>
        <a:spcAft>
          <a:spcPct val="0"/>
        </a:spcAft>
        <a:defRPr sz="2800" b="1">
          <a:solidFill>
            <a:srgbClr val="0F2D52"/>
          </a:solidFill>
          <a:latin typeface="Lato" panose="020F0502020204030203" pitchFamily="34" charset="0"/>
          <a:ea typeface="Lato" panose="020F0502020204030203" pitchFamily="34" charset="0"/>
          <a:cs typeface="Lato" panose="020F0502020204030203" pitchFamily="34" charset="0"/>
        </a:defRPr>
      </a:lvl2pPr>
      <a:lvl3pPr algn="l" rtl="0" fontAlgn="base">
        <a:lnSpc>
          <a:spcPts val="2663"/>
        </a:lnSpc>
        <a:spcBef>
          <a:spcPct val="0"/>
        </a:spcBef>
        <a:spcAft>
          <a:spcPct val="0"/>
        </a:spcAft>
        <a:defRPr sz="2800" b="1">
          <a:solidFill>
            <a:srgbClr val="0F2D52"/>
          </a:solidFill>
          <a:latin typeface="Lato" panose="020F0502020204030203" pitchFamily="34" charset="0"/>
          <a:ea typeface="Lato" panose="020F0502020204030203" pitchFamily="34" charset="0"/>
          <a:cs typeface="Lato" panose="020F0502020204030203" pitchFamily="34" charset="0"/>
        </a:defRPr>
      </a:lvl3pPr>
      <a:lvl4pPr algn="l" rtl="0" fontAlgn="base">
        <a:lnSpc>
          <a:spcPts val="2663"/>
        </a:lnSpc>
        <a:spcBef>
          <a:spcPct val="0"/>
        </a:spcBef>
        <a:spcAft>
          <a:spcPct val="0"/>
        </a:spcAft>
        <a:defRPr sz="2800" b="1">
          <a:solidFill>
            <a:srgbClr val="0F2D52"/>
          </a:solidFill>
          <a:latin typeface="Lato" panose="020F0502020204030203" pitchFamily="34" charset="0"/>
          <a:ea typeface="Lato" panose="020F0502020204030203" pitchFamily="34" charset="0"/>
          <a:cs typeface="Lato" panose="020F0502020204030203" pitchFamily="34" charset="0"/>
        </a:defRPr>
      </a:lvl4pPr>
      <a:lvl5pPr algn="l" rtl="0" fontAlgn="base">
        <a:lnSpc>
          <a:spcPts val="2663"/>
        </a:lnSpc>
        <a:spcBef>
          <a:spcPct val="0"/>
        </a:spcBef>
        <a:spcAft>
          <a:spcPct val="0"/>
        </a:spcAft>
        <a:defRPr sz="2800" b="1">
          <a:solidFill>
            <a:srgbClr val="0F2D52"/>
          </a:solidFill>
          <a:latin typeface="Lato" panose="020F0502020204030203" pitchFamily="34" charset="0"/>
          <a:ea typeface="Lato" panose="020F0502020204030203" pitchFamily="34" charset="0"/>
          <a:cs typeface="Lato" panose="020F0502020204030203" pitchFamily="34"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p:titleStyle>
    <p:bodyStyle>
      <a:lvl1pPr marL="173038" indent="-173038" algn="l" rtl="0" fontAlgn="base">
        <a:lnSpc>
          <a:spcPts val="3000"/>
        </a:lnSpc>
        <a:spcBef>
          <a:spcPts val="600"/>
        </a:spcBef>
        <a:spcAft>
          <a:spcPct val="0"/>
        </a:spcAft>
        <a:buClr>
          <a:srgbClr val="000000"/>
        </a:buClr>
        <a:buFont typeface="Arial" panose="020B0604020202020204" pitchFamily="34" charset="0"/>
        <a:buChar char="•"/>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404813" indent="-169863" algn="l" rtl="0" fontAlgn="base">
        <a:lnSpc>
          <a:spcPts val="2525"/>
        </a:lnSpc>
        <a:spcBef>
          <a:spcPts val="500"/>
        </a:spcBef>
        <a:spcAft>
          <a:spcPct val="0"/>
        </a:spcAft>
        <a:buClr>
          <a:schemeClr val="tx1"/>
        </a:buClr>
        <a:buFont typeface="Arial" panose="020B0604020202020204" pitchFamily="34" charset="0"/>
        <a:buChar char="•"/>
        <a:tabLst>
          <a:tab pos="452438" algn="l"/>
        </a:tabLst>
        <a:defRPr sz="2100" kern="1200">
          <a:solidFill>
            <a:schemeClr val="accent1"/>
          </a:solidFill>
          <a:latin typeface="Lato Medium" panose="020F0502020204030203" pitchFamily="34" charset="0"/>
          <a:ea typeface="Lato Medium" panose="020F0502020204030203" pitchFamily="34" charset="0"/>
          <a:cs typeface="Lato Medium" panose="020F0502020204030203" pitchFamily="34" charset="0"/>
        </a:defRPr>
      </a:lvl2pPr>
      <a:lvl3pPr marL="685800" indent="-228600" algn="l" rtl="0" fontAlgn="base">
        <a:lnSpc>
          <a:spcPts val="2038"/>
        </a:lnSpc>
        <a:spcBef>
          <a:spcPts val="500"/>
        </a:spcBef>
        <a:spcAft>
          <a:spcPct val="0"/>
        </a:spcAft>
        <a:buClr>
          <a:schemeClr val="tx1"/>
        </a:buClr>
        <a:buFont typeface="Arial" panose="020B0604020202020204" pitchFamily="34" charset="0"/>
        <a:buChar char="•"/>
        <a:defRPr sz="1700" kern="12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971550" indent="-174625" algn="l" rtl="0" fontAlgn="base">
        <a:spcBef>
          <a:spcPts val="475"/>
        </a:spcBef>
        <a:spcAft>
          <a:spcPct val="0"/>
        </a:spcAft>
        <a:buClr>
          <a:schemeClr val="tx1"/>
        </a:buClr>
        <a:buFont typeface="Arial" panose="020B0604020202020204" pitchFamily="34" charset="0"/>
        <a:buChar char="•"/>
        <a:defRPr sz="15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485900" indent="-114300" algn="l" rtl="0" fontAlgn="base">
        <a:lnSpc>
          <a:spcPts val="2100"/>
        </a:lnSpc>
        <a:spcBef>
          <a:spcPct val="0"/>
        </a:spcBef>
        <a:spcAft>
          <a:spcPct val="0"/>
        </a:spcAft>
        <a:buClr>
          <a:schemeClr val="tx1"/>
        </a:buClr>
        <a:buFont typeface="Arial" panose="020B0604020202020204" pitchFamily="34" charset="0"/>
        <a:buChar char="•"/>
        <a:tabLst>
          <a:tab pos="1484313" algn="l"/>
        </a:tabLst>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288" userDrawn="1">
          <p15:clr>
            <a:srgbClr val="F26B43"/>
          </p15:clr>
        </p15:guide>
        <p15:guide id="4" orient="horz" pos="4027" userDrawn="1">
          <p15:clr>
            <a:srgbClr val="F26B43"/>
          </p15:clr>
        </p15:guide>
        <p15:guide id="5" pos="288" userDrawn="1">
          <p15:clr>
            <a:srgbClr val="F26B43"/>
          </p15:clr>
        </p15:guide>
        <p15:guide id="6" pos="7387" userDrawn="1">
          <p15:clr>
            <a:srgbClr val="F26B43"/>
          </p15:clr>
        </p15:guide>
        <p15:guide id="7" pos="408" userDrawn="1">
          <p15:clr>
            <a:srgbClr val="F26B43"/>
          </p15:clr>
        </p15:guide>
        <p15:guide id="8" pos="7264" userDrawn="1">
          <p15:clr>
            <a:srgbClr val="F26B43"/>
          </p15:clr>
        </p15:guide>
        <p15:guide id="9" orient="horz" pos="407" userDrawn="1">
          <p15:clr>
            <a:srgbClr val="F26B43"/>
          </p15:clr>
        </p15:guide>
        <p15:guide id="10" orient="horz" pos="390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50.png"/><Relationship Id="rId11" Type="http://schemas.openxmlformats.org/officeDocument/2006/relationships/image" Target="../media/image9.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60.jpe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0CECD5-7AD2-CC43-B9B1-2787FBF47DCF}"/>
              </a:ext>
            </a:extLst>
          </p:cNvPr>
          <p:cNvSpPr/>
          <p:nvPr/>
        </p:nvSpPr>
        <p:spPr>
          <a:xfrm>
            <a:off x="0" y="3021013"/>
            <a:ext cx="12192000" cy="8159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2400" dirty="0">
                <a:solidFill>
                  <a:srgbClr val="FFFFFF"/>
                </a:solidFill>
                <a:latin typeface="Lato" panose="020F0502020204030203" pitchFamily="34" charset="0"/>
                <a:ea typeface="Lato" panose="020F0502020204030203" pitchFamily="34" charset="0"/>
                <a:cs typeface="Lato" panose="020F0502020204030203" pitchFamily="34" charset="0"/>
              </a:rPr>
              <a:t>Information Technology Thrives in Ontario, Canada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8" name="Picture 12">
            <a:extLst>
              <a:ext uri="{FF2B5EF4-FFF2-40B4-BE49-F238E27FC236}">
                <a16:creationId xmlns:a16="http://schemas.microsoft.com/office/drawing/2014/main" id="{B3971F3D-54DF-0C46-ABF3-584E56BEC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150" y="781050"/>
            <a:ext cx="19177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9" name="Group 8">
            <a:extLst>
              <a:ext uri="{FF2B5EF4-FFF2-40B4-BE49-F238E27FC236}">
                <a16:creationId xmlns:a16="http://schemas.microsoft.com/office/drawing/2014/main" id="{5710066F-4A79-B540-BE06-D3A4594BFB50}"/>
              </a:ext>
            </a:extLst>
          </p:cNvPr>
          <p:cNvGrpSpPr>
            <a:grpSpLocks/>
          </p:cNvGrpSpPr>
          <p:nvPr/>
        </p:nvGrpSpPr>
        <p:grpSpPr bwMode="auto">
          <a:xfrm>
            <a:off x="1770063" y="1866900"/>
            <a:ext cx="8651875" cy="3352800"/>
            <a:chOff x="1766778" y="1814440"/>
            <a:chExt cx="8650371" cy="3353342"/>
          </a:xfrm>
        </p:grpSpPr>
        <p:sp>
          <p:nvSpPr>
            <p:cNvPr id="45060" name="Text Placeholder 1">
              <a:extLst>
                <a:ext uri="{FF2B5EF4-FFF2-40B4-BE49-F238E27FC236}">
                  <a16:creationId xmlns:a16="http://schemas.microsoft.com/office/drawing/2014/main" id="{C2CCA794-56D6-F94A-9796-E475D2FACCB7}"/>
                </a:ext>
              </a:extLst>
            </p:cNvPr>
            <p:cNvSpPr txBox="1">
              <a:spLocks/>
            </p:cNvSpPr>
            <p:nvPr/>
          </p:nvSpPr>
          <p:spPr bwMode="auto">
            <a:xfrm>
              <a:off x="1766778" y="1814440"/>
              <a:ext cx="8631935" cy="266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Clr>
                  <a:schemeClr val="tx1"/>
                </a:buClr>
                <a:buFont typeface="Arial" panose="020B0604020202020204" pitchFamily="34" charset="0"/>
                <a:buNone/>
              </a:pPr>
              <a:r>
                <a:rPr lang="en-US" altLang="en-US" sz="3200">
                  <a:solidFill>
                    <a:schemeClr val="bg1"/>
                  </a:solidFill>
                </a:rPr>
                <a:t>AI is going to have as much impact on the world as the industrial revolution, and we’re able to advance AI right here in Ontario.</a:t>
              </a:r>
            </a:p>
          </p:txBody>
        </p:sp>
        <p:sp>
          <p:nvSpPr>
            <p:cNvPr id="12" name="Text Placeholder 1">
              <a:extLst>
                <a:ext uri="{FF2B5EF4-FFF2-40B4-BE49-F238E27FC236}">
                  <a16:creationId xmlns:a16="http://schemas.microsoft.com/office/drawing/2014/main" id="{131E495A-0C38-4E4D-8E8F-EBCDB1E811BB}"/>
                </a:ext>
              </a:extLst>
            </p:cNvPr>
            <p:cNvSpPr txBox="1">
              <a:spLocks/>
            </p:cNvSpPr>
            <p:nvPr/>
          </p:nvSpPr>
          <p:spPr bwMode="auto">
            <a:xfrm>
              <a:off x="1785825" y="4307218"/>
              <a:ext cx="8631324" cy="860564"/>
            </a:xfrm>
            <a:prstGeom prst="rect">
              <a:avLst/>
            </a:prstGeom>
            <a:noFill/>
            <a:ln>
              <a:noFill/>
            </a:ln>
          </p:spPr>
          <p:txBody>
            <a:bodyPr lIns="0" tIns="46800" anchor="ctr"/>
            <a:lstStyle>
              <a:lvl1pPr>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ClrTx/>
                <a:defRPr/>
              </a:pPr>
              <a:r>
                <a:rPr lang="en-CA" altLang="en-US" sz="2000" b="1" dirty="0">
                  <a:solidFill>
                    <a:srgbClr val="FFFFFF"/>
                  </a:solidFill>
                  <a:latin typeface="Lato Heavy" panose="020F0502020204030203" pitchFamily="34" charset="0"/>
                  <a:ea typeface="Lato Heavy" panose="020F0502020204030203" pitchFamily="34" charset="0"/>
                  <a:cs typeface="Lato Heavy" panose="020F0502020204030203" pitchFamily="34" charset="0"/>
                </a:rPr>
                <a:t>GAVRIEL STATE</a:t>
              </a:r>
            </a:p>
            <a:p>
              <a:pPr algn="ctr" eaLnBrk="1" hangingPunct="1">
                <a:lnSpc>
                  <a:spcPct val="100000"/>
                </a:lnSpc>
                <a:spcBef>
                  <a:spcPct val="0"/>
                </a:spcBef>
                <a:buClrTx/>
                <a:defRPr/>
              </a:pPr>
              <a:r>
                <a:rPr lang="en-CA" altLang="en-US" sz="2000" dirty="0">
                  <a:solidFill>
                    <a:srgbClr val="FFFFFF"/>
                  </a:solidFill>
                  <a:latin typeface="Lato" panose="020F0502020204030203" pitchFamily="34" charset="0"/>
                  <a:ea typeface="ＭＳ Ｐゴシック" panose="020B0600070205080204" pitchFamily="34" charset="-128"/>
                  <a:cs typeface="+mn-cs"/>
                </a:rPr>
                <a:t>SENIOR DIRECTOR</a:t>
              </a:r>
            </a:p>
            <a:p>
              <a:pPr algn="ctr" eaLnBrk="1" hangingPunct="1">
                <a:lnSpc>
                  <a:spcPct val="100000"/>
                </a:lnSpc>
                <a:spcBef>
                  <a:spcPct val="0"/>
                </a:spcBef>
                <a:buClrTx/>
                <a:defRPr/>
              </a:pPr>
              <a:r>
                <a:rPr lang="en-CA" altLang="en-US" sz="2000" i="1" dirty="0">
                  <a:solidFill>
                    <a:srgbClr val="FFFFFF"/>
                  </a:solidFill>
                  <a:latin typeface="Arial" panose="020B0604020202020204" pitchFamily="34" charset="0"/>
                  <a:ea typeface="ＭＳ Ｐゴシック" panose="020B0600070205080204" pitchFamily="34" charset="-128"/>
                  <a:cs typeface="+mn-cs"/>
                </a:rPr>
                <a:t>SYSTEM SOFTWARE AT NVIDIA</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B90B4769-99AF-7C40-8085-4D1DEC03CF64}"/>
              </a:ext>
            </a:extLst>
          </p:cNvPr>
          <p:cNvSpPr txBox="1">
            <a:spLocks/>
          </p:cNvSpPr>
          <p:nvPr/>
        </p:nvSpPr>
        <p:spPr bwMode="auto">
          <a:xfrm>
            <a:off x="647700" y="588962"/>
            <a:ext cx="11050587" cy="1697038"/>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defRPr/>
            </a:pPr>
            <a:r>
              <a:rPr lang="en-US" sz="4400" dirty="0">
                <a:solidFill>
                  <a:srgbClr val="0F2D52"/>
                </a:solidFill>
                <a:latin typeface="Lato Heavy" panose="020F0502020204030203" pitchFamily="34" charset="0"/>
                <a:ea typeface="Lato Heavy" panose="020F0502020204030203" pitchFamily="34" charset="0"/>
                <a:cs typeface="Lato Heavy" panose="020F0502020204030203" pitchFamily="34" charset="0"/>
              </a:rPr>
              <a:t>ONTARIO:</a:t>
            </a:r>
          </a:p>
          <a:p>
            <a:pPr>
              <a:lnSpc>
                <a:spcPct val="90000"/>
              </a:lnSpc>
              <a:defRPr/>
            </a:pPr>
            <a:r>
              <a:rPr lang="en-CA" sz="3600" b="0" dirty="0">
                <a:solidFill>
                  <a:srgbClr val="B01E59"/>
                </a:solidFill>
                <a:latin typeface="Lato Medium" panose="020F0502020204030203" pitchFamily="34" charset="0"/>
              </a:rPr>
              <a:t>LOCKING DOWN SOLUTIONS FOR </a:t>
            </a:r>
            <a:r>
              <a:rPr lang="en-CA" sz="36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CYBERSECURITY</a:t>
            </a:r>
          </a:p>
          <a:p>
            <a:pPr marL="7938" indent="-7938">
              <a:lnSpc>
                <a:spcPct val="90000"/>
              </a:lnSpc>
              <a:defRPr/>
            </a:pPr>
            <a:r>
              <a:rPr lang="en-US" sz="3600" b="0" dirty="0">
                <a:solidFill>
                  <a:srgbClr val="002E6E"/>
                </a:solidFill>
                <a:latin typeface="Lato Medium" panose="020F0502020204030203" pitchFamily="34" charset="0"/>
              </a:rPr>
              <a:t>  </a:t>
            </a:r>
          </a:p>
        </p:txBody>
      </p:sp>
      <p:grpSp>
        <p:nvGrpSpPr>
          <p:cNvPr id="47106" name="Group 9">
            <a:extLst>
              <a:ext uri="{FF2B5EF4-FFF2-40B4-BE49-F238E27FC236}">
                <a16:creationId xmlns:a16="http://schemas.microsoft.com/office/drawing/2014/main" id="{5A0FFEA4-74F4-2A4C-9BD3-D098BCFB3CD6}"/>
              </a:ext>
            </a:extLst>
          </p:cNvPr>
          <p:cNvGrpSpPr>
            <a:grpSpLocks/>
          </p:cNvGrpSpPr>
          <p:nvPr/>
        </p:nvGrpSpPr>
        <p:grpSpPr bwMode="auto">
          <a:xfrm>
            <a:off x="665163" y="2576513"/>
            <a:ext cx="10861675" cy="3090862"/>
            <a:chOff x="662762" y="2576658"/>
            <a:chExt cx="10861157" cy="3090531"/>
          </a:xfrm>
        </p:grpSpPr>
        <p:sp>
          <p:nvSpPr>
            <p:cNvPr id="25" name="TextBox 24">
              <a:extLst>
                <a:ext uri="{FF2B5EF4-FFF2-40B4-BE49-F238E27FC236}">
                  <a16:creationId xmlns:a16="http://schemas.microsoft.com/office/drawing/2014/main" id="{C03398D9-DB51-5848-B178-5C95C7A6CE9C}"/>
                </a:ext>
              </a:extLst>
            </p:cNvPr>
            <p:cNvSpPr txBox="1"/>
            <p:nvPr/>
          </p:nvSpPr>
          <p:spPr bwMode="auto">
            <a:xfrm>
              <a:off x="662762" y="2576658"/>
              <a:ext cx="10861157" cy="3090531"/>
            </a:xfrm>
            <a:prstGeom prst="rect">
              <a:avLst/>
            </a:prstGeom>
            <a:noFill/>
            <a:ln>
              <a:noFill/>
            </a:ln>
          </p:spPr>
          <p:txBody>
            <a:bodyPr lIns="0" tIns="0" rIns="0" bIns="0" numCol="3" spcCol="365760"/>
            <a:lstStyle/>
            <a:p>
              <a:pPr>
                <a:lnSpc>
                  <a:spcPct val="110000"/>
                </a:lnSpc>
                <a:spcAft>
                  <a:spcPts val="600"/>
                </a:spcAft>
                <a:defRPr/>
              </a:pPr>
              <a:r>
                <a:rPr lang="en-CA" sz="1400" b="1" dirty="0">
                  <a:latin typeface="Lato" panose="020F0502020204030203" pitchFamily="34" charset="0"/>
                  <a:ea typeface="Lato" panose="020F0502020204030203" pitchFamily="34" charset="0"/>
                  <a:cs typeface="Lato" panose="020F0502020204030203" pitchFamily="34" charset="0"/>
                </a:rPr>
                <a:t>Upgrade your company’s talent pool in Ontario. </a:t>
              </a:r>
              <a:r>
                <a:rPr lang="en-CA" sz="1400" dirty="0">
                  <a:latin typeface="Lato Light" panose="020F0502020204030203" pitchFamily="34" charset="0"/>
                  <a:ea typeface="Lato Light" panose="020F0502020204030203" pitchFamily="34" charset="0"/>
                  <a:cs typeface="Lato Light" panose="020F0502020204030203" pitchFamily="34" charset="0"/>
                </a:rPr>
                <a:t>Here, you’ll find the world’s leading minds in cryptology, quantum computing and other security-enhancing technologies, who are leading ground-breaking research and bringing innovative solutions to market. </a:t>
              </a:r>
            </a:p>
            <a:p>
              <a:pPr>
                <a:lnSpc>
                  <a:spcPct val="110000"/>
                </a:lnSpc>
                <a:spcAft>
                  <a:spcPts val="600"/>
                </a:spcAft>
                <a:defRPr/>
              </a:pPr>
              <a:r>
                <a:rPr lang="en-CA" sz="1400" dirty="0">
                  <a:latin typeface="Lato Light" panose="020F0502020204030203" pitchFamily="34" charset="0"/>
                  <a:ea typeface="Lato Light" panose="020F0502020204030203" pitchFamily="34" charset="0"/>
                  <a:cs typeface="Lato Light" panose="020F0502020204030203" pitchFamily="34" charset="0"/>
                </a:rPr>
                <a:t>Our cybersecurity industry is a powerful triangle of clusters in Toronto, Waterloo and Ottawa, with emerging hubs in the Southwestern, Northern and Eastern regions of the province. Ontario cybersecurity businesses range from global giants like BlackBerry to newcomers like Tehama, so no matter the size of your business, there is a home for you in </a:t>
              </a:r>
              <a:br>
                <a:rPr lang="en-CA" sz="1400" dirty="0">
                  <a:latin typeface="Lato Light" panose="020F0502020204030203" pitchFamily="34" charset="0"/>
                  <a:ea typeface="Lato Light" panose="020F0502020204030203" pitchFamily="34" charset="0"/>
                  <a:cs typeface="Lato Light" panose="020F0502020204030203" pitchFamily="34" charset="0"/>
                </a:rPr>
              </a:br>
              <a:r>
                <a:rPr lang="en-CA" sz="1400" dirty="0">
                  <a:latin typeface="Lato Light" panose="020F0502020204030203" pitchFamily="34" charset="0"/>
                  <a:ea typeface="Lato Light" panose="020F0502020204030203" pitchFamily="34" charset="0"/>
                  <a:cs typeface="Lato Light" panose="020F0502020204030203" pitchFamily="34" charset="0"/>
                </a:rPr>
                <a:t>the province.</a:t>
              </a:r>
            </a:p>
            <a:p>
              <a:pPr>
                <a:lnSpc>
                  <a:spcPct val="110000"/>
                </a:lnSpc>
                <a:spcAft>
                  <a:spcPts val="600"/>
                </a:spcAft>
                <a:defRPr/>
              </a:pPr>
              <a:r>
                <a:rPr lang="en-CA" sz="1400" dirty="0">
                  <a:latin typeface="Lato Light" panose="020F0502020204030203" pitchFamily="34" charset="0"/>
                  <a:ea typeface="Lato Light" panose="020F0502020204030203" pitchFamily="34" charset="0"/>
                  <a:cs typeface="Lato Light" panose="020F0502020204030203" pitchFamily="34" charset="0"/>
                </a:rPr>
                <a:t>If you’re interested in collaboration, Ontario is where industry, academics and governments work together to solve the world’s most pressing security problems. We’ve got scientists exploring futuristic solutions at the University of Waterloo’s Institute for Quantum Computing and the Cybersecurity and Privacy Institute. </a:t>
              </a:r>
              <a:br>
                <a:rPr lang="en-CA" sz="1400" dirty="0">
                  <a:latin typeface="Lato Light" panose="020F0502020204030203" pitchFamily="34" charset="0"/>
                  <a:ea typeface="Lato Light" panose="020F0502020204030203" pitchFamily="34" charset="0"/>
                  <a:cs typeface="Lato Light" panose="020F0502020204030203" pitchFamily="34" charset="0"/>
                </a:rPr>
              </a:br>
              <a:r>
                <a:rPr lang="en-CA" sz="1400" dirty="0">
                  <a:latin typeface="Lato Light" panose="020F0502020204030203" pitchFamily="34" charset="0"/>
                  <a:ea typeface="Lato Light" panose="020F0502020204030203" pitchFamily="34" charset="0"/>
                  <a:cs typeface="Lato Light" panose="020F0502020204030203" pitchFamily="34" charset="0"/>
                </a:rPr>
                <a:t>At Ryerson University’s Rogers Cybersecure Catalyst, industry thought leaders are developing policies and alternative education programs that tackle the serious challenges of cybersecurity.</a:t>
              </a:r>
            </a:p>
            <a:p>
              <a:pPr>
                <a:lnSpc>
                  <a:spcPct val="110000"/>
                </a:lnSpc>
                <a:spcAft>
                  <a:spcPts val="600"/>
                </a:spcAft>
                <a:defRPr/>
              </a:pPr>
              <a:r>
                <a:rPr lang="en-CA" sz="1400" dirty="0">
                  <a:latin typeface="Lato Light" panose="020F0502020204030203" pitchFamily="34" charset="0"/>
                  <a:ea typeface="Lato Light" panose="020F0502020204030203" pitchFamily="34" charset="0"/>
                  <a:cs typeface="Lato Light" panose="020F0502020204030203" pitchFamily="34" charset="0"/>
                </a:rPr>
                <a:t>For businesses that want to seize opportunities in cybersecurity, </a:t>
              </a:r>
              <a:br>
                <a:rPr lang="en-CA" sz="1400" dirty="0">
                  <a:latin typeface="Lato Light" panose="020F0502020204030203" pitchFamily="34" charset="0"/>
                  <a:ea typeface="Lato Light" panose="020F0502020204030203" pitchFamily="34" charset="0"/>
                  <a:cs typeface="Lato Light" panose="020F0502020204030203" pitchFamily="34" charset="0"/>
                </a:rPr>
              </a:br>
              <a:r>
                <a:rPr lang="en-CA" sz="1400" dirty="0">
                  <a:latin typeface="Lato Light" panose="020F0502020204030203" pitchFamily="34" charset="0"/>
                  <a:ea typeface="Lato Light" panose="020F0502020204030203" pitchFamily="34" charset="0"/>
                  <a:cs typeface="Lato Light" panose="020F0502020204030203" pitchFamily="34" charset="0"/>
                </a:rPr>
                <a:t>think Ontario.</a:t>
              </a:r>
            </a:p>
          </p:txBody>
        </p:sp>
        <p:cxnSp>
          <p:nvCxnSpPr>
            <p:cNvPr id="5" name="Straight Connector 4">
              <a:extLst>
                <a:ext uri="{FF2B5EF4-FFF2-40B4-BE49-F238E27FC236}">
                  <a16:creationId xmlns:a16="http://schemas.microsoft.com/office/drawing/2014/main" id="{5C452644-A0EB-DC44-B272-C4391315861F}"/>
                </a:ext>
              </a:extLst>
            </p:cNvPr>
            <p:cNvCxnSpPr>
              <a:cxnSpLocks/>
            </p:cNvCxnSpPr>
            <p:nvPr/>
          </p:nvCxnSpPr>
          <p:spPr>
            <a:xfrm>
              <a:off x="4180494" y="2576658"/>
              <a:ext cx="0" cy="288576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B8F49E0-260F-4C4C-AA30-BF80C9602D40}"/>
                </a:ext>
              </a:extLst>
            </p:cNvPr>
            <p:cNvCxnSpPr>
              <a:cxnSpLocks/>
            </p:cNvCxnSpPr>
            <p:nvPr/>
          </p:nvCxnSpPr>
          <p:spPr>
            <a:xfrm>
              <a:off x="7956976" y="2584594"/>
              <a:ext cx="0" cy="284290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47107" name="Picture 11" descr="A picture containing night sky&#10;&#10;Description automatically generated">
            <a:extLst>
              <a:ext uri="{FF2B5EF4-FFF2-40B4-BE49-F238E27FC236}">
                <a16:creationId xmlns:a16="http://schemas.microsoft.com/office/drawing/2014/main" id="{4F609995-0921-AE42-B3DD-989C8D03F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9239"/>
          <a:stretch>
            <a:fillRect/>
          </a:stretch>
        </p:blipFill>
        <p:spPr bwMode="auto">
          <a:xfrm rot="10800000">
            <a:off x="5457825" y="5440363"/>
            <a:ext cx="8307388"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2" descr="A picture containing text&#10;&#10;Description automatically generated">
            <a:extLst>
              <a:ext uri="{FF2B5EF4-FFF2-40B4-BE49-F238E27FC236}">
                <a16:creationId xmlns:a16="http://schemas.microsoft.com/office/drawing/2014/main" id="{BF48781C-20E8-144C-9EF1-6EBBC2DE3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5663" y="631825"/>
            <a:ext cx="334327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14" descr="A picture containing graphical user interface&#10;&#10;Description automatically generated">
            <a:extLst>
              <a:ext uri="{FF2B5EF4-FFF2-40B4-BE49-F238E27FC236}">
                <a16:creationId xmlns:a16="http://schemas.microsoft.com/office/drawing/2014/main" id="{FB640E0C-1452-7B41-ADAA-7A634005C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6779"/>
          <a:stretch>
            <a:fillRect/>
          </a:stretch>
        </p:blipFill>
        <p:spPr bwMode="auto">
          <a:xfrm>
            <a:off x="1770063" y="-795338"/>
            <a:ext cx="9712325" cy="280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descr="A picture containing person, indoor&#10;&#10;Description automatically generated">
            <a:extLst>
              <a:ext uri="{FF2B5EF4-FFF2-40B4-BE49-F238E27FC236}">
                <a16:creationId xmlns:a16="http://schemas.microsoft.com/office/drawing/2014/main" id="{71C3F4E6-3A6D-7643-9132-94DE19CB1CDD}"/>
              </a:ext>
            </a:extLst>
          </p:cNvPr>
          <p:cNvPicPr>
            <a:picLocks noGrp="1" noChangeAspect="1"/>
          </p:cNvPicPr>
          <p:nvPr>
            <p:ph type="pic" sz="quarter" idx="11"/>
          </p:nvPr>
        </p:nvPicPr>
        <p:blipFill rotWithShape="1">
          <a:blip r:embed="rId4"/>
          <a:srcRect t="9775" b="9775"/>
          <a:stretch/>
        </p:blipFill>
        <p:spPr/>
      </p:pic>
      <p:pic>
        <p:nvPicPr>
          <p:cNvPr id="49156" name="Picture 20" descr="Icon&#10;&#10;Description automatically generated">
            <a:extLst>
              <a:ext uri="{FF2B5EF4-FFF2-40B4-BE49-F238E27FC236}">
                <a16:creationId xmlns:a16="http://schemas.microsoft.com/office/drawing/2014/main" id="{9B616F6B-2D7F-3C48-95AE-172CE2AF47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9038"/>
          <a:stretch>
            <a:fillRect/>
          </a:stretch>
        </p:blipFill>
        <p:spPr bwMode="auto">
          <a:xfrm>
            <a:off x="2590800" y="5883275"/>
            <a:ext cx="14366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6" descr="A large group of water droplets&#10;&#10;Description automatically generated with low confidence">
            <a:extLst>
              <a:ext uri="{FF2B5EF4-FFF2-40B4-BE49-F238E27FC236}">
                <a16:creationId xmlns:a16="http://schemas.microsoft.com/office/drawing/2014/main" id="{209ED08B-4511-C148-B22F-48614F89DD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8788" y="5957888"/>
            <a:ext cx="43148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D952ED3-9B30-C447-8A72-008D2CE43172}"/>
              </a:ext>
            </a:extLst>
          </p:cNvPr>
          <p:cNvSpPr txBox="1"/>
          <p:nvPr/>
        </p:nvSpPr>
        <p:spPr bwMode="auto">
          <a:xfrm>
            <a:off x="647700" y="2254250"/>
            <a:ext cx="3368675" cy="3703638"/>
          </a:xfrm>
          <a:prstGeom prst="rect">
            <a:avLst/>
          </a:prstGeom>
          <a:noFill/>
          <a:ln>
            <a:noFill/>
          </a:ln>
        </p:spPr>
        <p:txBody>
          <a:bodyPr lIns="0" tIns="0" rIns="0" bIns="0" spcCol="91440"/>
          <a:lstStyle/>
          <a:p>
            <a:pPr>
              <a:lnSpc>
                <a:spcPct val="110000"/>
              </a:lnSpc>
              <a:spcAft>
                <a:spcPts val="600"/>
              </a:spcAft>
              <a:defRPr/>
            </a:pPr>
            <a:r>
              <a:rPr lang="en-CA" sz="950" b="1" dirty="0">
                <a:latin typeface="Lato" panose="020F0502020204030203" pitchFamily="34" charset="0"/>
                <a:ea typeface="Lato" panose="020F0502020204030203" pitchFamily="34" charset="0"/>
                <a:cs typeface="Lato" panose="020F0502020204030203" pitchFamily="34" charset="0"/>
              </a:rPr>
              <a:t>Thinking small—very, very small—can pay off big</a:t>
            </a:r>
            <a:r>
              <a:rPr lang="en-CA" sz="950" dirty="0">
                <a:latin typeface="Lato Light" panose="020F0502020204030203" pitchFamily="34" charset="0"/>
                <a:ea typeface="Lato Light" panose="020F0502020204030203" pitchFamily="34" charset="0"/>
                <a:cs typeface="Lato Light" panose="020F0502020204030203" pitchFamily="34" charset="0"/>
              </a:rPr>
              <a:t>. That’s the story of Ontario’s microelectronics sector, where innovators and makers of electronic circuits, microchips and semiconductors continue to drive huge advances in virtually every technology product and application. </a:t>
            </a:r>
          </a:p>
          <a:p>
            <a:pPr>
              <a:lnSpc>
                <a:spcPct val="110000"/>
              </a:lnSpc>
              <a:spcAft>
                <a:spcPts val="600"/>
              </a:spcAft>
              <a:defRPr/>
            </a:pPr>
            <a:r>
              <a:rPr lang="en-CA" sz="950" b="1" dirty="0">
                <a:latin typeface="Lato" panose="020F0502020204030203" pitchFamily="34" charset="0"/>
                <a:ea typeface="Lato" panose="020F0502020204030203" pitchFamily="34" charset="0"/>
                <a:cs typeface="Lato" panose="020F0502020204030203" pitchFamily="34" charset="0"/>
              </a:rPr>
              <a:t>Tech giants deliver unbelievable magnitudes of performance from minuscule platforms. </a:t>
            </a:r>
            <a:r>
              <a:rPr lang="en-CA" sz="950" dirty="0">
                <a:latin typeface="Lato Light" panose="020F0502020204030203" pitchFamily="34" charset="0"/>
                <a:ea typeface="Lato Light" panose="020F0502020204030203" pitchFamily="34" charset="0"/>
                <a:cs typeface="Lato Light" panose="020F0502020204030203" pitchFamily="34" charset="0"/>
              </a:rPr>
              <a:t>To build microelectronics, design engineering firms, components suppliers and manufacturers draw upon Ontario’s deep expertise in nanotechnology, artificial intelligence, robotics and advanced manufacturing. </a:t>
            </a:r>
          </a:p>
          <a:p>
            <a:pPr>
              <a:lnSpc>
                <a:spcPct val="110000"/>
              </a:lnSpc>
              <a:spcAft>
                <a:spcPts val="600"/>
              </a:spcAft>
              <a:defRPr/>
            </a:pPr>
            <a:r>
              <a:rPr lang="en-CA" sz="950" b="1" dirty="0">
                <a:latin typeface="Lato" panose="020F0502020204030203" pitchFamily="34" charset="0"/>
                <a:ea typeface="Lato" panose="020F0502020204030203" pitchFamily="34" charset="0"/>
                <a:cs typeface="Lato" panose="020F0502020204030203" pitchFamily="34" charset="0"/>
              </a:rPr>
              <a:t>There’s significant government support for companies in this industry. </a:t>
            </a:r>
            <a:r>
              <a:rPr lang="en-CA" sz="950" dirty="0">
                <a:latin typeface="Lato Light" panose="020F0502020204030203" pitchFamily="34" charset="0"/>
                <a:ea typeface="Lato Light" panose="020F0502020204030203" pitchFamily="34" charset="0"/>
                <a:cs typeface="Lato Light" panose="020F0502020204030203" pitchFamily="34" charset="0"/>
              </a:rPr>
              <a:t>Your business can benefit from a competitive manufacturing tax rate of 25% and have access to research and services from such institutions as the Mike and Ophelia Lazaridis Quantum-Nano Centre at the University of Waterloo, the Centre for Emerging Device Technologies at McMaster University and the Hardware Catalyst Initiative at </a:t>
            </a:r>
            <a:r>
              <a:rPr lang="en-CA" sz="950" dirty="0" err="1">
                <a:latin typeface="Lato Light" panose="020F0502020204030203" pitchFamily="34" charset="0"/>
                <a:ea typeface="Lato Light" panose="020F0502020204030203" pitchFamily="34" charset="0"/>
                <a:cs typeface="Lato Light" panose="020F0502020204030203" pitchFamily="34" charset="0"/>
              </a:rPr>
              <a:t>ventureLAB</a:t>
            </a:r>
            <a:r>
              <a:rPr lang="en-CA" sz="950" dirty="0">
                <a:latin typeface="Lato Light" panose="020F0502020204030203" pitchFamily="34" charset="0"/>
                <a:ea typeface="Lato Light" panose="020F0502020204030203" pitchFamily="34" charset="0"/>
                <a:cs typeface="Lato Light" panose="020F0502020204030203" pitchFamily="34" charset="0"/>
              </a:rPr>
              <a:t>, part of Ontario’s innovation corridor.</a:t>
            </a:r>
          </a:p>
          <a:p>
            <a:pPr>
              <a:lnSpc>
                <a:spcPct val="110000"/>
              </a:lnSpc>
              <a:spcAft>
                <a:spcPts val="600"/>
              </a:spcAft>
              <a:defRPr/>
            </a:pPr>
            <a:r>
              <a:rPr lang="en-CA" sz="1400" b="1" dirty="0">
                <a:latin typeface="Lato" panose="020F0502020204030203" pitchFamily="34" charset="0"/>
                <a:ea typeface="Lato" panose="020F0502020204030203" pitchFamily="34" charset="0"/>
                <a:cs typeface="Lato" panose="020F0502020204030203" pitchFamily="34" charset="0"/>
              </a:rPr>
              <a:t>If you’re a small thinker ready to make a big impact, think Ontario</a:t>
            </a:r>
            <a:r>
              <a:rPr lang="en-CA" sz="950" b="1" dirty="0">
                <a:latin typeface="Lato" panose="020F0502020204030203" pitchFamily="34" charset="0"/>
                <a:ea typeface="Lato" panose="020F0502020204030203" pitchFamily="34" charset="0"/>
                <a:cs typeface="Lato" panose="020F0502020204030203" pitchFamily="34" charset="0"/>
              </a:rPr>
              <a:t>.</a:t>
            </a:r>
          </a:p>
        </p:txBody>
      </p:sp>
      <p:sp>
        <p:nvSpPr>
          <p:cNvPr id="6" name="Title 1">
            <a:extLst>
              <a:ext uri="{FF2B5EF4-FFF2-40B4-BE49-F238E27FC236}">
                <a16:creationId xmlns:a16="http://schemas.microsoft.com/office/drawing/2014/main" id="{A10E4246-CAC3-C94A-BE07-3FCB43BD691D}"/>
              </a:ext>
            </a:extLst>
          </p:cNvPr>
          <p:cNvSpPr txBox="1">
            <a:spLocks/>
          </p:cNvSpPr>
          <p:nvPr/>
        </p:nvSpPr>
        <p:spPr bwMode="auto">
          <a:xfrm>
            <a:off x="639763" y="546100"/>
            <a:ext cx="3514725" cy="1600200"/>
          </a:xfrm>
          <a:prstGeom prst="rect">
            <a:avLst/>
          </a:prstGeom>
          <a:noFill/>
          <a:ln>
            <a:noFill/>
          </a:ln>
        </p:spPr>
        <p:txBody>
          <a:bodyPr lIns="0" tIns="27432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nSpc>
                <a:spcPts val="2480"/>
              </a:lnSpc>
              <a:defRPr/>
            </a:pPr>
            <a:r>
              <a:rPr lang="en-US" sz="44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2400" dirty="0">
                <a:solidFill>
                  <a:srgbClr val="B01E59"/>
                </a:solidFill>
                <a:latin typeface="Lato Black" panose="020F0502020204030203" pitchFamily="34" charset="0"/>
                <a:ea typeface="Lato Black" panose="020F0502020204030203" pitchFamily="34" charset="0"/>
                <a:cs typeface="Lato Black" panose="020F0502020204030203" pitchFamily="34" charset="0"/>
              </a:rPr>
              <a:t>MICROELECTRONICS</a:t>
            </a:r>
            <a:br>
              <a:rPr lang="en-US" sz="2400" dirty="0">
                <a:solidFill>
                  <a:srgbClr val="B01E59"/>
                </a:solidFill>
                <a:latin typeface="Lato Heavy" panose="020F0502020204030203" pitchFamily="34" charset="0"/>
                <a:ea typeface="Lato Heavy" panose="020F0502020204030203" pitchFamily="34" charset="0"/>
                <a:cs typeface="Lato Heavy" panose="020F0502020204030203" pitchFamily="34" charset="0"/>
              </a:rPr>
            </a:br>
            <a:r>
              <a:rPr lang="en-US" sz="2400" b="0" dirty="0">
                <a:solidFill>
                  <a:srgbClr val="B01E59"/>
                </a:solidFill>
                <a:latin typeface="Lato Medium" panose="020F0502020204030203" pitchFamily="34" charset="0"/>
              </a:rPr>
              <a:t>HAVE A </a:t>
            </a:r>
            <a:br>
              <a:rPr lang="en-US" sz="2400" b="0" dirty="0">
                <a:solidFill>
                  <a:srgbClr val="B01E59"/>
                </a:solidFill>
                <a:latin typeface="Lato Medium" panose="020F0502020204030203" pitchFamily="34" charset="0"/>
              </a:rPr>
            </a:br>
            <a:r>
              <a:rPr lang="en-US" sz="2400" b="0" dirty="0">
                <a:solidFill>
                  <a:srgbClr val="B01E59"/>
                </a:solidFill>
                <a:latin typeface="Lato Medium" panose="020F0502020204030203" pitchFamily="34" charset="0"/>
              </a:rPr>
              <a:t>BIG IMPACT</a:t>
            </a:r>
          </a:p>
          <a:p>
            <a:pPr marL="144000">
              <a:lnSpc>
                <a:spcPts val="2480"/>
              </a:lnSpc>
              <a:defRPr/>
            </a:pPr>
            <a:endParaRPr lang="en-US" sz="24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0A010799-67E7-604F-B7C6-5E6FF3D160BD}"/>
              </a:ext>
            </a:extLst>
          </p:cNvPr>
          <p:cNvSpPr txBox="1">
            <a:spLocks/>
          </p:cNvSpPr>
          <p:nvPr/>
        </p:nvSpPr>
        <p:spPr bwMode="auto">
          <a:xfrm>
            <a:off x="969963" y="1117600"/>
            <a:ext cx="638016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346075">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346075">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346075">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346075">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ClrTx/>
              <a:buFontTx/>
              <a:buNone/>
            </a:pPr>
            <a:r>
              <a:rPr lang="en-US" altLang="en-US" sz="3200" b="1">
                <a:solidFill>
                  <a:srgbClr val="B01E59"/>
                </a:solidFill>
                <a:latin typeface="Lato Heavy" panose="020F0502020204030203" pitchFamily="34" charset="0"/>
                <a:ea typeface="Lato Heavy" panose="020F0502020204030203" pitchFamily="34" charset="0"/>
                <a:cs typeface="Lato Heavy" panose="020F0502020204030203" pitchFamily="34" charset="0"/>
              </a:rPr>
              <a:t>NVIDIA: </a:t>
            </a:r>
            <a:r>
              <a:rPr lang="en-CA" altLang="en-US" sz="3200">
                <a:solidFill>
                  <a:srgbClr val="0F2D52"/>
                </a:solidFill>
              </a:rPr>
              <a:t>FROM SILICON VALLEY TO ONTARIO</a:t>
            </a:r>
          </a:p>
          <a:p>
            <a:pPr eaLnBrk="1" hangingPunct="1">
              <a:lnSpc>
                <a:spcPct val="100000"/>
              </a:lnSpc>
              <a:spcBef>
                <a:spcPct val="0"/>
              </a:spcBef>
              <a:buClrTx/>
              <a:buFontTx/>
              <a:buNone/>
            </a:pPr>
            <a:br>
              <a:rPr lang="en-CA" altLang="en-US" sz="3200">
                <a:solidFill>
                  <a:srgbClr val="103C65"/>
                </a:solidFill>
              </a:rPr>
            </a:br>
            <a:r>
              <a:rPr lang="en-US" altLang="en-US" sz="3600">
                <a:solidFill>
                  <a:srgbClr val="002E6E"/>
                </a:solidFill>
              </a:rPr>
              <a:t>  </a:t>
            </a:r>
          </a:p>
        </p:txBody>
      </p:sp>
      <p:pic>
        <p:nvPicPr>
          <p:cNvPr id="50178" name="Picture 23" descr="A picture containing night sky&#10;&#10;Description automatically generated">
            <a:extLst>
              <a:ext uri="{FF2B5EF4-FFF2-40B4-BE49-F238E27FC236}">
                <a16:creationId xmlns:a16="http://schemas.microsoft.com/office/drawing/2014/main" id="{09F61E33-E91C-BF48-B77E-EFF28A122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9239" r="11148"/>
          <a:stretch>
            <a:fillRect/>
          </a:stretch>
        </p:blipFill>
        <p:spPr bwMode="auto">
          <a:xfrm>
            <a:off x="7931150" y="5046663"/>
            <a:ext cx="378618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79" name="Group 15">
            <a:extLst>
              <a:ext uri="{FF2B5EF4-FFF2-40B4-BE49-F238E27FC236}">
                <a16:creationId xmlns:a16="http://schemas.microsoft.com/office/drawing/2014/main" id="{12589F88-70EE-774A-AA25-8EBB8D7C27AB}"/>
              </a:ext>
            </a:extLst>
          </p:cNvPr>
          <p:cNvGrpSpPr>
            <a:grpSpLocks/>
          </p:cNvGrpSpPr>
          <p:nvPr/>
        </p:nvGrpSpPr>
        <p:grpSpPr bwMode="auto">
          <a:xfrm>
            <a:off x="969963" y="2466975"/>
            <a:ext cx="10861675" cy="2808288"/>
            <a:chOff x="714782" y="2650373"/>
            <a:chExt cx="10861157" cy="2806997"/>
          </a:xfrm>
        </p:grpSpPr>
        <p:sp>
          <p:nvSpPr>
            <p:cNvPr id="17" name="TextBox 16">
              <a:extLst>
                <a:ext uri="{FF2B5EF4-FFF2-40B4-BE49-F238E27FC236}">
                  <a16:creationId xmlns:a16="http://schemas.microsoft.com/office/drawing/2014/main" id="{4D8065A4-F026-7347-92CC-3ED54D122B5D}"/>
                </a:ext>
              </a:extLst>
            </p:cNvPr>
            <p:cNvSpPr txBox="1"/>
            <p:nvPr/>
          </p:nvSpPr>
          <p:spPr bwMode="auto">
            <a:xfrm>
              <a:off x="714782" y="2650373"/>
              <a:ext cx="10861157" cy="2806996"/>
            </a:xfrm>
            <a:prstGeom prst="rect">
              <a:avLst/>
            </a:prstGeom>
            <a:noFill/>
            <a:ln>
              <a:noFill/>
            </a:ln>
          </p:spPr>
          <p:txBody>
            <a:bodyPr lIns="0" tIns="0" rIns="0" bIns="0" numCol="3" spcCol="365760"/>
            <a:lstStyle/>
            <a:p>
              <a:pPr>
                <a:lnSpc>
                  <a:spcPct val="110000"/>
                </a:lnSpc>
                <a:spcAft>
                  <a:spcPts val="600"/>
                </a:spcAft>
                <a:defRPr/>
              </a:pPr>
              <a:r>
                <a:rPr lang="en-CA" sz="1400" b="1" dirty="0">
                  <a:latin typeface="Lato" panose="020F0502020204030203" pitchFamily="34" charset="0"/>
                  <a:ea typeface="Lato" panose="020F0502020204030203" pitchFamily="34" charset="0"/>
                  <a:cs typeface="Lato" panose="020F0502020204030203" pitchFamily="34" charset="0"/>
                </a:rPr>
                <a:t>Made-in-Ontario gaming technology caught the eye of NVIDIA Corporation</a:t>
              </a:r>
              <a:r>
                <a:rPr lang="en-CA" sz="1400" dirty="0">
                  <a:latin typeface="Lato" panose="020F0502020204030203" pitchFamily="34" charset="0"/>
                  <a:ea typeface="Lato" panose="020F0502020204030203" pitchFamily="34" charset="0"/>
                  <a:cs typeface="Lato" panose="020F0502020204030203" pitchFamily="34" charset="0"/>
                </a:rPr>
                <a:t>—</a:t>
              </a:r>
              <a:r>
                <a:rPr lang="en-CA" sz="1400" dirty="0">
                  <a:latin typeface="Lato Light" panose="020F0502020204030203" pitchFamily="34" charset="0"/>
                  <a:ea typeface="Lato Light" panose="020F0502020204030203" pitchFamily="34" charset="0"/>
                  <a:cs typeface="Lato Light" panose="020F0502020204030203" pitchFamily="34" charset="0"/>
                </a:rPr>
                <a:t>the California-based inventor of the graphics processing unit (GPU) logic chips that power everything from Nintendo games and Hollywood films to advanced computing and autonomous cars. As a result, the global giant acquired the technology and business unit behind it and launched NVIDIA Development in Toronto with a focus on gaming-related hardware, software and AI. </a:t>
              </a:r>
            </a:p>
            <a:p>
              <a:pPr>
                <a:lnSpc>
                  <a:spcPct val="110000"/>
                </a:lnSpc>
                <a:spcAft>
                  <a:spcPts val="600"/>
                </a:spcAft>
                <a:defRPr/>
              </a:pPr>
              <a:r>
                <a:rPr lang="en-CA" sz="1400" dirty="0">
                  <a:latin typeface="Lato Light" panose="020F0502020204030203" pitchFamily="34" charset="0"/>
                  <a:ea typeface="Lato Light" panose="020F0502020204030203" pitchFamily="34" charset="0"/>
                  <a:cs typeface="Lato Light" panose="020F0502020204030203" pitchFamily="34" charset="0"/>
                </a:rPr>
                <a:t>“We have access to an amazing pool of talent in Toronto and Ontario as a whole,” says </a:t>
              </a:r>
              <a:r>
                <a:rPr lang="en-CA" sz="1400" dirty="0" err="1">
                  <a:latin typeface="Lato Light" panose="020F0502020204030203" pitchFamily="34" charset="0"/>
                  <a:ea typeface="Lato Light" panose="020F0502020204030203" pitchFamily="34" charset="0"/>
                  <a:cs typeface="Lato Light" panose="020F0502020204030203" pitchFamily="34" charset="0"/>
                </a:rPr>
                <a:t>Gavriel</a:t>
              </a:r>
              <a:r>
                <a:rPr lang="en-CA" sz="1400" dirty="0">
                  <a:latin typeface="Lato Light" panose="020F0502020204030203" pitchFamily="34" charset="0"/>
                  <a:ea typeface="Lato Light" panose="020F0502020204030203" pitchFamily="34" charset="0"/>
                  <a:cs typeface="Lato Light" panose="020F0502020204030203" pitchFamily="34" charset="0"/>
                </a:rPr>
                <a:t> State, senior director, simulation and AI at NVIDIA. “We’ve been very successful in recruiting skilled people with degrees in computer science and engineering.”</a:t>
              </a:r>
            </a:p>
          </p:txBody>
        </p:sp>
        <p:cxnSp>
          <p:nvCxnSpPr>
            <p:cNvPr id="18" name="Straight Connector 17">
              <a:extLst>
                <a:ext uri="{FF2B5EF4-FFF2-40B4-BE49-F238E27FC236}">
                  <a16:creationId xmlns:a16="http://schemas.microsoft.com/office/drawing/2014/main" id="{4C87BF06-C089-D34B-A32C-6B82732B3ABA}"/>
                </a:ext>
              </a:extLst>
            </p:cNvPr>
            <p:cNvCxnSpPr>
              <a:cxnSpLocks/>
            </p:cNvCxnSpPr>
            <p:nvPr/>
          </p:nvCxnSpPr>
          <p:spPr>
            <a:xfrm>
              <a:off x="4224577" y="2721778"/>
              <a:ext cx="0" cy="27355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50180" name="Picture 6">
            <a:extLst>
              <a:ext uri="{FF2B5EF4-FFF2-40B4-BE49-F238E27FC236}">
                <a16:creationId xmlns:a16="http://schemas.microsoft.com/office/drawing/2014/main" id="{2D708BB4-B130-7C44-94F4-149BE0DDA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8963" y="2247900"/>
            <a:ext cx="5068887"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0" descr="Icon&#10;&#10;Description automatically generated">
            <a:extLst>
              <a:ext uri="{FF2B5EF4-FFF2-40B4-BE49-F238E27FC236}">
                <a16:creationId xmlns:a16="http://schemas.microsoft.com/office/drawing/2014/main" id="{3D8FE5DF-2044-7A49-B0E3-CE6694761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038"/>
          <a:stretch>
            <a:fillRect/>
          </a:stretch>
        </p:blipFill>
        <p:spPr bwMode="auto">
          <a:xfrm>
            <a:off x="2732088" y="5341938"/>
            <a:ext cx="2262187"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16" descr="A large group of water droplets&#10;&#10;Description automatically generated with low confidence">
            <a:extLst>
              <a:ext uri="{FF2B5EF4-FFF2-40B4-BE49-F238E27FC236}">
                <a16:creationId xmlns:a16="http://schemas.microsoft.com/office/drawing/2014/main" id="{2C7FBE09-4CB8-9949-BAFB-DF14542C0E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375" y="1328738"/>
            <a:ext cx="4313238"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14" descr="A picture containing graphical user interface&#10;&#10;Description automatically generated">
            <a:extLst>
              <a:ext uri="{FF2B5EF4-FFF2-40B4-BE49-F238E27FC236}">
                <a16:creationId xmlns:a16="http://schemas.microsoft.com/office/drawing/2014/main" id="{D89A3E7A-BE64-A545-BCEC-395CE420DE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 r="41893"/>
          <a:stretch>
            <a:fillRect/>
          </a:stretch>
        </p:blipFill>
        <p:spPr bwMode="auto">
          <a:xfrm>
            <a:off x="4219575" y="679450"/>
            <a:ext cx="750252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Placeholder 15" descr="A group of people in uniform&#10;&#10;Description automatically generated with low confidence">
            <a:extLst>
              <a:ext uri="{FF2B5EF4-FFF2-40B4-BE49-F238E27FC236}">
                <a16:creationId xmlns:a16="http://schemas.microsoft.com/office/drawing/2014/main" id="{AE45F555-2384-B244-BFCC-2C6FB52D1628}"/>
              </a:ext>
            </a:extLst>
          </p:cNvPr>
          <p:cNvPicPr>
            <a:picLocks noGrp="1" noChangeAspect="1"/>
          </p:cNvPicPr>
          <p:nvPr>
            <p:ph type="pic" sz="quarter" idx="11"/>
          </p:nvPr>
        </p:nvPicPr>
        <p:blipFill rotWithShape="1">
          <a:blip r:embed="rId6"/>
          <a:srcRect l="-10783"/>
          <a:stretch/>
        </p:blipFill>
        <p:spPr>
          <a:xfrm>
            <a:off x="2270125" y="141288"/>
            <a:ext cx="9459913" cy="6716712"/>
          </a:xfrm>
          <a:solidFill>
            <a:schemeClr val="bg1">
              <a:lumMod val="85000"/>
              <a:alpha val="0"/>
            </a:schemeClr>
          </a:solidFill>
        </p:spPr>
      </p:pic>
      <p:pic>
        <p:nvPicPr>
          <p:cNvPr id="52229" name="Picture 24" descr="A picture containing outdoor object, dark, night sky, crowd&#10;&#10;Description automatically generated">
            <a:extLst>
              <a:ext uri="{FF2B5EF4-FFF2-40B4-BE49-F238E27FC236}">
                <a16:creationId xmlns:a16="http://schemas.microsoft.com/office/drawing/2014/main" id="{56712128-D2BC-414C-98AE-FC9B3A94CE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3959225" y="4918075"/>
            <a:ext cx="7086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8" descr="Logo, icon&#10;&#10;Description automatically generated">
            <a:extLst>
              <a:ext uri="{FF2B5EF4-FFF2-40B4-BE49-F238E27FC236}">
                <a16:creationId xmlns:a16="http://schemas.microsoft.com/office/drawing/2014/main" id="{AF61EC34-ED72-F84E-B9E7-A4A2DC7112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100" y="4824413"/>
            <a:ext cx="6985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1" name="Group 21">
            <a:extLst>
              <a:ext uri="{FF2B5EF4-FFF2-40B4-BE49-F238E27FC236}">
                <a16:creationId xmlns:a16="http://schemas.microsoft.com/office/drawing/2014/main" id="{AA52DE16-9834-6F43-9A54-57A2C819DCA3}"/>
              </a:ext>
            </a:extLst>
          </p:cNvPr>
          <p:cNvGrpSpPr>
            <a:grpSpLocks/>
          </p:cNvGrpSpPr>
          <p:nvPr/>
        </p:nvGrpSpPr>
        <p:grpSpPr bwMode="auto">
          <a:xfrm>
            <a:off x="1082675" y="4765675"/>
            <a:ext cx="1763713" cy="914400"/>
            <a:chOff x="597679" y="2091520"/>
            <a:chExt cx="2629183" cy="646843"/>
          </a:xfrm>
        </p:grpSpPr>
        <p:sp>
          <p:nvSpPr>
            <p:cNvPr id="23" name="Text Placeholder 7">
              <a:extLst>
                <a:ext uri="{FF2B5EF4-FFF2-40B4-BE49-F238E27FC236}">
                  <a16:creationId xmlns:a16="http://schemas.microsoft.com/office/drawing/2014/main" id="{1CEF2D8B-EF8B-994C-AA6A-509A4547CD0C}"/>
                </a:ext>
              </a:extLst>
            </p:cNvPr>
            <p:cNvSpPr txBox="1">
              <a:spLocks/>
            </p:cNvSpPr>
            <p:nvPr/>
          </p:nvSpPr>
          <p:spPr>
            <a:xfrm>
              <a:off x="597679" y="2432909"/>
              <a:ext cx="2591319" cy="305454"/>
            </a:xfrm>
            <a:prstGeom prst="rect">
              <a:avLst/>
            </a:prstGeom>
          </p:spPr>
          <p:txBody>
            <a:bodyPr l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b="1" dirty="0">
                  <a:latin typeface="Lato" panose="020F0502020204030203" pitchFamily="34" charset="0"/>
                  <a:ea typeface="Lato" panose="020F0502020204030203" pitchFamily="34" charset="0"/>
                  <a:cs typeface="Lato" panose="020F0502020204030203" pitchFamily="34" charset="0"/>
                </a:rPr>
                <a:t>FINTECH</a:t>
              </a:r>
              <a:r>
                <a:rPr dirty="0">
                  <a:latin typeface="Lato Light" panose="020F0502020204030203" pitchFamily="34" charset="0"/>
                  <a:ea typeface="Lato Light" panose="020F0502020204030203" pitchFamily="34" charset="0"/>
                  <a:cs typeface="Lato Light" panose="020F0502020204030203" pitchFamily="34" charset="0"/>
                </a:rPr>
                <a:t> firms</a:t>
              </a:r>
            </a:p>
            <a:p>
              <a:pPr>
                <a:defRPr/>
              </a:pPr>
              <a:endParaRPr dirty="0">
                <a:latin typeface="Lato Light" panose="020F0502020204030203" pitchFamily="34" charset="0"/>
                <a:ea typeface="Lato Light" panose="020F0502020204030203" pitchFamily="34" charset="0"/>
                <a:cs typeface="Lato Light" panose="020F0502020204030203" pitchFamily="34" charset="0"/>
              </a:endParaRPr>
            </a:p>
          </p:txBody>
        </p:sp>
        <p:sp>
          <p:nvSpPr>
            <p:cNvPr id="52235" name="Text Placeholder 12">
              <a:extLst>
                <a:ext uri="{FF2B5EF4-FFF2-40B4-BE49-F238E27FC236}">
                  <a16:creationId xmlns:a16="http://schemas.microsoft.com/office/drawing/2014/main" id="{18B4F41E-FA3F-5F4D-80C4-51C9FE91537D}"/>
                </a:ext>
              </a:extLst>
            </p:cNvPr>
            <p:cNvSpPr txBox="1">
              <a:spLocks noChangeArrowheads="1"/>
            </p:cNvSpPr>
            <p:nvPr/>
          </p:nvSpPr>
          <p:spPr bwMode="auto">
            <a:xfrm>
              <a:off x="886208" y="2091520"/>
              <a:ext cx="2340654" cy="28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3600" b="1">
                  <a:solidFill>
                    <a:srgbClr val="BD0069"/>
                  </a:solidFill>
                  <a:latin typeface="Lato Heavy" panose="020F0502020204030203" pitchFamily="34" charset="0"/>
                  <a:ea typeface="Lato Heavy" panose="020F0502020204030203" pitchFamily="34" charset="0"/>
                  <a:cs typeface="Lato Heavy" panose="020F0502020204030203" pitchFamily="34" charset="0"/>
                </a:rPr>
                <a:t>700</a:t>
              </a:r>
              <a:r>
                <a:rPr lang="en-CA" altLang="en-US" sz="3600">
                  <a:solidFill>
                    <a:srgbClr val="BD0069"/>
                  </a:solidFill>
                  <a:latin typeface="Lato Light" panose="020F0502020204030203" pitchFamily="34" charset="0"/>
                  <a:ea typeface="Lato Light" panose="020F0502020204030203" pitchFamily="34" charset="0"/>
                  <a:cs typeface="Lato Light" panose="020F0502020204030203" pitchFamily="34" charset="0"/>
                </a:rPr>
                <a:t>+</a:t>
              </a:r>
            </a:p>
          </p:txBody>
        </p:sp>
      </p:grpSp>
      <p:sp>
        <p:nvSpPr>
          <p:cNvPr id="6" name="Title 1">
            <a:extLst>
              <a:ext uri="{FF2B5EF4-FFF2-40B4-BE49-F238E27FC236}">
                <a16:creationId xmlns:a16="http://schemas.microsoft.com/office/drawing/2014/main" id="{E34750F1-DB0A-DB40-A02B-6C14BAE233FE}"/>
              </a:ext>
            </a:extLst>
          </p:cNvPr>
          <p:cNvSpPr txBox="1">
            <a:spLocks/>
          </p:cNvSpPr>
          <p:nvPr/>
        </p:nvSpPr>
        <p:spPr bwMode="auto">
          <a:xfrm>
            <a:off x="647700" y="639763"/>
            <a:ext cx="3702050" cy="1452562"/>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nSpc>
                <a:spcPct val="80000"/>
              </a:lnSpc>
              <a:defRPr/>
            </a:pPr>
            <a:r>
              <a:rPr lang="en-US" sz="44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3200" b="0" dirty="0">
                <a:solidFill>
                  <a:srgbClr val="B01E59"/>
                </a:solidFill>
                <a:latin typeface="Lato Medium" panose="020F0502020204030203" pitchFamily="34" charset="0"/>
              </a:rPr>
              <a:t>WHERE</a:t>
            </a:r>
            <a:r>
              <a:rPr lang="en-US" sz="3200" dirty="0">
                <a:solidFill>
                  <a:srgbClr val="B01E59"/>
                </a:solidFill>
                <a:latin typeface="Lato Black" panose="020F0502020204030203" pitchFamily="34" charset="0"/>
                <a:ea typeface="Lato Black" panose="020F0502020204030203" pitchFamily="34" charset="0"/>
                <a:cs typeface="Lato Black" panose="020F0502020204030203" pitchFamily="34" charset="0"/>
              </a:rPr>
              <a:t> FINTECH</a:t>
            </a:r>
            <a:br>
              <a:rPr lang="en-US" sz="3200" dirty="0">
                <a:solidFill>
                  <a:srgbClr val="B01E59"/>
                </a:solidFill>
                <a:latin typeface="Lato Heavy" panose="020F0502020204030203" pitchFamily="34" charset="0"/>
                <a:ea typeface="Lato Heavy" panose="020F0502020204030203" pitchFamily="34" charset="0"/>
                <a:cs typeface="Lato Heavy" panose="020F0502020204030203" pitchFamily="34" charset="0"/>
              </a:rPr>
            </a:br>
            <a:r>
              <a:rPr lang="en-US" sz="32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LEADERS</a:t>
            </a:r>
            <a:r>
              <a:rPr lang="en-US" sz="3200" b="0" dirty="0">
                <a:solidFill>
                  <a:srgbClr val="B01E59"/>
                </a:solidFill>
                <a:latin typeface="Lato Medium" panose="020F0502020204030203" pitchFamily="34" charset="0"/>
              </a:rPr>
              <a:t> LIVE</a:t>
            </a:r>
          </a:p>
          <a:p>
            <a:pPr marL="144000">
              <a:lnSpc>
                <a:spcPts val="2480"/>
              </a:lnSpc>
              <a:defRPr/>
            </a:pPr>
            <a:endParaRPr lang="en-US" sz="24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sp>
        <p:nvSpPr>
          <p:cNvPr id="52233" name="TextBox 8">
            <a:extLst>
              <a:ext uri="{FF2B5EF4-FFF2-40B4-BE49-F238E27FC236}">
                <a16:creationId xmlns:a16="http://schemas.microsoft.com/office/drawing/2014/main" id="{2499C901-57EA-EE48-8A8D-11A2BB65C8AE}"/>
              </a:ext>
            </a:extLst>
          </p:cNvPr>
          <p:cNvSpPr txBox="1">
            <a:spLocks noChangeArrowheads="1"/>
          </p:cNvSpPr>
          <p:nvPr/>
        </p:nvSpPr>
        <p:spPr bwMode="auto">
          <a:xfrm>
            <a:off x="647700" y="2233613"/>
            <a:ext cx="3340100"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1000" b="1">
                <a:latin typeface="Lato" panose="020F0502020204030203" pitchFamily="34" charset="0"/>
              </a:rPr>
              <a:t>From mobile payments to cybersecurity, trading analytics to blockchain, Ontario is a leader in fintech. </a:t>
            </a:r>
            <a:r>
              <a:rPr lang="en-CA" altLang="en-US" sz="1000">
                <a:latin typeface="Lato Light" panose="020F0502020204030203" pitchFamily="34" charset="0"/>
              </a:rPr>
              <a:t>Toronto, Ontario is North America’s second-largest financial hub and a global epicentre for fintech activity. It’s where key technology decisions are made in the financial </a:t>
            </a:r>
            <a:br>
              <a:rPr lang="en-CA" altLang="en-US" sz="1000">
                <a:latin typeface="Lato Light" panose="020F0502020204030203" pitchFamily="34" charset="0"/>
              </a:rPr>
            </a:br>
            <a:r>
              <a:rPr lang="en-CA" altLang="en-US" sz="1000">
                <a:latin typeface="Lato Light" panose="020F0502020204030203" pitchFamily="34" charset="0"/>
              </a:rPr>
              <a:t>services industry.</a:t>
            </a:r>
          </a:p>
          <a:p>
            <a:pPr>
              <a:lnSpc>
                <a:spcPct val="110000"/>
              </a:lnSpc>
              <a:spcAft>
                <a:spcPts val="600"/>
              </a:spcAft>
            </a:pPr>
            <a:r>
              <a:rPr lang="en-CA" altLang="en-US" sz="1000" b="1">
                <a:latin typeface="Lato" panose="020F0502020204030203" pitchFamily="34" charset="0"/>
              </a:rPr>
              <a:t>Toronto is ranked as the most attractive centre for fintech companies and the fastest growing financial sector in North America. </a:t>
            </a:r>
            <a:r>
              <a:rPr lang="en-CA" altLang="en-US" sz="1000">
                <a:latin typeface="Lato Light" panose="020F0502020204030203" pitchFamily="34" charset="0"/>
              </a:rPr>
              <a:t>With the right combination of leading financial institutions, one of the largest stock exchanges in the world (TSX), financial stability and a technology-forward ecosystem, it’s no wonder Ontario is the place where fintech innovators are finding success on the world stage.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10">
            <a:extLst>
              <a:ext uri="{FF2B5EF4-FFF2-40B4-BE49-F238E27FC236}">
                <a16:creationId xmlns:a16="http://schemas.microsoft.com/office/drawing/2014/main" id="{F14EFF1D-F85B-DD4F-BB28-364913A63ED9}"/>
              </a:ext>
            </a:extLst>
          </p:cNvPr>
          <p:cNvSpPr txBox="1">
            <a:spLocks noChangeArrowheads="1"/>
          </p:cNvSpPr>
          <p:nvPr/>
        </p:nvSpPr>
        <p:spPr bwMode="auto">
          <a:xfrm>
            <a:off x="11971338" y="492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54274" name="Group 16">
            <a:extLst>
              <a:ext uri="{FF2B5EF4-FFF2-40B4-BE49-F238E27FC236}">
                <a16:creationId xmlns:a16="http://schemas.microsoft.com/office/drawing/2014/main" id="{CC570C51-2802-4046-AF9C-4FB5E4519695}"/>
              </a:ext>
            </a:extLst>
          </p:cNvPr>
          <p:cNvGrpSpPr>
            <a:grpSpLocks/>
          </p:cNvGrpSpPr>
          <p:nvPr/>
        </p:nvGrpSpPr>
        <p:grpSpPr bwMode="auto">
          <a:xfrm>
            <a:off x="647700" y="2247900"/>
            <a:ext cx="3976688" cy="3367088"/>
            <a:chOff x="647790" y="2328547"/>
            <a:chExt cx="3552337" cy="2997612"/>
          </a:xfrm>
        </p:grpSpPr>
        <p:sp>
          <p:nvSpPr>
            <p:cNvPr id="6" name="TextBox 5">
              <a:extLst>
                <a:ext uri="{FF2B5EF4-FFF2-40B4-BE49-F238E27FC236}">
                  <a16:creationId xmlns:a16="http://schemas.microsoft.com/office/drawing/2014/main" id="{E32F58A8-3725-3D4F-82A3-F39FCE1B8EDA}"/>
                </a:ext>
              </a:extLst>
            </p:cNvPr>
            <p:cNvSpPr txBox="1"/>
            <p:nvPr/>
          </p:nvSpPr>
          <p:spPr bwMode="auto">
            <a:xfrm>
              <a:off x="647790" y="2760091"/>
              <a:ext cx="3552337" cy="2566068"/>
            </a:xfrm>
            <a:prstGeom prst="rect">
              <a:avLst/>
            </a:prstGeom>
            <a:noFill/>
            <a:ln>
              <a:noFill/>
            </a:ln>
          </p:spPr>
          <p:txBody>
            <a:bodyPr lIns="0" tIns="0" rIns="0" bIns="0" numCol="2" spcCol="274320"/>
            <a:lstStyle/>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BORROWELL</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CLEARCO</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DREAM PAYMENTS</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FRESHBOOKS</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GIESECKE+DEVRIENT</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INGENICO</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INTERAC</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KOHO</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MASTERCARD</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OBERTHUR TECHNOLOGIES</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PAYPAL</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SECUREKEY</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SENSIBILL</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SHOPIFY</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SQUARE</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THALES</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VISA</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WEALTHSIMPLE</a:t>
              </a:r>
            </a:p>
          </p:txBody>
        </p:sp>
        <p:sp>
          <p:nvSpPr>
            <p:cNvPr id="54281" name="TextBox 8">
              <a:extLst>
                <a:ext uri="{FF2B5EF4-FFF2-40B4-BE49-F238E27FC236}">
                  <a16:creationId xmlns:a16="http://schemas.microsoft.com/office/drawing/2014/main" id="{4B6E5471-D863-9F45-8A1B-26C0F7DC6C63}"/>
                </a:ext>
              </a:extLst>
            </p:cNvPr>
            <p:cNvSpPr txBox="1">
              <a:spLocks noChangeArrowheads="1"/>
            </p:cNvSpPr>
            <p:nvPr/>
          </p:nvSpPr>
          <p:spPr bwMode="auto">
            <a:xfrm>
              <a:off x="685800" y="2328547"/>
              <a:ext cx="3276600" cy="25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CA" altLang="en-US" sz="1400" b="1">
                  <a:solidFill>
                    <a:srgbClr val="B01E59"/>
                  </a:solidFill>
                  <a:latin typeface="Lato Heavy" panose="020F0502020204030203" pitchFamily="34" charset="0"/>
                </a:rPr>
                <a:t>WHO’S HERE IN FINTECH</a:t>
              </a:r>
            </a:p>
          </p:txBody>
        </p:sp>
      </p:grpSp>
      <p:sp>
        <p:nvSpPr>
          <p:cNvPr id="54275" name="TextBox 13">
            <a:extLst>
              <a:ext uri="{FF2B5EF4-FFF2-40B4-BE49-F238E27FC236}">
                <a16:creationId xmlns:a16="http://schemas.microsoft.com/office/drawing/2014/main" id="{111FE106-C88F-824A-A8F3-17CA5ECE0C8B}"/>
              </a:ext>
            </a:extLst>
          </p:cNvPr>
          <p:cNvSpPr txBox="1">
            <a:spLocks noChangeArrowheads="1"/>
          </p:cNvSpPr>
          <p:nvPr/>
        </p:nvSpPr>
        <p:spPr bwMode="auto">
          <a:xfrm>
            <a:off x="7934325" y="-3937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2" name="Title 1">
            <a:extLst>
              <a:ext uri="{FF2B5EF4-FFF2-40B4-BE49-F238E27FC236}">
                <a16:creationId xmlns:a16="http://schemas.microsoft.com/office/drawing/2014/main" id="{EA1039ED-D9F0-DD48-8903-6F7422991F63}"/>
              </a:ext>
            </a:extLst>
          </p:cNvPr>
          <p:cNvSpPr txBox="1">
            <a:spLocks/>
          </p:cNvSpPr>
          <p:nvPr/>
        </p:nvSpPr>
        <p:spPr bwMode="auto">
          <a:xfrm>
            <a:off x="639763" y="639763"/>
            <a:ext cx="3976687" cy="1581150"/>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nSpc>
                <a:spcPct val="80000"/>
              </a:lnSpc>
              <a:defRPr/>
            </a:pPr>
            <a:r>
              <a:rPr lang="en-US" sz="44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3200" b="0" dirty="0">
                <a:solidFill>
                  <a:srgbClr val="B01E59"/>
                </a:solidFill>
                <a:latin typeface="Lato Medium" panose="020F0502020204030203" pitchFamily="34" charset="0"/>
              </a:rPr>
              <a:t>WHERE</a:t>
            </a:r>
            <a:r>
              <a:rPr lang="en-US" sz="3200" dirty="0">
                <a:solidFill>
                  <a:srgbClr val="B01E59"/>
                </a:solidFill>
                <a:latin typeface="Lato Black" panose="020F0502020204030203" pitchFamily="34" charset="0"/>
                <a:ea typeface="Lato Black" panose="020F0502020204030203" pitchFamily="34" charset="0"/>
                <a:cs typeface="Lato Black" panose="020F0502020204030203" pitchFamily="34" charset="0"/>
              </a:rPr>
              <a:t> FINTECH</a:t>
            </a:r>
            <a:br>
              <a:rPr lang="en-US" sz="3200" dirty="0">
                <a:solidFill>
                  <a:srgbClr val="B01E59"/>
                </a:solidFill>
                <a:latin typeface="Lato Heavy" panose="020F0502020204030203" pitchFamily="34" charset="0"/>
                <a:ea typeface="Lato Heavy" panose="020F0502020204030203" pitchFamily="34" charset="0"/>
                <a:cs typeface="Lato Heavy" panose="020F0502020204030203" pitchFamily="34" charset="0"/>
              </a:rPr>
            </a:br>
            <a:r>
              <a:rPr lang="en-US" sz="32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LEADERS</a:t>
            </a:r>
            <a:r>
              <a:rPr lang="en-US" sz="3200" b="0" dirty="0">
                <a:solidFill>
                  <a:srgbClr val="B01E59"/>
                </a:solidFill>
                <a:latin typeface="Lato Medium" panose="020F0502020204030203" pitchFamily="34" charset="0"/>
              </a:rPr>
              <a:t> LIVE</a:t>
            </a:r>
          </a:p>
          <a:p>
            <a:pPr marL="144000">
              <a:lnSpc>
                <a:spcPts val="2480"/>
              </a:lnSpc>
              <a:defRPr/>
            </a:pPr>
            <a:endParaRPr lang="en-US" sz="24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pic>
        <p:nvPicPr>
          <p:cNvPr id="54277" name="Picture 21" descr="A large group of water droplets&#10;&#10;Description automatically generated with low confidence">
            <a:extLst>
              <a:ext uri="{FF2B5EF4-FFF2-40B4-BE49-F238E27FC236}">
                <a16:creationId xmlns:a16="http://schemas.microsoft.com/office/drawing/2014/main" id="{28D80E42-4B7F-A24B-A9DC-3E6DE8AAD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212"/>
          <a:stretch>
            <a:fillRect/>
          </a:stretch>
        </p:blipFill>
        <p:spPr bwMode="auto">
          <a:xfrm rot="5400000" flipV="1">
            <a:off x="8723313" y="3844925"/>
            <a:ext cx="487997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Box 24">
            <a:extLst>
              <a:ext uri="{FF2B5EF4-FFF2-40B4-BE49-F238E27FC236}">
                <a16:creationId xmlns:a16="http://schemas.microsoft.com/office/drawing/2014/main" id="{52D38DAD-C3CF-224B-AD2D-D87415553276}"/>
              </a:ext>
            </a:extLst>
          </p:cNvPr>
          <p:cNvSpPr txBox="1">
            <a:spLocks noChangeArrowheads="1"/>
          </p:cNvSpPr>
          <p:nvPr/>
        </p:nvSpPr>
        <p:spPr bwMode="auto">
          <a:xfrm>
            <a:off x="14073188" y="6650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0" name="Picture Placeholder 9" descr="A picture containing person, holding, black, hand&#10;&#10;Description automatically generated">
            <a:extLst>
              <a:ext uri="{FF2B5EF4-FFF2-40B4-BE49-F238E27FC236}">
                <a16:creationId xmlns:a16="http://schemas.microsoft.com/office/drawing/2014/main" id="{34C6FDD4-67B4-0044-B619-9638DB1ED1C6}"/>
              </a:ext>
            </a:extLst>
          </p:cNvPr>
          <p:cNvPicPr>
            <a:picLocks noGrp="1" noChangeAspect="1"/>
          </p:cNvPicPr>
          <p:nvPr>
            <p:ph type="pic" sz="quarter" idx="11"/>
          </p:nvPr>
        </p:nvPicPr>
        <p:blipFill rotWithShape="1">
          <a:blip r:embed="rId4"/>
          <a:srcRect l="15918" r="15918"/>
          <a:stretch/>
        </p:blip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Group 3">
            <a:extLst>
              <a:ext uri="{FF2B5EF4-FFF2-40B4-BE49-F238E27FC236}">
                <a16:creationId xmlns:a16="http://schemas.microsoft.com/office/drawing/2014/main" id="{EF67975A-B7CA-BD44-987F-F265F4F374C5}"/>
              </a:ext>
            </a:extLst>
          </p:cNvPr>
          <p:cNvGrpSpPr>
            <a:grpSpLocks/>
          </p:cNvGrpSpPr>
          <p:nvPr/>
        </p:nvGrpSpPr>
        <p:grpSpPr bwMode="auto">
          <a:xfrm>
            <a:off x="647700" y="1603375"/>
            <a:ext cx="10912475" cy="4678363"/>
            <a:chOff x="444230" y="1504762"/>
            <a:chExt cx="10913164" cy="4778011"/>
          </a:xfrm>
        </p:grpSpPr>
        <p:sp>
          <p:nvSpPr>
            <p:cNvPr id="55300" name="Text Placeholder 1">
              <a:extLst>
                <a:ext uri="{FF2B5EF4-FFF2-40B4-BE49-F238E27FC236}">
                  <a16:creationId xmlns:a16="http://schemas.microsoft.com/office/drawing/2014/main" id="{F726088C-4C4D-2C4C-90A7-5B0DF58F0F08}"/>
                </a:ext>
              </a:extLst>
            </p:cNvPr>
            <p:cNvSpPr txBox="1">
              <a:spLocks/>
            </p:cNvSpPr>
            <p:nvPr/>
          </p:nvSpPr>
          <p:spPr bwMode="auto">
            <a:xfrm>
              <a:off x="444230" y="1504762"/>
              <a:ext cx="10913164" cy="391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575"/>
                </a:lnSpc>
                <a:spcBef>
                  <a:spcPct val="0"/>
                </a:spcBef>
                <a:buClr>
                  <a:schemeClr val="tx1"/>
                </a:buClr>
                <a:buFont typeface="Arial" panose="020B0604020202020204" pitchFamily="34" charset="0"/>
                <a:buNone/>
              </a:pPr>
              <a:r>
                <a:rPr lang="en-US" altLang="en-US" sz="3200" b="1">
                  <a:solidFill>
                    <a:srgbClr val="0F2D52"/>
                  </a:solidFill>
                  <a:latin typeface="Lato" panose="020F0502020204030203" pitchFamily="34" charset="0"/>
                  <a:ea typeface="Lato" panose="020F0502020204030203" pitchFamily="34" charset="0"/>
                  <a:cs typeface="Lato" panose="020F0502020204030203" pitchFamily="34" charset="0"/>
                </a:rPr>
                <a:t>Achieving a unicorn valuation from some </a:t>
              </a:r>
            </a:p>
            <a:p>
              <a:pPr algn="ctr" eaLnBrk="1" hangingPunct="1">
                <a:lnSpc>
                  <a:spcPts val="3575"/>
                </a:lnSpc>
                <a:spcBef>
                  <a:spcPct val="0"/>
                </a:spcBef>
                <a:buClr>
                  <a:schemeClr val="tx1"/>
                </a:buClr>
                <a:buFont typeface="Arial" panose="020B0604020202020204" pitchFamily="34" charset="0"/>
                <a:buNone/>
              </a:pPr>
              <a:r>
                <a:rPr lang="en-US" altLang="en-US" sz="3200" b="1">
                  <a:solidFill>
                    <a:srgbClr val="0F2D52"/>
                  </a:solidFill>
                  <a:latin typeface="Lato" panose="020F0502020204030203" pitchFamily="34" charset="0"/>
                  <a:ea typeface="Lato" panose="020F0502020204030203" pitchFamily="34" charset="0"/>
                  <a:cs typeface="Lato" panose="020F0502020204030203" pitchFamily="34" charset="0"/>
                </a:rPr>
                <a:t>of the world's most respected investors is not only </a:t>
              </a:r>
            </a:p>
            <a:p>
              <a:pPr algn="ctr" eaLnBrk="1" hangingPunct="1">
                <a:lnSpc>
                  <a:spcPts val="3575"/>
                </a:lnSpc>
                <a:spcBef>
                  <a:spcPct val="0"/>
                </a:spcBef>
                <a:spcAft>
                  <a:spcPts val="1200"/>
                </a:spcAft>
                <a:buClr>
                  <a:schemeClr val="tx1"/>
                </a:buClr>
                <a:buFont typeface="Arial" panose="020B0604020202020204" pitchFamily="34" charset="0"/>
                <a:buNone/>
              </a:pPr>
              <a:r>
                <a:rPr lang="en-US" altLang="en-US" sz="3200" b="1">
                  <a:solidFill>
                    <a:srgbClr val="0F2D52"/>
                  </a:solidFill>
                  <a:latin typeface="Lato" panose="020F0502020204030203" pitchFamily="34" charset="0"/>
                  <a:ea typeface="Lato" panose="020F0502020204030203" pitchFamily="34" charset="0"/>
                  <a:cs typeface="Lato" panose="020F0502020204030203" pitchFamily="34" charset="0"/>
                </a:rPr>
                <a:t>an exciting moment for us, but an exciting thing for the Canadian technology scene. </a:t>
              </a:r>
            </a:p>
            <a:p>
              <a:pPr algn="ctr" eaLnBrk="1" hangingPunct="1">
                <a:lnSpc>
                  <a:spcPts val="3575"/>
                </a:lnSpc>
                <a:spcBef>
                  <a:spcPct val="0"/>
                </a:spcBef>
                <a:buClr>
                  <a:schemeClr val="tx1"/>
                </a:buClr>
                <a:buFont typeface="Arial" panose="020B0604020202020204" pitchFamily="34" charset="0"/>
                <a:buNone/>
              </a:pPr>
              <a:r>
                <a:rPr lang="en-US" altLang="en-US" sz="3200" b="1">
                  <a:solidFill>
                    <a:srgbClr val="0F2D52"/>
                  </a:solidFill>
                  <a:latin typeface="Lato" panose="020F0502020204030203" pitchFamily="34" charset="0"/>
                  <a:ea typeface="Lato" panose="020F0502020204030203" pitchFamily="34" charset="0"/>
                  <a:cs typeface="Lato" panose="020F0502020204030203" pitchFamily="34" charset="0"/>
                </a:rPr>
                <a:t>As a business, we think it’s a huge validation</a:t>
              </a:r>
              <a:br>
                <a:rPr lang="en-US" altLang="en-US" sz="3200" b="1">
                  <a:solidFill>
                    <a:srgbClr val="0F2D52"/>
                  </a:solidFill>
                  <a:latin typeface="Lato" panose="020F0502020204030203" pitchFamily="34" charset="0"/>
                  <a:ea typeface="Lato" panose="020F0502020204030203" pitchFamily="34" charset="0"/>
                  <a:cs typeface="Lato" panose="020F0502020204030203" pitchFamily="34" charset="0"/>
                </a:rPr>
              </a:br>
              <a:r>
                <a:rPr lang="en-US" altLang="en-US" sz="3200" b="1">
                  <a:solidFill>
                    <a:srgbClr val="0F2D52"/>
                  </a:solidFill>
                  <a:latin typeface="Lato" panose="020F0502020204030203" pitchFamily="34" charset="0"/>
                  <a:ea typeface="Lato" panose="020F0502020204030203" pitchFamily="34" charset="0"/>
                  <a:cs typeface="Lato" panose="020F0502020204030203" pitchFamily="34" charset="0"/>
                </a:rPr>
                <a:t>of what we’ve built, and more importantly, </a:t>
              </a:r>
              <a:br>
                <a:rPr lang="en-US" altLang="en-US" sz="3200" b="1">
                  <a:solidFill>
                    <a:srgbClr val="0F2D52"/>
                  </a:solidFill>
                  <a:latin typeface="Lato" panose="020F0502020204030203" pitchFamily="34" charset="0"/>
                  <a:ea typeface="Lato" panose="020F0502020204030203" pitchFamily="34" charset="0"/>
                  <a:cs typeface="Lato" panose="020F0502020204030203" pitchFamily="34" charset="0"/>
                </a:rPr>
              </a:br>
              <a:r>
                <a:rPr lang="en-US" altLang="en-US" sz="3200" b="1">
                  <a:solidFill>
                    <a:srgbClr val="0F2D52"/>
                  </a:solidFill>
                  <a:latin typeface="Lato" panose="020F0502020204030203" pitchFamily="34" charset="0"/>
                  <a:ea typeface="Lato" panose="020F0502020204030203" pitchFamily="34" charset="0"/>
                  <a:cs typeface="Lato" panose="020F0502020204030203" pitchFamily="34" charset="0"/>
                </a:rPr>
                <a:t>where we’re going</a:t>
              </a:r>
              <a:r>
                <a:rPr lang="en-US" altLang="en-US" sz="3200" b="1">
                  <a:solidFill>
                    <a:srgbClr val="002E6E"/>
                  </a:solidFill>
                  <a:latin typeface="Lato" panose="020F0502020204030203" pitchFamily="34" charset="0"/>
                  <a:ea typeface="Lato" panose="020F0502020204030203" pitchFamily="34" charset="0"/>
                  <a:cs typeface="Lato" panose="020F0502020204030203" pitchFamily="34" charset="0"/>
                </a:rPr>
                <a:t>.</a:t>
              </a:r>
            </a:p>
          </p:txBody>
        </p:sp>
        <p:sp>
          <p:nvSpPr>
            <p:cNvPr id="55301" name="Text Placeholder 1">
              <a:extLst>
                <a:ext uri="{FF2B5EF4-FFF2-40B4-BE49-F238E27FC236}">
                  <a16:creationId xmlns:a16="http://schemas.microsoft.com/office/drawing/2014/main" id="{8D0B9D07-EAA8-AB42-94CE-3F4471481F21}"/>
                </a:ext>
              </a:extLst>
            </p:cNvPr>
            <p:cNvSpPr txBox="1">
              <a:spLocks/>
            </p:cNvSpPr>
            <p:nvPr/>
          </p:nvSpPr>
          <p:spPr bwMode="auto">
            <a:xfrm>
              <a:off x="4126527" y="5348494"/>
              <a:ext cx="3548568" cy="93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Clr>
                  <a:schemeClr val="tx1"/>
                </a:buClr>
                <a:buFont typeface="Arial" panose="020B0604020202020204" pitchFamily="34" charset="0"/>
                <a:buNone/>
              </a:pPr>
              <a:r>
                <a:rPr lang="en-CA" altLang="en-US" sz="2000" b="1">
                  <a:latin typeface="Lato" panose="020F0502020204030203" pitchFamily="34" charset="0"/>
                  <a:ea typeface="Lato" panose="020F0502020204030203" pitchFamily="34" charset="0"/>
                  <a:cs typeface="Lato" panose="020F0502020204030203" pitchFamily="34" charset="0"/>
                </a:rPr>
                <a:t>MIKE KATCHEN, </a:t>
              </a:r>
              <a:r>
                <a:rPr lang="en-CA" altLang="en-US" sz="2000">
                  <a:latin typeface="Lato" panose="020F0502020204030203" pitchFamily="34" charset="0"/>
                </a:rPr>
                <a:t>CEO</a:t>
              </a:r>
            </a:p>
            <a:p>
              <a:pPr algn="ctr" eaLnBrk="1" hangingPunct="1">
                <a:lnSpc>
                  <a:spcPct val="100000"/>
                </a:lnSpc>
                <a:spcBef>
                  <a:spcPct val="0"/>
                </a:spcBef>
                <a:buClr>
                  <a:schemeClr val="tx1"/>
                </a:buClr>
                <a:buFont typeface="Arial" panose="020B0604020202020204" pitchFamily="34" charset="0"/>
                <a:buNone/>
              </a:pPr>
              <a:r>
                <a:rPr lang="en-CA" altLang="en-US" sz="2000" i="1">
                  <a:latin typeface="Lato" panose="020F0502020204030203" pitchFamily="34" charset="0"/>
                </a:rPr>
                <a:t>WEALTHSIMPLE</a:t>
              </a:r>
            </a:p>
          </p:txBody>
        </p:sp>
      </p:grpSp>
      <p:pic>
        <p:nvPicPr>
          <p:cNvPr id="55298" name="Picture 8">
            <a:extLst>
              <a:ext uri="{FF2B5EF4-FFF2-40B4-BE49-F238E27FC236}">
                <a16:creationId xmlns:a16="http://schemas.microsoft.com/office/drawing/2014/main" id="{F6DC26F4-7856-0541-BEED-6EF13D4C4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7025" y="647700"/>
            <a:ext cx="1392238"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1">
            <a:extLst>
              <a:ext uri="{FF2B5EF4-FFF2-40B4-BE49-F238E27FC236}">
                <a16:creationId xmlns:a16="http://schemas.microsoft.com/office/drawing/2014/main" id="{3FF228D5-1C19-CF4F-92DC-C999567E4C3E}"/>
              </a:ext>
            </a:extLst>
          </p:cNvPr>
          <p:cNvSpPr>
            <a:spLocks noChangeArrowheads="1"/>
          </p:cNvSpPr>
          <p:nvPr/>
        </p:nvSpPr>
        <p:spPr bwMode="auto">
          <a:xfrm>
            <a:off x="5037138" y="6229350"/>
            <a:ext cx="2098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CA" altLang="en-US" sz="1000" i="1">
                <a:latin typeface="Lato" panose="020F0502020204030203" pitchFamily="34" charset="0"/>
              </a:rPr>
              <a:t>Source:</a:t>
            </a:r>
            <a:r>
              <a:rPr lang="en-CA" altLang="en-US" sz="1000">
                <a:latin typeface="Lato" panose="020F0502020204030203" pitchFamily="34" charset="0"/>
              </a:rPr>
              <a:t> BetaKit, October 14, 2020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F2D5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E9DDA5-CD31-3F4D-BD54-3EC4749FFC89}"/>
              </a:ext>
            </a:extLst>
          </p:cNvPr>
          <p:cNvSpPr txBox="1">
            <a:spLocks/>
          </p:cNvSpPr>
          <p:nvPr/>
        </p:nvSpPr>
        <p:spPr bwMode="auto">
          <a:xfrm>
            <a:off x="541338" y="647700"/>
            <a:ext cx="11098212" cy="819150"/>
          </a:xfrm>
          <a:prstGeom prst="rect">
            <a:avLst/>
          </a:prstGeom>
          <a:noFill/>
          <a:ln>
            <a:noFill/>
          </a:ln>
        </p:spPr>
        <p:txBody>
          <a:bodyPr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gn="ctr">
              <a:lnSpc>
                <a:spcPct val="110000"/>
              </a:lnSpc>
              <a:defRPr/>
            </a:pPr>
            <a:r>
              <a:rPr lang="en-US" sz="2000" dirty="0">
                <a:latin typeface="Lato Black" panose="020F0502020204030203" pitchFamily="34" charset="0"/>
                <a:ea typeface="Lato Black" panose="020F0502020204030203" pitchFamily="34" charset="0"/>
                <a:cs typeface="Lato Black" panose="020F0502020204030203" pitchFamily="34" charset="0"/>
              </a:rPr>
              <a:t>ONTARIO: </a:t>
            </a:r>
            <a:br>
              <a:rPr lang="en-US" sz="1600" dirty="0">
                <a:latin typeface="Lato" panose="020F0502020204030203" pitchFamily="34" charset="0"/>
                <a:ea typeface="Lato" panose="020F0502020204030203" pitchFamily="34" charset="0"/>
                <a:cs typeface="Lato" panose="020F0502020204030203" pitchFamily="34" charset="0"/>
              </a:rPr>
            </a:br>
            <a:r>
              <a:rPr lang="en-US" sz="1600" dirty="0">
                <a:latin typeface="Lato" panose="020F0502020204030203" pitchFamily="34" charset="0"/>
                <a:ea typeface="Lato" panose="020F0502020204030203" pitchFamily="34" charset="0"/>
                <a:cs typeface="Lato" panose="020F0502020204030203" pitchFamily="34" charset="0"/>
              </a:rPr>
              <a:t>INTERACTIVE</a:t>
            </a:r>
            <a:r>
              <a:rPr lang="en-US" sz="1600" dirty="0">
                <a:latin typeface="Lato Black" panose="020F0502020204030203" pitchFamily="34" charset="0"/>
                <a:ea typeface="Lato Black" panose="020F0502020204030203" pitchFamily="34" charset="0"/>
                <a:cs typeface="Lato Black" panose="020F0502020204030203" pitchFamily="34" charset="0"/>
              </a:rPr>
              <a:t> DIGITAL MEDIA</a:t>
            </a:r>
            <a:br>
              <a:rPr lang="en-US" sz="1600" dirty="0">
                <a:latin typeface="Lato Heavy" panose="020F0502020204030203" pitchFamily="34" charset="0"/>
                <a:ea typeface="Lato Heavy" panose="020F0502020204030203" pitchFamily="34" charset="0"/>
                <a:cs typeface="Lato Heavy" panose="020F0502020204030203" pitchFamily="34" charset="0"/>
              </a:rPr>
            </a:br>
            <a:r>
              <a:rPr lang="en-US" sz="1600" b="0" dirty="0">
                <a:latin typeface="Lato Medium" panose="020F0502020204030203" pitchFamily="34" charset="0"/>
              </a:rPr>
              <a:t>THAT’S PLAYED AROUND THE WORLD</a:t>
            </a:r>
          </a:p>
          <a:p>
            <a:pPr marL="6350">
              <a:lnSpc>
                <a:spcPct val="80000"/>
              </a:lnSpc>
              <a:defRPr/>
            </a:pPr>
            <a:endParaRPr lang="en-US" sz="3200" b="0" dirty="0">
              <a:solidFill>
                <a:srgbClr val="B01E59"/>
              </a:solidFill>
              <a:latin typeface="Lato Medium" panose="020F0502020204030203" pitchFamily="34" charset="0"/>
            </a:endParaRPr>
          </a:p>
          <a:p>
            <a:pPr marL="144000">
              <a:lnSpc>
                <a:spcPts val="2480"/>
              </a:lnSpc>
              <a:defRPr/>
            </a:pPr>
            <a:endParaRPr lang="en-US" sz="24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sp>
        <p:nvSpPr>
          <p:cNvPr id="57347" name="Rectangle 2">
            <a:extLst>
              <a:ext uri="{FF2B5EF4-FFF2-40B4-BE49-F238E27FC236}">
                <a16:creationId xmlns:a16="http://schemas.microsoft.com/office/drawing/2014/main" id="{D4E962E5-A52A-E346-9862-483D723CE95F}"/>
              </a:ext>
            </a:extLst>
          </p:cNvPr>
          <p:cNvSpPr>
            <a:spLocks noChangeArrowheads="1"/>
          </p:cNvSpPr>
          <p:nvPr/>
        </p:nvSpPr>
        <p:spPr bwMode="auto">
          <a:xfrm>
            <a:off x="2314575" y="1817688"/>
            <a:ext cx="756285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CA" altLang="en-US" sz="8000" b="1">
                <a:solidFill>
                  <a:srgbClr val="41CBFF"/>
                </a:solidFill>
                <a:latin typeface="Lato Heavy" panose="020F0502020204030203" pitchFamily="34" charset="0"/>
              </a:rPr>
              <a:t>IT ADDS UP</a:t>
            </a:r>
          </a:p>
          <a:p>
            <a:pPr algn="ctr"/>
            <a:r>
              <a:rPr lang="en-CA" altLang="en-US" sz="2800" b="1">
                <a:solidFill>
                  <a:srgbClr val="FFFFFF"/>
                </a:solidFill>
                <a:latin typeface="Lato" panose="020F0502020204030203" pitchFamily="34" charset="0"/>
              </a:rPr>
              <a:t>ONTARIO’S DIGITAL MEDIA </a:t>
            </a:r>
            <a:br>
              <a:rPr lang="en-CA" altLang="en-US" sz="2800" b="1">
                <a:solidFill>
                  <a:srgbClr val="FFFFFF"/>
                </a:solidFill>
                <a:latin typeface="Lato" panose="020F0502020204030203" pitchFamily="34" charset="0"/>
              </a:rPr>
            </a:br>
            <a:r>
              <a:rPr lang="en-CA" altLang="en-US" sz="2800" b="1">
                <a:solidFill>
                  <a:srgbClr val="FFFFFF"/>
                </a:solidFill>
                <a:latin typeface="Lato" panose="020F0502020204030203" pitchFamily="34" charset="0"/>
              </a:rPr>
              <a:t>TAX CREDIT</a:t>
            </a:r>
            <a:endParaRPr lang="en-CA" altLang="en-US" sz="2800">
              <a:solidFill>
                <a:srgbClr val="FFFFFF"/>
              </a:solidFill>
              <a:latin typeface="Lato" panose="020F0502020204030203" pitchFamily="34" charset="0"/>
            </a:endParaRPr>
          </a:p>
          <a:p>
            <a:pPr algn="ctr"/>
            <a:endParaRPr lang="en-CA" altLang="en-US" sz="2400">
              <a:solidFill>
                <a:srgbClr val="FFFFFF"/>
              </a:solidFill>
              <a:latin typeface="Lato" panose="020F0502020204030203" pitchFamily="34" charset="0"/>
            </a:endParaRPr>
          </a:p>
          <a:p>
            <a:pPr algn="ctr">
              <a:lnSpc>
                <a:spcPct val="120000"/>
              </a:lnSpc>
            </a:pPr>
            <a:r>
              <a:rPr lang="en-CA" altLang="en-US" sz="2000">
                <a:solidFill>
                  <a:srgbClr val="FFFFFF"/>
                </a:solidFill>
                <a:latin typeface="Lato" panose="020F0502020204030203" pitchFamily="34" charset="0"/>
              </a:rPr>
              <a:t>In Ontario, digital media companies get a tax credit </a:t>
            </a:r>
            <a:br>
              <a:rPr lang="en-CA" altLang="en-US" sz="2000">
                <a:solidFill>
                  <a:srgbClr val="FFFFFF"/>
                </a:solidFill>
                <a:latin typeface="Lato" panose="020F0502020204030203" pitchFamily="34" charset="0"/>
              </a:rPr>
            </a:br>
            <a:r>
              <a:rPr lang="en-CA" altLang="en-US" sz="2000" b="1">
                <a:solidFill>
                  <a:srgbClr val="FFFFFF"/>
                </a:solidFill>
                <a:latin typeface="Lato Heavy" panose="020F0502020204030203" pitchFamily="34" charset="0"/>
              </a:rPr>
              <a:t>THAT PROVIDES A TAX REFUND OF UP TO 40% </a:t>
            </a:r>
            <a:br>
              <a:rPr lang="en-CA" altLang="en-US" sz="2000" b="1">
                <a:solidFill>
                  <a:srgbClr val="FFFFFF"/>
                </a:solidFill>
                <a:latin typeface="Lato Heavy" panose="020F0502020204030203" pitchFamily="34" charset="0"/>
              </a:rPr>
            </a:br>
            <a:r>
              <a:rPr lang="en-CA" altLang="en-US" sz="2000">
                <a:solidFill>
                  <a:srgbClr val="FFFFFF"/>
                </a:solidFill>
                <a:latin typeface="Lato" panose="020F0502020204030203" pitchFamily="34" charset="0"/>
              </a:rPr>
              <a:t>on the costs of labour as well as some of the marketing and distribution for games created in the province.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091C7B2-9103-9948-917B-E7079481EFE8}"/>
              </a:ext>
            </a:extLst>
          </p:cNvPr>
          <p:cNvSpPr txBox="1">
            <a:spLocks/>
          </p:cNvSpPr>
          <p:nvPr/>
        </p:nvSpPr>
        <p:spPr bwMode="auto">
          <a:xfrm>
            <a:off x="6384925" y="639763"/>
            <a:ext cx="5159375" cy="1433512"/>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nSpc>
                <a:spcPct val="85000"/>
              </a:lnSpc>
              <a:defRPr/>
            </a:pPr>
            <a:r>
              <a:rPr lang="en-US" sz="44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a:t>
            </a:r>
            <a:br>
              <a:rPr lang="en-US" sz="28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3200" dirty="0">
                <a:solidFill>
                  <a:srgbClr val="B01E59"/>
                </a:solidFill>
                <a:latin typeface="Lato" panose="020F0502020204030203" pitchFamily="34" charset="0"/>
                <a:ea typeface="Lato" panose="020F0502020204030203" pitchFamily="34" charset="0"/>
                <a:cs typeface="Lato" panose="020F0502020204030203" pitchFamily="34" charset="0"/>
              </a:rPr>
              <a:t>5G HAS LANDED,</a:t>
            </a:r>
            <a:br>
              <a:rPr lang="en-US" sz="3200" dirty="0">
                <a:solidFill>
                  <a:srgbClr val="B01E59"/>
                </a:solidFill>
                <a:latin typeface="Lato" panose="020F0502020204030203" pitchFamily="34" charset="0"/>
                <a:ea typeface="Lato" panose="020F0502020204030203" pitchFamily="34" charset="0"/>
                <a:cs typeface="Lato" panose="020F0502020204030203" pitchFamily="34" charset="0"/>
              </a:rPr>
            </a:br>
            <a:r>
              <a:rPr lang="en-US" sz="3200" b="0" dirty="0">
                <a:solidFill>
                  <a:srgbClr val="0F2D52"/>
                </a:solidFill>
                <a:latin typeface="Lato Medium" panose="020F0502020204030203" pitchFamily="34" charset="0"/>
              </a:rPr>
              <a:t>AND TAKEN OFF</a:t>
            </a:r>
          </a:p>
          <a:p>
            <a:pPr marL="6350">
              <a:lnSpc>
                <a:spcPct val="80000"/>
              </a:lnSpc>
              <a:defRPr/>
            </a:pPr>
            <a:endParaRPr lang="en-US" sz="3200" b="0" dirty="0">
              <a:solidFill>
                <a:srgbClr val="B01E59"/>
              </a:solidFill>
              <a:latin typeface="Lato Medium" panose="020F0502020204030203" pitchFamily="34" charset="0"/>
            </a:endParaRPr>
          </a:p>
          <a:p>
            <a:pPr marL="144000">
              <a:lnSpc>
                <a:spcPts val="2480"/>
              </a:lnSpc>
              <a:defRPr/>
            </a:pPr>
            <a:endParaRPr lang="en-US" sz="24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sp>
        <p:nvSpPr>
          <p:cNvPr id="58370" name="TextBox 8">
            <a:extLst>
              <a:ext uri="{FF2B5EF4-FFF2-40B4-BE49-F238E27FC236}">
                <a16:creationId xmlns:a16="http://schemas.microsoft.com/office/drawing/2014/main" id="{4DCF67C8-B07A-0B47-890E-A10EEADA5BF3}"/>
              </a:ext>
            </a:extLst>
          </p:cNvPr>
          <p:cNvSpPr txBox="1">
            <a:spLocks noChangeArrowheads="1"/>
          </p:cNvSpPr>
          <p:nvPr/>
        </p:nvSpPr>
        <p:spPr bwMode="auto">
          <a:xfrm>
            <a:off x="6384925" y="2220913"/>
            <a:ext cx="29130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1000" b="1">
                <a:latin typeface="Lato" panose="020F0502020204030203" pitchFamily="34" charset="0"/>
              </a:rPr>
              <a:t>Ontario is at the forefront of the 5G revolution</a:t>
            </a:r>
            <a:r>
              <a:rPr lang="en-CA" altLang="en-US" sz="1000">
                <a:latin typeface="Lato" panose="020F0502020204030203" pitchFamily="34" charset="0"/>
              </a:rPr>
              <a:t>—</a:t>
            </a:r>
            <a:r>
              <a:rPr lang="en-CA" altLang="en-US" sz="1000">
                <a:latin typeface="Lato Light" panose="020F0502020204030203" pitchFamily="34" charset="0"/>
              </a:rPr>
              <a:t>and we want you to join us as we develop the next generation of cellular network standards that will usher in better internet on smartphones and unlock leading-edge applications. </a:t>
            </a:r>
          </a:p>
          <a:p>
            <a:pPr>
              <a:lnSpc>
                <a:spcPct val="110000"/>
              </a:lnSpc>
              <a:spcAft>
                <a:spcPts val="600"/>
              </a:spcAft>
            </a:pPr>
            <a:r>
              <a:rPr lang="en-CA" altLang="en-US" sz="1000" b="1">
                <a:latin typeface="Lato" panose="020F0502020204030203" pitchFamily="34" charset="0"/>
              </a:rPr>
              <a:t>We have already started rolling out 5G through partnerships </a:t>
            </a:r>
            <a:r>
              <a:rPr lang="en-CA" altLang="en-US" sz="1000">
                <a:latin typeface="Lato Light" panose="020F0502020204030203" pitchFamily="34" charset="0"/>
              </a:rPr>
              <a:t>forged by Canada’s three largest telecommunications companies—Rogers, Bell and Telus—with global industry leaders Ericsson and Nokia, so you will be a part of an already established ecosystem of excellence.</a:t>
            </a:r>
          </a:p>
          <a:p>
            <a:pPr>
              <a:lnSpc>
                <a:spcPct val="110000"/>
              </a:lnSpc>
              <a:spcAft>
                <a:spcPts val="600"/>
              </a:spcAft>
            </a:pPr>
            <a:r>
              <a:rPr lang="en-CA" altLang="en-US" sz="1000" b="1">
                <a:latin typeface="Lato" panose="020F0502020204030203" pitchFamily="34" charset="0"/>
              </a:rPr>
              <a:t>Ontario has joined forces with the Quebec and Canadian governments </a:t>
            </a:r>
            <a:r>
              <a:rPr lang="en-CA" altLang="en-US" sz="1000">
                <a:latin typeface="Lato Light" panose="020F0502020204030203" pitchFamily="34" charset="0"/>
              </a:rPr>
              <a:t>to accelerate the expansion of 5G networks and technologies in the country. As part of this alliance, we launched an open platform where small- and medium-sized enterprises can develop and test ideas for 5G. </a:t>
            </a:r>
          </a:p>
          <a:p>
            <a:pPr>
              <a:lnSpc>
                <a:spcPct val="110000"/>
              </a:lnSpc>
              <a:spcAft>
                <a:spcPts val="600"/>
              </a:spcAft>
            </a:pPr>
            <a:r>
              <a:rPr lang="en-CA" altLang="en-US" sz="1000" b="1">
                <a:latin typeface="Lato" panose="020F0502020204030203" pitchFamily="34" charset="0"/>
              </a:rPr>
              <a:t>These partnerships translate into great opportunities for your business in the global 5G market</a:t>
            </a:r>
            <a:r>
              <a:rPr lang="en-CA" altLang="en-US" sz="1000">
                <a:latin typeface="Lato" panose="020F0502020204030203" pitchFamily="34" charset="0"/>
              </a:rPr>
              <a:t>—</a:t>
            </a:r>
            <a:r>
              <a:rPr lang="en-CA" altLang="en-US" sz="1000">
                <a:latin typeface="Lato Light" panose="020F0502020204030203" pitchFamily="34" charset="0"/>
              </a:rPr>
              <a:t>a market that is forecasted to grow into a US$251-billion industry by 2025.</a:t>
            </a:r>
          </a:p>
        </p:txBody>
      </p:sp>
      <p:pic>
        <p:nvPicPr>
          <p:cNvPr id="13" name="Picture Placeholder 12" descr="A white board with writing on it&#10;&#10;Description automatically generated with low confidence">
            <a:extLst>
              <a:ext uri="{FF2B5EF4-FFF2-40B4-BE49-F238E27FC236}">
                <a16:creationId xmlns:a16="http://schemas.microsoft.com/office/drawing/2014/main" id="{60A2C70C-9C26-D744-BC5A-E0E14713F7B5}"/>
              </a:ext>
            </a:extLst>
          </p:cNvPr>
          <p:cNvPicPr>
            <a:picLocks noGrp="1" noChangeAspect="1"/>
          </p:cNvPicPr>
          <p:nvPr>
            <p:ph type="pic" sz="quarter" idx="11"/>
          </p:nvPr>
        </p:nvPicPr>
        <p:blipFill rotWithShape="1">
          <a:blip r:embed="rId3"/>
          <a:srcRect/>
          <a:stretch/>
        </p:blipFill>
        <p:spPr>
          <a:xfrm>
            <a:off x="457200" y="0"/>
            <a:ext cx="5643563" cy="6858000"/>
          </a:xfrm>
        </p:spPr>
      </p:pic>
      <p:grpSp>
        <p:nvGrpSpPr>
          <p:cNvPr id="58372" name="Group 25">
            <a:extLst>
              <a:ext uri="{FF2B5EF4-FFF2-40B4-BE49-F238E27FC236}">
                <a16:creationId xmlns:a16="http://schemas.microsoft.com/office/drawing/2014/main" id="{33C59F8F-4B58-494D-956A-B0874801DA37}"/>
              </a:ext>
            </a:extLst>
          </p:cNvPr>
          <p:cNvGrpSpPr>
            <a:grpSpLocks/>
          </p:cNvGrpSpPr>
          <p:nvPr/>
        </p:nvGrpSpPr>
        <p:grpSpPr bwMode="auto">
          <a:xfrm>
            <a:off x="9472613" y="2200275"/>
            <a:ext cx="2174875" cy="3200400"/>
            <a:chOff x="685801" y="2442104"/>
            <a:chExt cx="1679420" cy="2905195"/>
          </a:xfrm>
        </p:grpSpPr>
        <p:sp>
          <p:nvSpPr>
            <p:cNvPr id="58373" name="TextBox 26">
              <a:extLst>
                <a:ext uri="{FF2B5EF4-FFF2-40B4-BE49-F238E27FC236}">
                  <a16:creationId xmlns:a16="http://schemas.microsoft.com/office/drawing/2014/main" id="{869BFEA4-A60C-7D40-AA13-6AEF27C56820}"/>
                </a:ext>
              </a:extLst>
            </p:cNvPr>
            <p:cNvSpPr txBox="1">
              <a:spLocks noChangeArrowheads="1"/>
            </p:cNvSpPr>
            <p:nvPr/>
          </p:nvSpPr>
          <p:spPr bwMode="auto">
            <a:xfrm>
              <a:off x="685801" y="2781231"/>
              <a:ext cx="1679420" cy="256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50838" indent="-350838">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buSzPct val="100000"/>
                <a:buFontTx/>
                <a:buBlip>
                  <a:blip r:embed="rId4"/>
                </a:buBlip>
              </a:pPr>
              <a:r>
                <a:rPr lang="en-CA" altLang="en-US" sz="1100">
                  <a:latin typeface="Lato Medium" panose="020F0502020204030203" pitchFamily="34" charset="0"/>
                </a:rPr>
                <a:t>AVAYA</a:t>
              </a:r>
            </a:p>
            <a:p>
              <a:pPr>
                <a:spcAft>
                  <a:spcPts val="600"/>
                </a:spcAft>
                <a:buSzPct val="100000"/>
                <a:buFontTx/>
                <a:buBlip>
                  <a:blip r:embed="rId4"/>
                </a:buBlip>
              </a:pPr>
              <a:r>
                <a:rPr lang="en-CA" altLang="en-US" sz="1100">
                  <a:latin typeface="Lato Medium" panose="020F0502020204030203" pitchFamily="34" charset="0"/>
                </a:rPr>
                <a:t>CIENA</a:t>
              </a:r>
            </a:p>
            <a:p>
              <a:pPr>
                <a:spcAft>
                  <a:spcPts val="600"/>
                </a:spcAft>
                <a:buSzPct val="100000"/>
                <a:buFontTx/>
                <a:buBlip>
                  <a:blip r:embed="rId4"/>
                </a:buBlip>
              </a:pPr>
              <a:r>
                <a:rPr lang="en-CA" altLang="en-US" sz="1100">
                  <a:latin typeface="Lato Medium" panose="020F0502020204030203" pitchFamily="34" charset="0"/>
                </a:rPr>
                <a:t>CISCO</a:t>
              </a:r>
            </a:p>
            <a:p>
              <a:pPr>
                <a:spcAft>
                  <a:spcPts val="600"/>
                </a:spcAft>
                <a:buSzPct val="100000"/>
                <a:buFontTx/>
                <a:buBlip>
                  <a:blip r:embed="rId4"/>
                </a:buBlip>
              </a:pPr>
              <a:r>
                <a:rPr lang="en-CA" altLang="en-US" sz="1100">
                  <a:latin typeface="Lato Medium" panose="020F0502020204030203" pitchFamily="34" charset="0"/>
                </a:rPr>
                <a:t>ERICSSON </a:t>
              </a:r>
            </a:p>
            <a:p>
              <a:pPr>
                <a:spcAft>
                  <a:spcPts val="600"/>
                </a:spcAft>
                <a:buSzPct val="100000"/>
                <a:buFontTx/>
                <a:buBlip>
                  <a:blip r:embed="rId4"/>
                </a:buBlip>
              </a:pPr>
              <a:r>
                <a:rPr lang="en-CA" altLang="en-US" sz="1100">
                  <a:latin typeface="Lato Medium" panose="020F0502020204030203" pitchFamily="34" charset="0"/>
                </a:rPr>
                <a:t>HUAWEI</a:t>
              </a:r>
            </a:p>
            <a:p>
              <a:pPr>
                <a:spcAft>
                  <a:spcPts val="600"/>
                </a:spcAft>
                <a:buSzPct val="100000"/>
                <a:buFontTx/>
                <a:buBlip>
                  <a:blip r:embed="rId4"/>
                </a:buBlip>
              </a:pPr>
              <a:r>
                <a:rPr lang="en-CA" altLang="en-US" sz="1100">
                  <a:latin typeface="Lato Medium" panose="020F0502020204030203" pitchFamily="34" charset="0"/>
                </a:rPr>
                <a:t>JUNIPER NETWORKS </a:t>
              </a:r>
            </a:p>
            <a:p>
              <a:pPr>
                <a:spcAft>
                  <a:spcPts val="600"/>
                </a:spcAft>
                <a:buSzPct val="100000"/>
                <a:buFontTx/>
                <a:buBlip>
                  <a:blip r:embed="rId4"/>
                </a:buBlip>
              </a:pPr>
              <a:r>
                <a:rPr lang="en-CA" altLang="en-US" sz="1100">
                  <a:latin typeface="Lato Medium" panose="020F0502020204030203" pitchFamily="34" charset="0"/>
                </a:rPr>
                <a:t>LUMENTUM</a:t>
              </a:r>
            </a:p>
            <a:p>
              <a:pPr>
                <a:spcAft>
                  <a:spcPts val="600"/>
                </a:spcAft>
                <a:buSzPct val="100000"/>
                <a:buFontTx/>
                <a:buBlip>
                  <a:blip r:embed="rId4"/>
                </a:buBlip>
              </a:pPr>
              <a:r>
                <a:rPr lang="en-CA" altLang="en-US" sz="1100">
                  <a:latin typeface="Lato Medium" panose="020F0502020204030203" pitchFamily="34" charset="0"/>
                </a:rPr>
                <a:t>MITEL </a:t>
              </a:r>
            </a:p>
            <a:p>
              <a:pPr>
                <a:spcAft>
                  <a:spcPts val="600"/>
                </a:spcAft>
                <a:buSzPct val="100000"/>
                <a:buFontTx/>
                <a:buBlip>
                  <a:blip r:embed="rId4"/>
                </a:buBlip>
              </a:pPr>
              <a:r>
                <a:rPr lang="en-CA" altLang="en-US" sz="1100">
                  <a:latin typeface="Lato Medium" panose="020F0502020204030203" pitchFamily="34" charset="0"/>
                </a:rPr>
                <a:t>NOKIA</a:t>
              </a:r>
            </a:p>
            <a:p>
              <a:pPr>
                <a:spcAft>
                  <a:spcPts val="600"/>
                </a:spcAft>
                <a:buSzPct val="100000"/>
                <a:buFontTx/>
                <a:buBlip>
                  <a:blip r:embed="rId4"/>
                </a:buBlip>
              </a:pPr>
              <a:r>
                <a:rPr lang="en-CA" altLang="en-US" sz="1100">
                  <a:latin typeface="Lato Medium" panose="020F0502020204030203" pitchFamily="34" charset="0"/>
                </a:rPr>
                <a:t>RIBBON COMMUNICATIONS</a:t>
              </a:r>
            </a:p>
          </p:txBody>
        </p:sp>
        <p:sp>
          <p:nvSpPr>
            <p:cNvPr id="58374" name="TextBox 27">
              <a:extLst>
                <a:ext uri="{FF2B5EF4-FFF2-40B4-BE49-F238E27FC236}">
                  <a16:creationId xmlns:a16="http://schemas.microsoft.com/office/drawing/2014/main" id="{319075D1-F4C4-F24F-B125-2B95CBC080D1}"/>
                </a:ext>
              </a:extLst>
            </p:cNvPr>
            <p:cNvSpPr txBox="1">
              <a:spLocks noChangeArrowheads="1"/>
            </p:cNvSpPr>
            <p:nvPr/>
          </p:nvSpPr>
          <p:spPr bwMode="auto">
            <a:xfrm>
              <a:off x="685801" y="2442104"/>
              <a:ext cx="1344036" cy="18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CA" altLang="en-US" sz="1400" b="1">
                  <a:solidFill>
                    <a:srgbClr val="B01E59"/>
                  </a:solidFill>
                  <a:latin typeface="Lato Heavy" panose="020F0502020204030203" pitchFamily="34" charset="0"/>
                </a:rPr>
                <a:t>WHO’S HERE IN 5G </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wearing a mask&#10;&#10;Description automatically generated with medium confidence">
            <a:extLst>
              <a:ext uri="{FF2B5EF4-FFF2-40B4-BE49-F238E27FC236}">
                <a16:creationId xmlns:a16="http://schemas.microsoft.com/office/drawing/2014/main" id="{979E6B13-A5E9-3B4D-961D-6263C5C9B1D5}"/>
              </a:ext>
            </a:extLst>
          </p:cNvPr>
          <p:cNvPicPr>
            <a:picLocks noGrp="1" noChangeAspect="1"/>
          </p:cNvPicPr>
          <p:nvPr>
            <p:ph type="pic" sz="quarter" idx="11"/>
          </p:nvPr>
        </p:nvPicPr>
        <p:blipFill rotWithShape="1">
          <a:blip r:embed="rId2" cstate="hqprint"/>
          <a:srcRect/>
          <a:stretch/>
        </p:blipFill>
        <p:spPr>
          <a:xfrm>
            <a:off x="4243388" y="0"/>
            <a:ext cx="7491412" cy="6858000"/>
          </a:xfrm>
        </p:spPr>
      </p:pic>
      <p:sp>
        <p:nvSpPr>
          <p:cNvPr id="5" name="Title 1">
            <a:extLst>
              <a:ext uri="{FF2B5EF4-FFF2-40B4-BE49-F238E27FC236}">
                <a16:creationId xmlns:a16="http://schemas.microsoft.com/office/drawing/2014/main" id="{0E879A6D-EEDC-214F-A7B3-19D9208AA10E}"/>
              </a:ext>
            </a:extLst>
          </p:cNvPr>
          <p:cNvSpPr txBox="1">
            <a:spLocks/>
          </p:cNvSpPr>
          <p:nvPr/>
        </p:nvSpPr>
        <p:spPr bwMode="auto">
          <a:xfrm>
            <a:off x="647700" y="614363"/>
            <a:ext cx="3462338" cy="2278062"/>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nSpc>
                <a:spcPct val="85000"/>
              </a:lnSpc>
              <a:defRPr/>
            </a:pPr>
            <a:r>
              <a:rPr lang="en-US" sz="44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a:t>
            </a:r>
            <a:br>
              <a:rPr lang="en-US" sz="28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32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INTERACTIVE</a:t>
            </a:r>
            <a:br>
              <a:rPr lang="en-US" sz="3200" dirty="0">
                <a:solidFill>
                  <a:srgbClr val="B01E59"/>
                </a:solidFill>
                <a:latin typeface="Lato Heavy" panose="020F0502020204030203" pitchFamily="34" charset="0"/>
                <a:ea typeface="Lato Heavy" panose="020F0502020204030203" pitchFamily="34" charset="0"/>
                <a:cs typeface="Lato Heavy" panose="020F0502020204030203" pitchFamily="34" charset="0"/>
              </a:rPr>
            </a:br>
            <a:r>
              <a:rPr lang="en-US" sz="32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DIGITAL</a:t>
            </a:r>
            <a:br>
              <a:rPr lang="en-US" sz="2800" dirty="0">
                <a:solidFill>
                  <a:srgbClr val="B01E59"/>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0F2D52"/>
                </a:solidFill>
                <a:latin typeface="Lato Medium" panose="020F0502020204030203" pitchFamily="34" charset="0"/>
              </a:rPr>
              <a:t>THAT’S PLAYED </a:t>
            </a:r>
            <a:br>
              <a:rPr lang="en-US" sz="2400" b="0" dirty="0">
                <a:solidFill>
                  <a:srgbClr val="0F2D52"/>
                </a:solidFill>
                <a:latin typeface="Lato Medium" panose="020F0502020204030203" pitchFamily="34" charset="0"/>
              </a:rPr>
            </a:br>
            <a:r>
              <a:rPr lang="en-US" sz="2400" b="0" dirty="0">
                <a:solidFill>
                  <a:srgbClr val="0F2D52"/>
                </a:solidFill>
                <a:latin typeface="Lato Medium" panose="020F0502020204030203" pitchFamily="34" charset="0"/>
              </a:rPr>
              <a:t>AROUND THE WORLD</a:t>
            </a:r>
          </a:p>
          <a:p>
            <a:pPr marL="6350">
              <a:lnSpc>
                <a:spcPct val="80000"/>
              </a:lnSpc>
              <a:defRPr/>
            </a:pPr>
            <a:endParaRPr lang="en-US" sz="3200" b="0" dirty="0">
              <a:solidFill>
                <a:srgbClr val="B01E59"/>
              </a:solidFill>
              <a:latin typeface="Lato Medium" panose="020F0502020204030203" pitchFamily="34" charset="0"/>
            </a:endParaRPr>
          </a:p>
          <a:p>
            <a:pPr marL="144000">
              <a:lnSpc>
                <a:spcPts val="2480"/>
              </a:lnSpc>
              <a:defRPr/>
            </a:pPr>
            <a:endParaRPr lang="en-US" sz="24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pic>
        <p:nvPicPr>
          <p:cNvPr id="60419" name="Picture 7" descr="Shape, arrow&#10;&#10;Description automatically generated">
            <a:extLst>
              <a:ext uri="{FF2B5EF4-FFF2-40B4-BE49-F238E27FC236}">
                <a16:creationId xmlns:a16="http://schemas.microsoft.com/office/drawing/2014/main" id="{88A0ECA0-309C-8140-852E-DF6D55F64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409"/>
          <a:stretch>
            <a:fillRect/>
          </a:stretch>
        </p:blipFill>
        <p:spPr bwMode="auto">
          <a:xfrm>
            <a:off x="4603750" y="0"/>
            <a:ext cx="34036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9" descr="A large group of water droplets&#10;&#10;Description automatically generated with low confidence">
            <a:extLst>
              <a:ext uri="{FF2B5EF4-FFF2-40B4-BE49-F238E27FC236}">
                <a16:creationId xmlns:a16="http://schemas.microsoft.com/office/drawing/2014/main" id="{CC589B10-F566-0447-B78B-C0D712747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813" y="5321300"/>
            <a:ext cx="7366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15" descr="Shape, icon, arrow&#10;&#10;Description automatically generated">
            <a:extLst>
              <a:ext uri="{FF2B5EF4-FFF2-40B4-BE49-F238E27FC236}">
                <a16:creationId xmlns:a16="http://schemas.microsoft.com/office/drawing/2014/main" id="{3367C03A-2BB1-C544-A2DD-6AF965BF5F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2725" y="2220913"/>
            <a:ext cx="5715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Box 8">
            <a:extLst>
              <a:ext uri="{FF2B5EF4-FFF2-40B4-BE49-F238E27FC236}">
                <a16:creationId xmlns:a16="http://schemas.microsoft.com/office/drawing/2014/main" id="{6DB4C8D6-C314-944A-BB41-3849B7C8A7C4}"/>
              </a:ext>
            </a:extLst>
          </p:cNvPr>
          <p:cNvSpPr txBox="1">
            <a:spLocks noChangeArrowheads="1"/>
          </p:cNvSpPr>
          <p:nvPr/>
        </p:nvSpPr>
        <p:spPr bwMode="auto">
          <a:xfrm>
            <a:off x="647700" y="2876550"/>
            <a:ext cx="325755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1000" b="1">
                <a:latin typeface="Lato" panose="020F0502020204030203" pitchFamily="34" charset="0"/>
              </a:rPr>
              <a:t>In search of a home for your creative team? Consider Ontario, </a:t>
            </a:r>
            <a:r>
              <a:rPr lang="en-CA" altLang="en-US" sz="1000">
                <a:latin typeface="Lato Light" panose="020F0502020204030203" pitchFamily="34" charset="0"/>
              </a:rPr>
              <a:t>where you’ll find the best place for interactive digital media expertise. If you’ve watched a special-effects movie, played a video game or used a mobile app, then chances are you’ve experienced content and technology made right here in Ontario. Our digital media companies create content, products and services that are viewed and </a:t>
            </a:r>
            <a:br>
              <a:rPr lang="en-CA" altLang="en-US" sz="1000">
                <a:latin typeface="Lato Light" panose="020F0502020204030203" pitchFamily="34" charset="0"/>
              </a:rPr>
            </a:br>
            <a:r>
              <a:rPr lang="en-CA" altLang="en-US" sz="1000">
                <a:latin typeface="Lato Light" panose="020F0502020204030203" pitchFamily="34" charset="0"/>
              </a:rPr>
              <a:t>used around the world. </a:t>
            </a:r>
          </a:p>
          <a:p>
            <a:pPr>
              <a:lnSpc>
                <a:spcPct val="110000"/>
              </a:lnSpc>
              <a:spcAft>
                <a:spcPts val="600"/>
              </a:spcAft>
            </a:pPr>
            <a:r>
              <a:rPr lang="en-CA" altLang="en-US" sz="1000" b="1">
                <a:latin typeface="Lato" panose="020F0502020204030203" pitchFamily="34" charset="0"/>
              </a:rPr>
              <a:t>By choosing Ontario, your interactive digital media company can take advantage of the lowest business costs </a:t>
            </a:r>
            <a:r>
              <a:rPr lang="en-CA" altLang="en-US" sz="1000">
                <a:latin typeface="Lato Light" panose="020F0502020204030203" pitchFamily="34" charset="0"/>
              </a:rPr>
              <a:t>for video game production among the major cities of G7 countries. You can also tap into our skilled, highly educated and multilingual workforce and the talent coming out of our digital gaming education programs.</a:t>
            </a:r>
          </a:p>
          <a:p>
            <a:pPr>
              <a:lnSpc>
                <a:spcPct val="110000"/>
              </a:lnSpc>
              <a:spcAft>
                <a:spcPts val="600"/>
              </a:spcAft>
            </a:pPr>
            <a:r>
              <a:rPr lang="en-CA" altLang="en-US" sz="1000" b="1">
                <a:latin typeface="Lato" panose="020F0502020204030203" pitchFamily="34" charset="0"/>
              </a:rPr>
              <a:t>Our companies represent the entire spectrum of digital media business activities</a:t>
            </a:r>
            <a:r>
              <a:rPr lang="en-CA" altLang="en-US" sz="1000">
                <a:latin typeface="Lato" panose="020F0502020204030203" pitchFamily="34" charset="0"/>
              </a:rPr>
              <a:t>—</a:t>
            </a:r>
            <a:r>
              <a:rPr lang="en-CA" altLang="en-US" sz="1000">
                <a:latin typeface="Lato Light" panose="020F0502020204030203" pitchFamily="34" charset="0"/>
              </a:rPr>
              <a:t>from animation and 3D rendering to post-production and marketing. Whether you’re a video game maker like Ubisoft or a special effects software provider like Autodesk, you’ll find what you need to advance to the next level in Ontario.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Placeholder 12" descr="A city skyline at night&#10;&#10;Description automatically generated with low confidence">
            <a:extLst>
              <a:ext uri="{FF2B5EF4-FFF2-40B4-BE49-F238E27FC236}">
                <a16:creationId xmlns:a16="http://schemas.microsoft.com/office/drawing/2014/main" id="{13C67B87-CC12-934D-B038-25A3C70381E6}"/>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457200" y="0"/>
            <a:ext cx="7110413" cy="6858000"/>
          </a:xfrm>
          <a:solidFill>
            <a:schemeClr val="bg1"/>
          </a:solidFill>
        </p:spPr>
      </p:pic>
      <p:pic>
        <p:nvPicPr>
          <p:cNvPr id="31746" name="Picture 3">
            <a:extLst>
              <a:ext uri="{FF2B5EF4-FFF2-40B4-BE49-F238E27FC236}">
                <a16:creationId xmlns:a16="http://schemas.microsoft.com/office/drawing/2014/main" id="{E516BBC2-E657-2A4B-BC35-7F68E5F36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793750"/>
            <a:ext cx="563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4">
            <a:extLst>
              <a:ext uri="{FF2B5EF4-FFF2-40B4-BE49-F238E27FC236}">
                <a16:creationId xmlns:a16="http://schemas.microsoft.com/office/drawing/2014/main" id="{C8872476-2274-E248-9D43-7A5DDB6700A9}"/>
              </a:ext>
            </a:extLst>
          </p:cNvPr>
          <p:cNvSpPr txBox="1">
            <a:spLocks noChangeArrowheads="1"/>
          </p:cNvSpPr>
          <p:nvPr/>
        </p:nvSpPr>
        <p:spPr bwMode="auto">
          <a:xfrm>
            <a:off x="7850188" y="947738"/>
            <a:ext cx="36925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0800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CA" altLang="en-US" sz="2100" b="1">
                <a:solidFill>
                  <a:schemeClr val="bg1"/>
                </a:solidFill>
                <a:latin typeface="Lato" panose="020F0502020204030203" pitchFamily="34" charset="0"/>
              </a:rPr>
              <a:t>WHERE STARTUPS</a:t>
            </a:r>
            <a:br>
              <a:rPr lang="en-CA" altLang="en-US" sz="2100" b="1">
                <a:solidFill>
                  <a:schemeClr val="bg1"/>
                </a:solidFill>
                <a:latin typeface="Lato" panose="020F0502020204030203" pitchFamily="34" charset="0"/>
              </a:rPr>
            </a:br>
            <a:r>
              <a:rPr lang="en-CA" altLang="en-US" sz="2100" b="1">
                <a:solidFill>
                  <a:schemeClr val="bg1"/>
                </a:solidFill>
                <a:latin typeface="Lato" panose="020F0502020204030203" pitchFamily="34" charset="0"/>
              </a:rPr>
              <a:t>AND GLOBAL GIANTS </a:t>
            </a:r>
            <a:br>
              <a:rPr lang="en-CA" altLang="en-US" sz="2100" b="1">
                <a:solidFill>
                  <a:schemeClr val="bg1"/>
                </a:solidFill>
                <a:latin typeface="Lato" panose="020F0502020204030203" pitchFamily="34" charset="0"/>
              </a:rPr>
            </a:br>
            <a:r>
              <a:rPr lang="en-CA" altLang="en-US" sz="2100" b="1">
                <a:solidFill>
                  <a:schemeClr val="bg1"/>
                </a:solidFill>
                <a:latin typeface="Lato" panose="020F0502020204030203" pitchFamily="34" charset="0"/>
              </a:rPr>
              <a:t>GROW SIDE BY SIDE</a:t>
            </a:r>
          </a:p>
          <a:p>
            <a:endParaRPr lang="en-CA" altLang="en-US">
              <a:solidFill>
                <a:schemeClr val="bg1"/>
              </a:solidFill>
              <a:latin typeface="Lato Medium" panose="020F0502020204030203" pitchFamily="34" charset="0"/>
            </a:endParaRPr>
          </a:p>
        </p:txBody>
      </p:sp>
      <p:sp>
        <p:nvSpPr>
          <p:cNvPr id="6" name="TextBox 5">
            <a:extLst>
              <a:ext uri="{FF2B5EF4-FFF2-40B4-BE49-F238E27FC236}">
                <a16:creationId xmlns:a16="http://schemas.microsoft.com/office/drawing/2014/main" id="{DD20F8BD-0C76-4D49-AB1B-CF0F31F16441}"/>
              </a:ext>
            </a:extLst>
          </p:cNvPr>
          <p:cNvSpPr txBox="1"/>
          <p:nvPr/>
        </p:nvSpPr>
        <p:spPr bwMode="auto">
          <a:xfrm>
            <a:off x="7850189" y="2247900"/>
            <a:ext cx="3884612" cy="3964051"/>
          </a:xfrm>
          <a:prstGeom prst="rect">
            <a:avLst/>
          </a:prstGeom>
          <a:noFill/>
          <a:ln>
            <a:noFill/>
          </a:ln>
        </p:spPr>
        <p:txBody>
          <a:bodyPr lIns="0" tIns="0" rIns="0" bIns="0" numCol="2" spcCol="91440"/>
          <a:lstStyle/>
          <a:p>
            <a:pPr>
              <a:lnSpc>
                <a:spcPts val="1060"/>
              </a:lnSpc>
              <a:spcAft>
                <a:spcPts val="500"/>
              </a:spcAft>
              <a:defRPr/>
            </a:pPr>
            <a:r>
              <a:rPr lang="en-US" sz="900" b="1" spc="-10" dirty="0">
                <a:latin typeface="Lato" panose="020F0502020204030203" pitchFamily="34" charset="0"/>
                <a:ea typeface="Lato" panose="020F0502020204030203" pitchFamily="34" charset="0"/>
                <a:cs typeface="Lato" panose="020F0502020204030203" pitchFamily="34" charset="0"/>
              </a:rPr>
              <a:t>The world’s most innovative </a:t>
            </a:r>
            <a:br>
              <a:rPr lang="en-US" sz="900" b="1" spc="-10" dirty="0">
                <a:latin typeface="Lato" panose="020F0502020204030203" pitchFamily="34" charset="0"/>
                <a:ea typeface="Lato" panose="020F0502020204030203" pitchFamily="34" charset="0"/>
                <a:cs typeface="Lato" panose="020F0502020204030203" pitchFamily="34" charset="0"/>
              </a:rPr>
            </a:br>
            <a:r>
              <a:rPr lang="en-US" sz="900" b="1" spc="-10" dirty="0">
                <a:latin typeface="Lato" panose="020F0502020204030203" pitchFamily="34" charset="0"/>
                <a:ea typeface="Lato" panose="020F0502020204030203" pitchFamily="34" charset="0"/>
                <a:cs typeface="Lato" panose="020F0502020204030203" pitchFamily="34" charset="0"/>
              </a:rPr>
              <a:t>technologies and companies thrive </a:t>
            </a:r>
            <a:br>
              <a:rPr lang="en-US" sz="900" b="1" spc="-10" dirty="0">
                <a:latin typeface="Lato" panose="020F0502020204030203" pitchFamily="34" charset="0"/>
                <a:ea typeface="Lato" panose="020F0502020204030203" pitchFamily="34" charset="0"/>
                <a:cs typeface="Lato" panose="020F0502020204030203" pitchFamily="34" charset="0"/>
              </a:rPr>
            </a:br>
            <a:r>
              <a:rPr lang="en-US" sz="900" b="1" spc="-10" dirty="0">
                <a:latin typeface="Lato" panose="020F0502020204030203" pitchFamily="34" charset="0"/>
                <a:ea typeface="Lato" panose="020F0502020204030203" pitchFamily="34" charset="0"/>
                <a:cs typeface="Lato" panose="020F0502020204030203" pitchFamily="34" charset="0"/>
              </a:rPr>
              <a:t>in Ontario: </a:t>
            </a:r>
            <a:r>
              <a:rPr lang="en-US" sz="900" spc="-10" dirty="0">
                <a:latin typeface="Lato Light" panose="020F0502020204030203" pitchFamily="34" charset="0"/>
                <a:ea typeface="Lato Light" panose="020F0502020204030203" pitchFamily="34" charset="0"/>
                <a:cs typeface="Lato Light" panose="020F0502020204030203" pitchFamily="34" charset="0"/>
              </a:rPr>
              <a:t>from artificial intelligence to quantum computing, from Amazon to Shopify. Ontario is where cutting-edge thinking is powered by a dynamic ecosystem of R&amp;D and talent and where startups and global giants grow side-by-side. By locating your business in Ontario, you will have access to North America’s second-largest information technology (IT) hub, with over 35,000 high-tech firms generating a GDP of over$65 billion.  </a:t>
            </a:r>
          </a:p>
          <a:p>
            <a:pPr>
              <a:lnSpc>
                <a:spcPts val="1060"/>
              </a:lnSpc>
              <a:spcAft>
                <a:spcPts val="500"/>
              </a:spcAft>
              <a:defRPr/>
            </a:pPr>
            <a:r>
              <a:rPr lang="en-US" sz="900" spc="-10" dirty="0">
                <a:latin typeface="Lato Light" panose="020F0502020204030203" pitchFamily="34" charset="0"/>
                <a:ea typeface="Lato Light" panose="020F0502020204030203" pitchFamily="34" charset="0"/>
                <a:cs typeface="Lato Light" panose="020F0502020204030203" pitchFamily="34" charset="0"/>
              </a:rPr>
              <a:t>You will also be a part of our expansive IT corridor—which runs from Windsor and Waterloo in the West to Toronto in the </a:t>
            </a:r>
            <a:r>
              <a:rPr lang="en-US" sz="900" spc="-10" dirty="0" err="1">
                <a:latin typeface="Lato Light" panose="020F0502020204030203" pitchFamily="34" charset="0"/>
                <a:ea typeface="Lato Light" panose="020F0502020204030203" pitchFamily="34" charset="0"/>
                <a:cs typeface="Lato Light" panose="020F0502020204030203" pitchFamily="34" charset="0"/>
              </a:rPr>
              <a:t>centre</a:t>
            </a:r>
            <a:r>
              <a:rPr lang="en-US" sz="900" spc="-10" dirty="0">
                <a:latin typeface="Lato Light" panose="020F0502020204030203" pitchFamily="34" charset="0"/>
                <a:ea typeface="Lato Light" panose="020F0502020204030203" pitchFamily="34" charset="0"/>
                <a:cs typeface="Lato Light" panose="020F0502020204030203" pitchFamily="34" charset="0"/>
              </a:rPr>
              <a:t> to Ottawa in the East. This innovation highway covers two of the three most concentrated tech markets in North America and two of the largest startup ecosystems in </a:t>
            </a:r>
            <a:br>
              <a:rPr lang="en-US" sz="900" spc="-10" dirty="0">
                <a:latin typeface="Lato Light" panose="020F0502020204030203" pitchFamily="34" charset="0"/>
                <a:ea typeface="Lato Light" panose="020F0502020204030203" pitchFamily="34" charset="0"/>
                <a:cs typeface="Lato Light" panose="020F0502020204030203" pitchFamily="34" charset="0"/>
              </a:rPr>
            </a:br>
            <a:r>
              <a:rPr lang="en-US" sz="900" spc="-10" dirty="0">
                <a:latin typeface="Lato Light" panose="020F0502020204030203" pitchFamily="34" charset="0"/>
                <a:ea typeface="Lato Light" panose="020F0502020204030203" pitchFamily="34" charset="0"/>
                <a:cs typeface="Lato Light" panose="020F0502020204030203" pitchFamily="34" charset="0"/>
              </a:rPr>
              <a:t>the world. </a:t>
            </a:r>
          </a:p>
          <a:p>
            <a:pPr>
              <a:lnSpc>
                <a:spcPts val="1060"/>
              </a:lnSpc>
              <a:spcAft>
                <a:spcPts val="500"/>
              </a:spcAft>
              <a:defRPr/>
            </a:pPr>
            <a:r>
              <a:rPr lang="en-US" sz="900" spc="-10" dirty="0">
                <a:latin typeface="Lato Light" panose="020F0502020204030203" pitchFamily="34" charset="0"/>
                <a:ea typeface="Lato Light" panose="020F0502020204030203" pitchFamily="34" charset="0"/>
                <a:cs typeface="Lato Light" panose="020F0502020204030203" pitchFamily="34" charset="0"/>
              </a:rPr>
              <a:t>We want to make it easy to build and grow your business in Ontario. We pride ourselves on having the premier technology companies need to succeed, including the world’s most advanced cloud computing and big data analysis expertise, coupled with an expanding 5G network. We are strategically located within a day’s drive to 187 million consumers across North America and are well-connected to the rest of the world through our four international airports, making it easy for you to do business globally. </a:t>
            </a:r>
          </a:p>
          <a:p>
            <a:pPr>
              <a:lnSpc>
                <a:spcPts val="1060"/>
              </a:lnSpc>
              <a:spcAft>
                <a:spcPts val="800"/>
              </a:spcAft>
              <a:defRPr/>
            </a:pPr>
            <a:r>
              <a:rPr lang="en-US" sz="900" spc="-10" dirty="0">
                <a:latin typeface="Lato Light" panose="020F0502020204030203" pitchFamily="34" charset="0"/>
                <a:ea typeface="Lato Light" panose="020F0502020204030203" pitchFamily="34" charset="0"/>
                <a:cs typeface="Lato Light" panose="020F0502020204030203" pitchFamily="34" charset="0"/>
              </a:rPr>
              <a:t>You’ll find value and cost-savings here too. Ontario’s corporate income tax rate is lower than the average rate in G7 countries, and our R&amp;D tax credits are among the most generous in the OECD. Over the past 10 years, Ontario has ranked fifth in the G7 for IT-related foreign direct investment (FDI) capital expenditures—a ranking that includes more than one hundred subnational regions across North America, Europe and Asia.</a:t>
            </a:r>
          </a:p>
          <a:p>
            <a:pPr>
              <a:lnSpc>
                <a:spcPts val="1160"/>
              </a:lnSpc>
              <a:spcAft>
                <a:spcPts val="500"/>
              </a:spcAft>
              <a:defRPr/>
            </a:pPr>
            <a:r>
              <a:rPr lang="en-CA" sz="1100" b="1" dirty="0">
                <a:latin typeface="Lato" panose="020F0502020204030203" pitchFamily="34" charset="0"/>
                <a:ea typeface="Lato" panose="020F0502020204030203" pitchFamily="34" charset="0"/>
                <a:cs typeface="Lato" panose="020F0502020204030203" pitchFamily="34" charset="0"/>
              </a:rPr>
              <a:t>We are where IT companies succeed, and we’re ready </a:t>
            </a:r>
            <a:br>
              <a:rPr lang="en-CA" sz="1100" b="1" dirty="0">
                <a:latin typeface="Lato" panose="020F0502020204030203" pitchFamily="34" charset="0"/>
                <a:ea typeface="Lato" panose="020F0502020204030203" pitchFamily="34" charset="0"/>
                <a:cs typeface="Lato" panose="020F0502020204030203" pitchFamily="34" charset="0"/>
              </a:rPr>
            </a:br>
            <a:r>
              <a:rPr lang="en-CA" sz="1100" b="1" dirty="0">
                <a:latin typeface="Lato" panose="020F0502020204030203" pitchFamily="34" charset="0"/>
                <a:ea typeface="Lato" panose="020F0502020204030203" pitchFamily="34" charset="0"/>
                <a:cs typeface="Lato" panose="020F0502020204030203" pitchFamily="34" charset="0"/>
              </a:rPr>
              <a:t>for you.</a:t>
            </a:r>
          </a:p>
        </p:txBody>
      </p:sp>
      <p:sp>
        <p:nvSpPr>
          <p:cNvPr id="31750" name="TextBox 11">
            <a:extLst>
              <a:ext uri="{FF2B5EF4-FFF2-40B4-BE49-F238E27FC236}">
                <a16:creationId xmlns:a16="http://schemas.microsoft.com/office/drawing/2014/main" id="{E77B50CD-6BD7-D04F-BAA5-CE19092C7240}"/>
              </a:ext>
            </a:extLst>
          </p:cNvPr>
          <p:cNvSpPr txBox="1">
            <a:spLocks noChangeArrowheads="1"/>
          </p:cNvSpPr>
          <p:nvPr/>
        </p:nvSpPr>
        <p:spPr bwMode="auto">
          <a:xfrm>
            <a:off x="655638" y="5486400"/>
            <a:ext cx="16367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bIns="0"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700" dirty="0">
                <a:solidFill>
                  <a:schemeClr val="bg1"/>
                </a:solidFill>
              </a:rPr>
              <a:t>All figures are in Canadian dollars (CAD) unless otherwise stated. </a:t>
            </a:r>
            <a:br>
              <a:rPr lang="en-US" altLang="en-US" sz="700" dirty="0">
                <a:solidFill>
                  <a:schemeClr val="bg1"/>
                </a:solidFill>
              </a:rPr>
            </a:br>
            <a:r>
              <a:rPr lang="en-US" altLang="en-US" sz="700" dirty="0">
                <a:solidFill>
                  <a:schemeClr val="bg1"/>
                </a:solidFill>
              </a:rPr>
              <a:t>The information in this book is accurate at the time of publication.</a:t>
            </a:r>
          </a:p>
          <a:p>
            <a:endParaRPr lang="en-US" altLang="en-US" sz="700" dirty="0">
              <a:solidFill>
                <a:schemeClr val="bg1"/>
              </a:solidFill>
            </a:endParaRPr>
          </a:p>
          <a:p>
            <a:r>
              <a:rPr lang="en-US" altLang="en-US" sz="700" dirty="0">
                <a:solidFill>
                  <a:schemeClr val="bg1"/>
                </a:solidFill>
              </a:rPr>
              <a:t>© Queen’s Printer for Ontario, 2022</a:t>
            </a:r>
          </a:p>
        </p:txBody>
      </p:sp>
      <p:sp>
        <p:nvSpPr>
          <p:cNvPr id="17" name="Rectangle 16">
            <a:extLst>
              <a:ext uri="{FF2B5EF4-FFF2-40B4-BE49-F238E27FC236}">
                <a16:creationId xmlns:a16="http://schemas.microsoft.com/office/drawing/2014/main" id="{51ACAB63-C7BC-3447-88AC-DBB7E51C1FA3}"/>
              </a:ext>
            </a:extLst>
          </p:cNvPr>
          <p:cNvSpPr/>
          <p:nvPr/>
        </p:nvSpPr>
        <p:spPr>
          <a:xfrm>
            <a:off x="7850188" y="455613"/>
            <a:ext cx="3884612" cy="338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000" b="1" dirty="0">
                <a:solidFill>
                  <a:srgbClr val="FFFFFF"/>
                </a:solidFill>
                <a:latin typeface="Lato" panose="020F0502020204030203" pitchFamily="34" charset="0"/>
                <a:ea typeface="Lato" panose="020F0502020204030203" pitchFamily="34" charset="0"/>
                <a:cs typeface="Lato" panose="020F0502020204030203" pitchFamily="34" charset="0"/>
              </a:rPr>
              <a:t>Information Technology in Ontario, Canada</a:t>
            </a:r>
          </a:p>
        </p:txBody>
      </p:sp>
      <p:grpSp>
        <p:nvGrpSpPr>
          <p:cNvPr id="31752" name="Group 1">
            <a:extLst>
              <a:ext uri="{FF2B5EF4-FFF2-40B4-BE49-F238E27FC236}">
                <a16:creationId xmlns:a16="http://schemas.microsoft.com/office/drawing/2014/main" id="{572F2915-9B9D-4C41-80A9-1ACD750293DA}"/>
              </a:ext>
            </a:extLst>
          </p:cNvPr>
          <p:cNvGrpSpPr>
            <a:grpSpLocks/>
          </p:cNvGrpSpPr>
          <p:nvPr/>
        </p:nvGrpSpPr>
        <p:grpSpPr bwMode="auto">
          <a:xfrm>
            <a:off x="647700" y="2613025"/>
            <a:ext cx="2949575" cy="1179513"/>
            <a:chOff x="936625" y="2489059"/>
            <a:chExt cx="2949575" cy="1179515"/>
          </a:xfrm>
        </p:grpSpPr>
        <p:sp>
          <p:nvSpPr>
            <p:cNvPr id="11" name="Text Placeholder 7">
              <a:extLst>
                <a:ext uri="{FF2B5EF4-FFF2-40B4-BE49-F238E27FC236}">
                  <a16:creationId xmlns:a16="http://schemas.microsoft.com/office/drawing/2014/main" id="{74EC7DE5-B20A-8548-84CD-0DA1EBF10C6A}"/>
                </a:ext>
              </a:extLst>
            </p:cNvPr>
            <p:cNvSpPr txBox="1">
              <a:spLocks/>
            </p:cNvSpPr>
            <p:nvPr/>
          </p:nvSpPr>
          <p:spPr bwMode="auto">
            <a:xfrm>
              <a:off x="958850" y="2928798"/>
              <a:ext cx="2897188" cy="739776"/>
            </a:xfrm>
            <a:prstGeom prst="rect">
              <a:avLst/>
            </a:prstGeom>
          </p:spPr>
          <p:txBody>
            <a:bodyPr l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defRP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is North America’s </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fastest growing</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tech market</a:t>
              </a:r>
            </a:p>
          </p:txBody>
        </p:sp>
        <p:sp>
          <p:nvSpPr>
            <p:cNvPr id="31757" name="Text Placeholder 12">
              <a:extLst>
                <a:ext uri="{FF2B5EF4-FFF2-40B4-BE49-F238E27FC236}">
                  <a16:creationId xmlns:a16="http://schemas.microsoft.com/office/drawing/2014/main" id="{4E11DEFA-C0C3-6044-A407-CDDFB15EDE4A}"/>
                </a:ext>
              </a:extLst>
            </p:cNvPr>
            <p:cNvSpPr txBox="1">
              <a:spLocks noChangeArrowheads="1"/>
            </p:cNvSpPr>
            <p:nvPr/>
          </p:nvSpPr>
          <p:spPr bwMode="auto">
            <a:xfrm>
              <a:off x="936625" y="2489059"/>
              <a:ext cx="2949575" cy="47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1000"/>
                </a:spcBef>
                <a:buClr>
                  <a:schemeClr val="tx1"/>
                </a:buClr>
                <a:buFontTx/>
                <a:buNone/>
              </a:pPr>
              <a:r>
                <a:rPr lang="en-CA" altLang="en-US" sz="2800" b="1">
                  <a:solidFill>
                    <a:schemeClr val="bg1"/>
                  </a:solidFill>
                  <a:latin typeface="Lato Heavy" panose="020F0502020204030203" pitchFamily="34" charset="0"/>
                  <a:ea typeface="Lato Heavy" panose="020F0502020204030203" pitchFamily="34" charset="0"/>
                  <a:cs typeface="Lato Heavy" panose="020F0502020204030203" pitchFamily="34" charset="0"/>
                </a:rPr>
                <a:t>TORONTO</a:t>
              </a:r>
            </a:p>
          </p:txBody>
        </p:sp>
      </p:grpSp>
      <p:grpSp>
        <p:nvGrpSpPr>
          <p:cNvPr id="31753" name="Group 2">
            <a:extLst>
              <a:ext uri="{FF2B5EF4-FFF2-40B4-BE49-F238E27FC236}">
                <a16:creationId xmlns:a16="http://schemas.microsoft.com/office/drawing/2014/main" id="{9314D946-7DA3-9B4A-895A-75A935F4ED68}"/>
              </a:ext>
            </a:extLst>
          </p:cNvPr>
          <p:cNvGrpSpPr>
            <a:grpSpLocks/>
          </p:cNvGrpSpPr>
          <p:nvPr/>
        </p:nvGrpSpPr>
        <p:grpSpPr bwMode="auto">
          <a:xfrm>
            <a:off x="639763" y="357188"/>
            <a:ext cx="2832100" cy="2036762"/>
            <a:chOff x="933450" y="267334"/>
            <a:chExt cx="2831820" cy="2036761"/>
          </a:xfrm>
        </p:grpSpPr>
        <p:sp>
          <p:nvSpPr>
            <p:cNvPr id="14" name="Text Placeholder 7">
              <a:extLst>
                <a:ext uri="{FF2B5EF4-FFF2-40B4-BE49-F238E27FC236}">
                  <a16:creationId xmlns:a16="http://schemas.microsoft.com/office/drawing/2014/main" id="{D885CDB2-6D06-8749-B10A-54A89A51CE7A}"/>
                </a:ext>
              </a:extLst>
            </p:cNvPr>
            <p:cNvSpPr txBox="1">
              <a:spLocks/>
            </p:cNvSpPr>
            <p:nvPr/>
          </p:nvSpPr>
          <p:spPr bwMode="auto">
            <a:xfrm>
              <a:off x="936625" y="930909"/>
              <a:ext cx="2828645" cy="1373186"/>
            </a:xfrm>
            <a:prstGeom prst="rect">
              <a:avLst/>
            </a:prstGeom>
          </p:spPr>
          <p:txBody>
            <a:bodyPr l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defRP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OF OUR WORKING-AGE</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ADULTS AGED </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25 TO 64 YEARS </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HAVE COMPLETED</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POST-SECONDARY EDUCATION,</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A RATE HIGHER THAN ANY</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OTHER OECD COUNTRY</a:t>
              </a:r>
            </a:p>
          </p:txBody>
        </p:sp>
        <p:sp>
          <p:nvSpPr>
            <p:cNvPr id="31755" name="Text Placeholder 12">
              <a:extLst>
                <a:ext uri="{FF2B5EF4-FFF2-40B4-BE49-F238E27FC236}">
                  <a16:creationId xmlns:a16="http://schemas.microsoft.com/office/drawing/2014/main" id="{3A5AB3D4-0E38-4B4B-A686-91C7420329A4}"/>
                </a:ext>
              </a:extLst>
            </p:cNvPr>
            <p:cNvSpPr txBox="1">
              <a:spLocks noChangeArrowheads="1"/>
            </p:cNvSpPr>
            <p:nvPr/>
          </p:nvSpPr>
          <p:spPr bwMode="auto">
            <a:xfrm>
              <a:off x="933450" y="267334"/>
              <a:ext cx="2828645" cy="67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1000"/>
                </a:spcBef>
                <a:buClr>
                  <a:schemeClr val="tx1"/>
                </a:buClr>
                <a:buFontTx/>
                <a:buNone/>
              </a:pPr>
              <a:r>
                <a:rPr lang="en-CA" altLang="en-US" sz="4400" b="1">
                  <a:solidFill>
                    <a:schemeClr val="bg1"/>
                  </a:solidFill>
                  <a:latin typeface="Lato Heavy" panose="020F0502020204030203" pitchFamily="34" charset="0"/>
                  <a:ea typeface="Lato Heavy" panose="020F0502020204030203" pitchFamily="34" charset="0"/>
                  <a:cs typeface="Lato Heavy" panose="020F0502020204030203" pitchFamily="34" charset="0"/>
                </a:rPr>
                <a:t>70%</a:t>
              </a:r>
            </a:p>
          </p:txBody>
        </p:sp>
      </p:grpSp>
      <p:pic>
        <p:nvPicPr>
          <p:cNvPr id="18" name="Picture 17">
            <a:extLst>
              <a:ext uri="{FF2B5EF4-FFF2-40B4-BE49-F238E27FC236}">
                <a16:creationId xmlns:a16="http://schemas.microsoft.com/office/drawing/2014/main" id="{B27E0E14-5299-A642-A91D-E9C85B89F8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9995" y="6392863"/>
            <a:ext cx="2024997" cy="31003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6457652-872A-5E4B-B618-0BAB05B0E671}"/>
              </a:ext>
            </a:extLst>
          </p:cNvPr>
          <p:cNvSpPr txBox="1"/>
          <p:nvPr/>
        </p:nvSpPr>
        <p:spPr bwMode="auto">
          <a:xfrm>
            <a:off x="688975" y="1576388"/>
            <a:ext cx="1798638" cy="4024312"/>
          </a:xfrm>
          <a:prstGeom prst="rect">
            <a:avLst/>
          </a:prstGeom>
          <a:noFill/>
          <a:ln>
            <a:noFill/>
          </a:ln>
        </p:spPr>
        <p:txBody>
          <a:bodyPr/>
          <a:lstStyle/>
          <a:p>
            <a:pPr>
              <a:spcBef>
                <a:spcPts val="0"/>
              </a:spcBef>
              <a:spcAft>
                <a:spcPts val="600"/>
              </a:spcAft>
              <a:defRPr/>
            </a:pPr>
            <a:r>
              <a:rPr lang="en-CA" sz="900" b="1" dirty="0">
                <a:latin typeface="Lato Black" panose="020F0502020204030203" pitchFamily="34" charset="0"/>
                <a:ea typeface="Lato Black" panose="020F0502020204030203" pitchFamily="34" charset="0"/>
                <a:cs typeface="Lato Black" panose="020F0502020204030203" pitchFamily="34" charset="0"/>
              </a:rPr>
              <a:t>ACCESS A PREMIER TALENT &amp; INNOVATION ECOSYSTEM</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EDUCATED</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Medium" panose="020F0502020204030203" pitchFamily="34" charset="0"/>
                <a:ea typeface="Lato Medium" panose="020F0502020204030203" pitchFamily="34" charset="0"/>
                <a:cs typeface="Lato Medium" panose="020F0502020204030203" pitchFamily="34" charset="0"/>
              </a:rPr>
              <a:t>70% </a:t>
            </a:r>
            <a:r>
              <a:rPr lang="en-CA" sz="900" dirty="0">
                <a:latin typeface="Lato Medium" panose="020F0502020204030203" pitchFamily="34" charset="0"/>
                <a:ea typeface="Lato Medium" panose="020F0502020204030203" pitchFamily="34" charset="0"/>
                <a:cs typeface="Lato Medium" panose="020F0502020204030203" pitchFamily="34" charset="0"/>
              </a:rPr>
              <a:t>of Ontario adults possess a</a:t>
            </a:r>
            <a:r>
              <a:rPr lang="en-CA" sz="900" b="1" dirty="0">
                <a:latin typeface="Lato Heavy" panose="020F0502020204030203" pitchFamily="34" charset="0"/>
                <a:ea typeface="Lato Heavy" panose="020F0502020204030203" pitchFamily="34" charset="0"/>
                <a:cs typeface="Lato Heavy" panose="020F0502020204030203" pitchFamily="34" charset="0"/>
              </a:rPr>
              <a:t> </a:t>
            </a:r>
            <a:r>
              <a:rPr lang="en-CA" sz="900" b="1" dirty="0">
                <a:latin typeface="Lato Black" panose="020F0502020204030203" pitchFamily="34" charset="0"/>
                <a:ea typeface="Lato Black" panose="020F0502020204030203" pitchFamily="34" charset="0"/>
                <a:cs typeface="Lato Black" panose="020F0502020204030203" pitchFamily="34" charset="0"/>
              </a:rPr>
              <a:t>post-secondary education</a:t>
            </a:r>
            <a:r>
              <a:rPr lang="en-CA" sz="900" dirty="0">
                <a:latin typeface="Lato Black" panose="020F0502020204030203" pitchFamily="34" charset="0"/>
                <a:ea typeface="Lato Black" panose="020F0502020204030203" pitchFamily="34" charset="0"/>
                <a:cs typeface="Lato Black" panose="020F0502020204030203" pitchFamily="34" charset="0"/>
              </a:rPr>
              <a:t>—</a:t>
            </a:r>
            <a:br>
              <a:rPr lang="en-CA" sz="900" b="1" dirty="0">
                <a:latin typeface="Lato Black" panose="020F0502020204030203" pitchFamily="34" charset="0"/>
                <a:ea typeface="Lato Black" panose="020F0502020204030203" pitchFamily="34" charset="0"/>
                <a:cs typeface="Lato Black"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a rate higher than any OECD country</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ACADEMIC LEADERSHIP</a:t>
            </a:r>
            <a:br>
              <a:rPr lang="en-CA" sz="900" b="1"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World-class </a:t>
            </a:r>
            <a:r>
              <a:rPr lang="en-CA" sz="900" b="1" dirty="0">
                <a:latin typeface="Lato Black" panose="020F0502020204030203" pitchFamily="34" charset="0"/>
                <a:ea typeface="Lato Black" panose="020F0502020204030203" pitchFamily="34" charset="0"/>
                <a:cs typeface="Lato Black" panose="020F0502020204030203" pitchFamily="34" charset="0"/>
              </a:rPr>
              <a:t>academic and research</a:t>
            </a:r>
            <a:r>
              <a:rPr lang="en-CA" sz="900" dirty="0">
                <a:latin typeface="Lato Heavy" panose="020F0502020204030203" pitchFamily="34" charset="0"/>
                <a:ea typeface="Lato Heavy" panose="020F0502020204030203" pitchFamily="34" charset="0"/>
                <a:cs typeface="Lato Heavy" panose="020F0502020204030203" pitchFamily="34" charset="0"/>
              </a:rPr>
              <a:t> </a:t>
            </a:r>
            <a:r>
              <a:rPr lang="en-CA" sz="900" dirty="0">
                <a:latin typeface="Lato Medium" panose="020F0502020204030203" pitchFamily="34" charset="0"/>
                <a:ea typeface="Lato Medium" panose="020F0502020204030203" pitchFamily="34" charset="0"/>
                <a:cs typeface="Lato Medium" panose="020F0502020204030203" pitchFamily="34" charset="0"/>
              </a:rPr>
              <a:t>institutions</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INCUBATOR HUB</a:t>
            </a:r>
            <a:br>
              <a:rPr lang="en-CA" sz="900" b="1" dirty="0">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Largest concentration </a:t>
            </a:r>
            <a:r>
              <a:rPr lang="en-CA" sz="900" dirty="0">
                <a:latin typeface="Lato Medium" panose="020F0502020204030203" pitchFamily="34" charset="0"/>
                <a:ea typeface="Lato Medium" panose="020F0502020204030203" pitchFamily="34" charset="0"/>
                <a:cs typeface="Lato Medium" panose="020F0502020204030203" pitchFamily="34" charset="0"/>
              </a:rPr>
              <a:t>of</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innovation incubators</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IT CLUSTER </a:t>
            </a:r>
            <a:br>
              <a:rPr lang="en-CA" sz="900" b="1" dirty="0">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2nd-largest </a:t>
            </a:r>
            <a:r>
              <a:rPr lang="en-CA" sz="900" dirty="0">
                <a:latin typeface="Lato Medium" panose="020F0502020204030203" pitchFamily="34" charset="0"/>
                <a:ea typeface="Lato Medium" panose="020F0502020204030203" pitchFamily="34" charset="0"/>
                <a:cs typeface="Lato Medium" panose="020F0502020204030203" pitchFamily="34" charset="0"/>
              </a:rPr>
              <a:t>IT cluster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in North America</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R&amp;D PROGRAMS</a:t>
            </a:r>
            <a:br>
              <a:rPr lang="en-CA" sz="900" b="1" dirty="0">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Significant </a:t>
            </a:r>
            <a:r>
              <a:rPr lang="en-CA" sz="900" dirty="0">
                <a:latin typeface="Lato Medium" panose="020F0502020204030203" pitchFamily="34" charset="0"/>
                <a:ea typeface="Lato Medium" panose="020F0502020204030203" pitchFamily="34" charset="0"/>
                <a:cs typeface="Lato Medium" panose="020F0502020204030203" pitchFamily="34" charset="0"/>
              </a:rPr>
              <a:t>after-tax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cost savings</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IMMIGRATION SUPPORT</a:t>
            </a:r>
            <a:br>
              <a:rPr lang="en-CA" sz="900" b="1"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Ontario </a:t>
            </a:r>
            <a:r>
              <a:rPr lang="en-CA" sz="900" b="1" dirty="0">
                <a:latin typeface="Lato Black" panose="020F0502020204030203" pitchFamily="34" charset="0"/>
                <a:ea typeface="Lato Black" panose="020F0502020204030203" pitchFamily="34" charset="0"/>
                <a:cs typeface="Lato Black" panose="020F0502020204030203" pitchFamily="34" charset="0"/>
              </a:rPr>
              <a:t>Immigrant </a:t>
            </a:r>
            <a:br>
              <a:rPr lang="en-CA" sz="900" b="1" dirty="0">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Nominee </a:t>
            </a:r>
            <a:r>
              <a:rPr lang="en-CA" sz="900" dirty="0">
                <a:latin typeface="Lato Medium" panose="020F0502020204030203" pitchFamily="34" charset="0"/>
                <a:ea typeface="Lato Medium" panose="020F0502020204030203" pitchFamily="34" charset="0"/>
                <a:cs typeface="Lato Medium" panose="020F0502020204030203" pitchFamily="34" charset="0"/>
              </a:rPr>
              <a:t>Program</a:t>
            </a:r>
          </a:p>
          <a:p>
            <a:pPr>
              <a:defRPr/>
            </a:pPr>
            <a:endParaRPr lang="en-US" sz="1000" dirty="0"/>
          </a:p>
        </p:txBody>
      </p:sp>
      <p:sp>
        <p:nvSpPr>
          <p:cNvPr id="13" name="TextBox 12">
            <a:extLst>
              <a:ext uri="{FF2B5EF4-FFF2-40B4-BE49-F238E27FC236}">
                <a16:creationId xmlns:a16="http://schemas.microsoft.com/office/drawing/2014/main" id="{E007BA73-1EF6-3D4B-82C1-1B1DBC6F3ACA}"/>
              </a:ext>
            </a:extLst>
          </p:cNvPr>
          <p:cNvSpPr txBox="1"/>
          <p:nvPr/>
        </p:nvSpPr>
        <p:spPr bwMode="auto">
          <a:xfrm>
            <a:off x="2554288" y="1562100"/>
            <a:ext cx="1889125" cy="4038600"/>
          </a:xfrm>
          <a:prstGeom prst="rect">
            <a:avLst/>
          </a:prstGeom>
          <a:noFill/>
          <a:ln>
            <a:noFill/>
          </a:ln>
        </p:spPr>
        <p:txBody>
          <a:bodyPr/>
          <a:lstStyle/>
          <a:p>
            <a:pPr>
              <a:spcBef>
                <a:spcPts val="0"/>
              </a:spcBef>
              <a:spcAft>
                <a:spcPts val="600"/>
              </a:spcAft>
              <a:defRPr/>
            </a:pPr>
            <a:r>
              <a:rPr lang="en-CA" sz="900" b="1" dirty="0">
                <a:latin typeface="Lato Black" panose="020F0502020204030203" pitchFamily="34" charset="0"/>
                <a:ea typeface="Lato Black" panose="020F0502020204030203" pitchFamily="34" charset="0"/>
                <a:cs typeface="Lato Black" panose="020F0502020204030203" pitchFamily="34" charset="0"/>
              </a:rPr>
              <a:t>BENEFIT FROM COMPETITIVE </a:t>
            </a:r>
            <a:br>
              <a:rPr lang="en-CA" sz="900" b="1" dirty="0">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BUSINESS COSTS</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TAXES</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Corporate tax rates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are below the G7 average</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LABOUR </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High-quality talent at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up to </a:t>
            </a:r>
            <a:r>
              <a:rPr lang="en-CA" sz="900" b="1" dirty="0">
                <a:latin typeface="Lato Black" panose="020F0502020204030203" pitchFamily="34" charset="0"/>
                <a:ea typeface="Lato Black" panose="020F0502020204030203" pitchFamily="34" charset="0"/>
                <a:cs typeface="Lato Black" panose="020F0502020204030203" pitchFamily="34" charset="0"/>
              </a:rPr>
              <a:t>50% less </a:t>
            </a:r>
            <a:r>
              <a:rPr lang="en-CA" sz="900" dirty="0">
                <a:latin typeface="Lato Medium" panose="020F0502020204030203" pitchFamily="34" charset="0"/>
                <a:ea typeface="Lato Medium" panose="020F0502020204030203" pitchFamily="34" charset="0"/>
                <a:cs typeface="Lato Medium" panose="020F0502020204030203" pitchFamily="34" charset="0"/>
              </a:rPr>
              <a:t>than top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U.S. tech hubs</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EMPLOYER-PAID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HEALTH CARE </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Almost </a:t>
            </a:r>
            <a:r>
              <a:rPr lang="en-CA" sz="900" b="1" dirty="0">
                <a:latin typeface="Lato Black" panose="020F0502020204030203" pitchFamily="34" charset="0"/>
                <a:ea typeface="Lato Black" panose="020F0502020204030203" pitchFamily="34" charset="0"/>
                <a:cs typeface="Lato Black" panose="020F0502020204030203" pitchFamily="34" charset="0"/>
              </a:rPr>
              <a:t>1/3 the cost </a:t>
            </a:r>
            <a:r>
              <a:rPr lang="en-CA" sz="900" dirty="0">
                <a:latin typeface="Lato Medium" panose="020F0502020204030203" pitchFamily="34" charset="0"/>
                <a:ea typeface="Lato Medium" panose="020F0502020204030203" pitchFamily="34" charset="0"/>
                <a:cs typeface="Lato Medium" panose="020F0502020204030203" pitchFamily="34" charset="0"/>
              </a:rPr>
              <a:t>of comparable U.S. regions, thanks to universal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health care</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EXCHANGE RATE</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Favourable exchange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rate, typically </a:t>
            </a:r>
            <a:r>
              <a:rPr lang="en-CA" sz="900" b="1" dirty="0">
                <a:latin typeface="Lato Black" panose="020F0502020204030203" pitchFamily="34" charset="0"/>
                <a:ea typeface="Lato Black" panose="020F0502020204030203" pitchFamily="34" charset="0"/>
                <a:cs typeface="Lato Black" panose="020F0502020204030203" pitchFamily="34" charset="0"/>
              </a:rPr>
              <a:t>25% less </a:t>
            </a:r>
            <a:r>
              <a:rPr lang="en-CA" sz="900" dirty="0">
                <a:latin typeface="Lato Medium" panose="020F0502020204030203" pitchFamily="34" charset="0"/>
                <a:ea typeface="Lato Medium" panose="020F0502020204030203" pitchFamily="34" charset="0"/>
                <a:cs typeface="Lato Medium" panose="020F0502020204030203" pitchFamily="34" charset="0"/>
              </a:rPr>
              <a:t>than the U.S. dollar</a:t>
            </a:r>
          </a:p>
          <a:p>
            <a:pPr>
              <a:defRPr/>
            </a:pPr>
            <a:endParaRPr lang="en-US" sz="1000" dirty="0"/>
          </a:p>
        </p:txBody>
      </p:sp>
      <p:sp>
        <p:nvSpPr>
          <p:cNvPr id="14" name="TextBox 13">
            <a:extLst>
              <a:ext uri="{FF2B5EF4-FFF2-40B4-BE49-F238E27FC236}">
                <a16:creationId xmlns:a16="http://schemas.microsoft.com/office/drawing/2014/main" id="{EE8C3D16-9FEB-0C4B-B53B-2EBAC62820D3}"/>
              </a:ext>
            </a:extLst>
          </p:cNvPr>
          <p:cNvSpPr txBox="1"/>
          <p:nvPr/>
        </p:nvSpPr>
        <p:spPr bwMode="auto">
          <a:xfrm>
            <a:off x="4367213" y="1562100"/>
            <a:ext cx="1800225" cy="4038600"/>
          </a:xfrm>
          <a:prstGeom prst="rect">
            <a:avLst/>
          </a:prstGeom>
          <a:noFill/>
          <a:ln>
            <a:noFill/>
          </a:ln>
        </p:spPr>
        <p:txBody>
          <a:bodyPr/>
          <a:lstStyle/>
          <a:p>
            <a:pPr>
              <a:spcBef>
                <a:spcPts val="0"/>
              </a:spcBef>
              <a:spcAft>
                <a:spcPts val="600"/>
              </a:spcAft>
              <a:defRPr/>
            </a:pPr>
            <a:r>
              <a:rPr lang="en-CA" sz="900" b="1" dirty="0">
                <a:latin typeface="Lato Black" panose="020F0502020204030203" pitchFamily="34" charset="0"/>
                <a:ea typeface="Lato Black" panose="020F0502020204030203" pitchFamily="34" charset="0"/>
                <a:cs typeface="Lato Black" panose="020F0502020204030203" pitchFamily="34" charset="0"/>
              </a:rPr>
              <a:t>RECEIVE CUSTOMIZED </a:t>
            </a:r>
            <a:br>
              <a:rPr lang="en-CA" sz="900" b="1" dirty="0">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BUSINESS SUPPORT</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CUSTOMIZED SERVICE</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Personalized support from Invest Ontario</a:t>
            </a:r>
            <a:r>
              <a:rPr lang="en-CA" sz="900" dirty="0">
                <a:latin typeface="Lato Black" panose="020F0502020204030203" pitchFamily="34" charset="0"/>
                <a:ea typeface="Lato Black" panose="020F0502020204030203" pitchFamily="34" charset="0"/>
                <a:cs typeface="Lato Black" panose="020F0502020204030203" pitchFamily="34" charset="0"/>
              </a:rPr>
              <a:t>—</a:t>
            </a:r>
            <a:r>
              <a:rPr lang="en-CA" sz="900" dirty="0">
                <a:latin typeface="Lato Medium" panose="020F0502020204030203" pitchFamily="34" charset="0"/>
                <a:ea typeface="Lato Medium" panose="020F0502020204030203" pitchFamily="34" charset="0"/>
                <a:cs typeface="Lato Medium" panose="020F0502020204030203" pitchFamily="34" charset="0"/>
              </a:rPr>
              <a:t>our province’s new investment attraction agency</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REGULATORY SUPPORT</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Regulatory environment</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that is easy to navigate. </a:t>
            </a:r>
            <a:r>
              <a:rPr lang="en-CA" sz="900" b="1" dirty="0">
                <a:latin typeface="Lato Black" panose="020F0502020204030203" pitchFamily="34" charset="0"/>
                <a:ea typeface="Lato Black" panose="020F0502020204030203" pitchFamily="34" charset="0"/>
                <a:cs typeface="Lato Black" panose="020F0502020204030203" pitchFamily="34" charset="0"/>
              </a:rPr>
              <a:t>Canada is the 2nd-best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location among the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38 OECD countries to start a business</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TAILORED INSIGHTS</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Business</a:t>
            </a:r>
            <a:r>
              <a:rPr lang="en-CA" sz="900" dirty="0">
                <a:latin typeface="Lato Medium" panose="020F0502020204030203" pitchFamily="34" charset="0"/>
                <a:ea typeface="Lato Medium" panose="020F0502020204030203" pitchFamily="34" charset="0"/>
                <a:cs typeface="Lato Medium" panose="020F0502020204030203" pitchFamily="34" charset="0"/>
              </a:rPr>
              <a:t> intelligence and market </a:t>
            </a:r>
            <a:r>
              <a:rPr lang="en-CA" sz="900" b="1" dirty="0">
                <a:latin typeface="Lato Black" panose="020F0502020204030203" pitchFamily="34" charset="0"/>
                <a:ea typeface="Lato Black" panose="020F0502020204030203" pitchFamily="34" charset="0"/>
                <a:cs typeface="Lato Black" panose="020F0502020204030203" pitchFamily="34" charset="0"/>
              </a:rPr>
              <a:t>opportunities</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LOCATION SUPPORT</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Site selection and land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planning services</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PARTNERSHIPS</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Private and public sector </a:t>
            </a:r>
            <a:r>
              <a:rPr lang="en-CA" sz="900" dirty="0">
                <a:latin typeface="Lato Medium" panose="020F0502020204030203" pitchFamily="34" charset="0"/>
                <a:ea typeface="Lato Medium" panose="020F0502020204030203" pitchFamily="34" charset="0"/>
                <a:cs typeface="Lato Medium" panose="020F0502020204030203" pitchFamily="34" charset="0"/>
              </a:rPr>
              <a:t>partnerships</a:t>
            </a:r>
          </a:p>
          <a:p>
            <a:pPr>
              <a:defRPr/>
            </a:pPr>
            <a:endParaRPr lang="en-US" sz="1000" dirty="0"/>
          </a:p>
        </p:txBody>
      </p:sp>
      <p:sp>
        <p:nvSpPr>
          <p:cNvPr id="15" name="TextBox 14">
            <a:extLst>
              <a:ext uri="{FF2B5EF4-FFF2-40B4-BE49-F238E27FC236}">
                <a16:creationId xmlns:a16="http://schemas.microsoft.com/office/drawing/2014/main" id="{3D32BDCE-6A1A-6045-B965-A067BB13A00F}"/>
              </a:ext>
            </a:extLst>
          </p:cNvPr>
          <p:cNvSpPr txBox="1"/>
          <p:nvPr/>
        </p:nvSpPr>
        <p:spPr bwMode="auto">
          <a:xfrm>
            <a:off x="6176963" y="1560513"/>
            <a:ext cx="1800225" cy="4057650"/>
          </a:xfrm>
          <a:prstGeom prst="rect">
            <a:avLst/>
          </a:prstGeom>
          <a:noFill/>
          <a:ln>
            <a:noFill/>
          </a:ln>
        </p:spPr>
        <p:txBody>
          <a:bodyPr/>
          <a:lstStyle/>
          <a:p>
            <a:pPr>
              <a:spcBef>
                <a:spcPts val="0"/>
              </a:spcBef>
              <a:spcAft>
                <a:spcPts val="600"/>
              </a:spcAft>
              <a:defRPr/>
            </a:pPr>
            <a:r>
              <a:rPr lang="en-CA" sz="900" b="1" dirty="0">
                <a:latin typeface="Lato Black" panose="020F0502020204030203" pitchFamily="34" charset="0"/>
                <a:ea typeface="Lato Black" panose="020F0502020204030203" pitchFamily="34" charset="0"/>
                <a:cs typeface="Lato Black" panose="020F0502020204030203" pitchFamily="34" charset="0"/>
              </a:rPr>
              <a:t>TAKE ADVANTAGE OF </a:t>
            </a:r>
            <a:br>
              <a:rPr lang="en-CA" sz="900" b="1" dirty="0">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GLOBAL MARKET ACCESS</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TRADE PARTNERSHIPS</a:t>
            </a:r>
            <a:br>
              <a:rPr lang="en-CA" sz="900" b="1" dirty="0">
                <a:solidFill>
                  <a:srgbClr val="002E6E"/>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Trade agreements with</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50 countries </a:t>
            </a:r>
            <a:r>
              <a:rPr lang="en-CA" sz="900" dirty="0">
                <a:latin typeface="Lato Medium" panose="020F0502020204030203" pitchFamily="34" charset="0"/>
                <a:ea typeface="Lato Medium" panose="020F0502020204030203" pitchFamily="34" charset="0"/>
                <a:cs typeface="Lato Medium" panose="020F0502020204030203" pitchFamily="34" charset="0"/>
              </a:rPr>
              <a:t>around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the world</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EASE OF TRANSPORT </a:t>
            </a:r>
            <a:br>
              <a:rPr lang="en-CA" sz="900" b="1" dirty="0">
                <a:solidFill>
                  <a:srgbClr val="002E6E"/>
                </a:solidFill>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4 international </a:t>
            </a:r>
            <a:r>
              <a:rPr lang="en-CA" sz="900" dirty="0">
                <a:latin typeface="Lato Black" panose="020F0502020204030203" pitchFamily="34" charset="0"/>
                <a:ea typeface="Lato Black" panose="020F0502020204030203" pitchFamily="34" charset="0"/>
                <a:cs typeface="Lato Black" panose="020F0502020204030203" pitchFamily="34" charset="0"/>
              </a:rPr>
              <a:t>and </a:t>
            </a:r>
            <a:br>
              <a:rPr lang="en-CA" sz="900" dirty="0">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300 regional airports</a:t>
            </a:r>
            <a:r>
              <a:rPr lang="en-CA" sz="900" dirty="0">
                <a:latin typeface="Lato Black" panose="020F0502020204030203" pitchFamily="34" charset="0"/>
                <a:ea typeface="Lato Black" panose="020F0502020204030203" pitchFamily="34" charset="0"/>
                <a:cs typeface="Lato Black" panose="020F0502020204030203" pitchFamily="34" charset="0"/>
              </a:rPr>
              <a:t>, </a:t>
            </a:r>
            <a:br>
              <a:rPr lang="en-CA" sz="900" dirty="0">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250,000 km of roads </a:t>
            </a:r>
            <a:r>
              <a:rPr lang="en-CA" sz="900" dirty="0">
                <a:latin typeface="Lato Medium" panose="020F0502020204030203" pitchFamily="34" charset="0"/>
                <a:ea typeface="Lato Medium" panose="020F0502020204030203" pitchFamily="34" charset="0"/>
                <a:cs typeface="Lato Medium" panose="020F0502020204030203" pitchFamily="34" charset="0"/>
              </a:rPr>
              <a:t>and highways, a dozen border crossings and the</a:t>
            </a:r>
            <a:r>
              <a:rPr lang="en-CA" sz="900" dirty="0">
                <a:latin typeface="Lato Black" panose="020F0502020204030203" pitchFamily="34" charset="0"/>
                <a:ea typeface="Lato Black" panose="020F0502020204030203" pitchFamily="34" charset="0"/>
                <a:cs typeface="Lato Black" panose="020F0502020204030203" pitchFamily="34" charset="0"/>
              </a:rPr>
              <a:t> 6th most internationally connected airport in </a:t>
            </a:r>
            <a:br>
              <a:rPr lang="en-CA" sz="900" dirty="0">
                <a:latin typeface="Lato Black" panose="020F0502020204030203" pitchFamily="34" charset="0"/>
                <a:ea typeface="Lato Black" panose="020F0502020204030203" pitchFamily="34" charset="0"/>
                <a:cs typeface="Lato Black" panose="020F0502020204030203" pitchFamily="34" charset="0"/>
              </a:rPr>
            </a:br>
            <a:r>
              <a:rPr lang="en-CA" sz="900" dirty="0">
                <a:latin typeface="Lato Black" panose="020F0502020204030203" pitchFamily="34" charset="0"/>
                <a:ea typeface="Lato Black" panose="020F0502020204030203" pitchFamily="34" charset="0"/>
                <a:cs typeface="Lato Black" panose="020F0502020204030203" pitchFamily="34" charset="0"/>
              </a:rPr>
              <a:t>the world</a:t>
            </a:r>
          </a:p>
          <a:p>
            <a:pPr marL="287338" indent="-28098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MARKET PROXIMITY</a:t>
            </a:r>
            <a:br>
              <a:rPr lang="en-CA" sz="900" b="1" dirty="0">
                <a:solidFill>
                  <a:srgbClr val="002E6E"/>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Access to hundreds of millions of people </a:t>
            </a:r>
            <a:r>
              <a:rPr lang="en-CA" sz="900" b="1" dirty="0">
                <a:latin typeface="Lato Black" panose="020F0502020204030203" pitchFamily="34" charset="0"/>
                <a:ea typeface="Lato Black" panose="020F0502020204030203" pitchFamily="34" charset="0"/>
                <a:cs typeface="Lato Black" panose="020F0502020204030203" pitchFamily="34" charset="0"/>
              </a:rPr>
              <a:t>within a day’s drive</a:t>
            </a:r>
          </a:p>
          <a:p>
            <a:pPr>
              <a:defRPr/>
            </a:pPr>
            <a:endParaRPr lang="en-US" sz="1000" dirty="0"/>
          </a:p>
        </p:txBody>
      </p:sp>
      <p:sp>
        <p:nvSpPr>
          <p:cNvPr id="16" name="TextBox 15">
            <a:extLst>
              <a:ext uri="{FF2B5EF4-FFF2-40B4-BE49-F238E27FC236}">
                <a16:creationId xmlns:a16="http://schemas.microsoft.com/office/drawing/2014/main" id="{3C9F312E-25A2-8B41-9998-05F23A9B022A}"/>
              </a:ext>
            </a:extLst>
          </p:cNvPr>
          <p:cNvSpPr txBox="1"/>
          <p:nvPr/>
        </p:nvSpPr>
        <p:spPr bwMode="auto">
          <a:xfrm>
            <a:off x="8039100" y="1562100"/>
            <a:ext cx="1800225" cy="4038600"/>
          </a:xfrm>
          <a:prstGeom prst="rect">
            <a:avLst/>
          </a:prstGeom>
          <a:noFill/>
          <a:ln>
            <a:noFill/>
          </a:ln>
        </p:spPr>
        <p:txBody>
          <a:bodyPr/>
          <a:lstStyle/>
          <a:p>
            <a:pPr>
              <a:spcBef>
                <a:spcPts val="0"/>
              </a:spcBef>
              <a:spcAft>
                <a:spcPts val="600"/>
              </a:spcAft>
              <a:defRPr/>
            </a:pPr>
            <a:r>
              <a:rPr lang="en-CA" sz="900" b="1" dirty="0">
                <a:latin typeface="Lato Black" panose="020F0502020204030203" pitchFamily="34" charset="0"/>
                <a:ea typeface="Lato Black" panose="020F0502020204030203" pitchFamily="34" charset="0"/>
                <a:cs typeface="Lato Black" panose="020F0502020204030203" pitchFamily="34" charset="0"/>
              </a:rPr>
              <a:t>THRIVE IN A DIVERSIFIED &amp; GROWING ECONOMY</a:t>
            </a:r>
          </a:p>
          <a:p>
            <a:pPr marL="287338" indent="-28733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DIVERSIFIED ECONOMY</a:t>
            </a:r>
            <a:br>
              <a:rPr lang="en-CA" sz="900" b="1" dirty="0">
                <a:solidFill>
                  <a:srgbClr val="002E6E"/>
                </a:solidFill>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Strong representation </a:t>
            </a:r>
            <a:r>
              <a:rPr lang="en-CA" sz="900" dirty="0">
                <a:latin typeface="Lato Medium" panose="020F0502020204030203" pitchFamily="34" charset="0"/>
                <a:ea typeface="Lato Medium" panose="020F0502020204030203" pitchFamily="34" charset="0"/>
                <a:cs typeface="Lato Medium" panose="020F0502020204030203" pitchFamily="34" charset="0"/>
              </a:rPr>
              <a:t>in all sectors and industries</a:t>
            </a:r>
          </a:p>
          <a:p>
            <a:pPr marL="287338" indent="-28733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ECONOMIC POWERHOUSE</a:t>
            </a:r>
            <a:br>
              <a:rPr lang="en-CA" sz="900" b="1" dirty="0">
                <a:solidFill>
                  <a:srgbClr val="002E6E"/>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Ontario is </a:t>
            </a:r>
            <a:r>
              <a:rPr lang="en-CA" sz="900" b="1" dirty="0">
                <a:latin typeface="Lato Black" panose="020F0502020204030203" pitchFamily="34" charset="0"/>
                <a:ea typeface="Lato Black" panose="020F0502020204030203" pitchFamily="34" charset="0"/>
                <a:cs typeface="Lato Black" panose="020F0502020204030203" pitchFamily="34" charset="0"/>
              </a:rPr>
              <a:t>Canada’s </a:t>
            </a:r>
            <a:br>
              <a:rPr lang="en-CA" sz="900" b="1" dirty="0">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economic engine</a:t>
            </a:r>
          </a:p>
          <a:p>
            <a:pPr marL="287338" indent="-28733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ECONOMIC STABILITY</a:t>
            </a:r>
            <a:br>
              <a:rPr lang="en-CA" sz="900" b="1" dirty="0">
                <a:solidFill>
                  <a:srgbClr val="002E6E"/>
                </a:solidFill>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Medium" panose="020F0502020204030203" pitchFamily="34" charset="0"/>
                <a:ea typeface="Lato Medium" panose="020F0502020204030203" pitchFamily="34" charset="0"/>
                <a:cs typeface="Lato Medium" panose="020F0502020204030203" pitchFamily="34" charset="0"/>
              </a:rPr>
              <a:t>Stable</a:t>
            </a:r>
            <a:r>
              <a:rPr lang="en-CA" sz="900" dirty="0">
                <a:latin typeface="Lato Medium" panose="020F0502020204030203" pitchFamily="34" charset="0"/>
                <a:ea typeface="Lato Medium" panose="020F0502020204030203" pitchFamily="34" charset="0"/>
                <a:cs typeface="Lato Medium" panose="020F0502020204030203" pitchFamily="34" charset="0"/>
              </a:rPr>
              <a:t> political and</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economic climate</a:t>
            </a:r>
          </a:p>
          <a:p>
            <a:pPr marL="287338" indent="-28733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ECONOMIC SUCCESS</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Excellent GDP </a:t>
            </a:r>
            <a:br>
              <a:rPr lang="en-CA" sz="900" b="1"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growth rate </a:t>
            </a:r>
          </a:p>
          <a:p>
            <a:pPr>
              <a:defRPr/>
            </a:pPr>
            <a:endParaRPr lang="en-US" sz="1000" dirty="0"/>
          </a:p>
        </p:txBody>
      </p:sp>
      <p:sp>
        <p:nvSpPr>
          <p:cNvPr id="17" name="TextBox 16">
            <a:extLst>
              <a:ext uri="{FF2B5EF4-FFF2-40B4-BE49-F238E27FC236}">
                <a16:creationId xmlns:a16="http://schemas.microsoft.com/office/drawing/2014/main" id="{FA30B2FC-25BC-1E4B-929C-82213C1D9A96}"/>
              </a:ext>
            </a:extLst>
          </p:cNvPr>
          <p:cNvSpPr txBox="1"/>
          <p:nvPr/>
        </p:nvSpPr>
        <p:spPr bwMode="auto">
          <a:xfrm>
            <a:off x="9852025" y="1562100"/>
            <a:ext cx="1798638" cy="4038600"/>
          </a:xfrm>
          <a:prstGeom prst="rect">
            <a:avLst/>
          </a:prstGeom>
          <a:noFill/>
          <a:ln>
            <a:noFill/>
          </a:ln>
        </p:spPr>
        <p:txBody>
          <a:bodyPr/>
          <a:lstStyle/>
          <a:p>
            <a:pPr>
              <a:spcBef>
                <a:spcPts val="0"/>
              </a:spcBef>
              <a:spcAft>
                <a:spcPts val="600"/>
              </a:spcAft>
              <a:defRPr/>
            </a:pPr>
            <a:r>
              <a:rPr lang="en-CA" sz="900" b="1" dirty="0">
                <a:latin typeface="Lato Black" panose="020F0502020204030203" pitchFamily="34" charset="0"/>
                <a:ea typeface="Lato Black" panose="020F0502020204030203" pitchFamily="34" charset="0"/>
                <a:cs typeface="Lato Black" panose="020F0502020204030203" pitchFamily="34" charset="0"/>
              </a:rPr>
              <a:t>EXPERIENCE AN EXCELLENT QUALITY OF LIFE</a:t>
            </a:r>
          </a:p>
          <a:p>
            <a:pPr marL="287338" indent="-28733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QUALITY OF LIFE</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Ranked among the </a:t>
            </a:r>
            <a:r>
              <a:rPr lang="en-CA" sz="900" b="1" dirty="0">
                <a:latin typeface="Lato Black" panose="020F0502020204030203" pitchFamily="34" charset="0"/>
                <a:ea typeface="Lato Black" panose="020F0502020204030203" pitchFamily="34" charset="0"/>
                <a:cs typeface="Lato Black" panose="020F0502020204030203" pitchFamily="34" charset="0"/>
              </a:rPr>
              <a:t>best places to live and work </a:t>
            </a:r>
            <a:br>
              <a:rPr lang="en-CA" sz="900" b="1"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in the world </a:t>
            </a:r>
          </a:p>
          <a:p>
            <a:pPr marL="287338" indent="-28733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DIVERSE POPULATION</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Medium" panose="020F0502020204030203" pitchFamily="34" charset="0"/>
                <a:ea typeface="Lato Medium" panose="020F0502020204030203" pitchFamily="34" charset="0"/>
                <a:cs typeface="Lato Medium" panose="020F0502020204030203" pitchFamily="34" charset="0"/>
              </a:rPr>
              <a:t>Ontario </a:t>
            </a:r>
            <a:r>
              <a:rPr lang="en-CA" sz="900" b="1" dirty="0">
                <a:latin typeface="Lato Black" panose="020F0502020204030203" pitchFamily="34" charset="0"/>
                <a:ea typeface="Lato Black" panose="020F0502020204030203" pitchFamily="34" charset="0"/>
                <a:cs typeface="Lato Black" panose="020F0502020204030203" pitchFamily="34" charset="0"/>
              </a:rPr>
              <a:t>celebrates multiculturalism, </a:t>
            </a:r>
            <a:r>
              <a:rPr lang="en-CA" sz="900" dirty="0">
                <a:latin typeface="Lato Medium" panose="020F0502020204030203" pitchFamily="34" charset="0"/>
                <a:ea typeface="Lato Medium" panose="020F0502020204030203" pitchFamily="34" charset="0"/>
                <a:cs typeface="Lato Medium" panose="020F0502020204030203" pitchFamily="34" charset="0"/>
              </a:rPr>
              <a:t>representing </a:t>
            </a:r>
            <a:r>
              <a:rPr lang="en-CA" sz="900" b="1" dirty="0">
                <a:latin typeface="Lato Black" panose="020F0502020204030203" pitchFamily="34" charset="0"/>
                <a:ea typeface="Lato Black" panose="020F0502020204030203" pitchFamily="34" charset="0"/>
                <a:cs typeface="Lato Black" panose="020F0502020204030203" pitchFamily="34" charset="0"/>
              </a:rPr>
              <a:t>150 countries </a:t>
            </a:r>
            <a:r>
              <a:rPr lang="en-CA" sz="900" dirty="0">
                <a:latin typeface="Lato Medium" panose="020F0502020204030203" pitchFamily="34" charset="0"/>
                <a:ea typeface="Lato Medium" panose="020F0502020204030203" pitchFamily="34" charset="0"/>
                <a:cs typeface="Lato Medium" panose="020F0502020204030203" pitchFamily="34" charset="0"/>
              </a:rPr>
              <a:t>from every corner of the world</a:t>
            </a:r>
          </a:p>
          <a:p>
            <a:pPr marL="287338" indent="-28733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SAFETY &amp; SECURITY</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Quality</a:t>
            </a:r>
            <a:r>
              <a:rPr lang="en-CA" sz="900" dirty="0">
                <a:latin typeface="Lato Black" panose="020F0502020204030203" pitchFamily="34" charset="0"/>
                <a:ea typeface="Lato Black" panose="020F0502020204030203" pitchFamily="34" charset="0"/>
                <a:cs typeface="Lato Black" panose="020F0502020204030203" pitchFamily="34" charset="0"/>
              </a:rPr>
              <a:t> </a:t>
            </a:r>
            <a:r>
              <a:rPr lang="en-CA" sz="900" dirty="0">
                <a:latin typeface="Lato Medium" panose="020F0502020204030203" pitchFamily="34" charset="0"/>
                <a:ea typeface="Lato Medium" panose="020F0502020204030203" pitchFamily="34" charset="0"/>
                <a:cs typeface="Lato Medium" panose="020F0502020204030203" pitchFamily="34" charset="0"/>
              </a:rPr>
              <a:t>health care, transportation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infrastructure and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social support</a:t>
            </a:r>
          </a:p>
          <a:p>
            <a:pPr marL="287338" indent="-287338">
              <a:spcBef>
                <a:spcPts val="600"/>
              </a:spcBef>
              <a:spcAft>
                <a:spcPts val="300"/>
              </a:spcAft>
              <a:buClr>
                <a:schemeClr val="accent6"/>
              </a:buClr>
              <a:buSzPct val="110000"/>
              <a:buFontTx/>
              <a:buBlip>
                <a:blip r:embed="rId3"/>
              </a:buBlip>
              <a:defRPr/>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TOURISM &amp; ENTERTAINMENT</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900" dirty="0">
                <a:latin typeface="Lato Medium" panose="020F0502020204030203" pitchFamily="34" charset="0"/>
                <a:ea typeface="Lato Medium" panose="020F0502020204030203" pitchFamily="34" charset="0"/>
                <a:cs typeface="Lato Medium" panose="020F0502020204030203" pitchFamily="34" charset="0"/>
              </a:rPr>
              <a:t>World-class </a:t>
            </a:r>
            <a:r>
              <a:rPr lang="en-CA" sz="900" b="1" dirty="0">
                <a:latin typeface="Lato Black" panose="020F0502020204030203" pitchFamily="34" charset="0"/>
                <a:ea typeface="Lato Black" panose="020F0502020204030203" pitchFamily="34" charset="0"/>
                <a:cs typeface="Lato Black" panose="020F0502020204030203" pitchFamily="34" charset="0"/>
              </a:rPr>
              <a:t>arts</a:t>
            </a:r>
            <a:r>
              <a:rPr lang="en-CA" sz="900" dirty="0">
                <a:latin typeface="Lato Medium" panose="020F0502020204030203" pitchFamily="34" charset="0"/>
                <a:ea typeface="Lato Medium" panose="020F0502020204030203" pitchFamily="34" charset="0"/>
                <a:cs typeface="Lato Medium" panose="020F0502020204030203" pitchFamily="34" charset="0"/>
              </a:rPr>
              <a:t> and </a:t>
            </a:r>
            <a:br>
              <a:rPr lang="en-CA" sz="900" dirty="0">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culture</a:t>
            </a:r>
            <a:r>
              <a:rPr lang="en-CA" sz="900" b="1" dirty="0">
                <a:latin typeface="Lato Medium" panose="020F0502020204030203" pitchFamily="34" charset="0"/>
                <a:ea typeface="Lato Medium" panose="020F0502020204030203" pitchFamily="34" charset="0"/>
                <a:cs typeface="Lato Medium" panose="020F0502020204030203" pitchFamily="34" charset="0"/>
              </a:rPr>
              <a:t> </a:t>
            </a:r>
            <a:r>
              <a:rPr lang="en-CA" sz="900" dirty="0">
                <a:latin typeface="Lato Medium" panose="020F0502020204030203" pitchFamily="34" charset="0"/>
                <a:ea typeface="Lato Medium" panose="020F0502020204030203" pitchFamily="34" charset="0"/>
                <a:cs typeface="Lato Medium" panose="020F0502020204030203" pitchFamily="34" charset="0"/>
              </a:rPr>
              <a:t>attractions</a:t>
            </a:r>
          </a:p>
          <a:p>
            <a:pPr>
              <a:defRPr/>
            </a:pPr>
            <a:endParaRPr lang="en-US" sz="1000" dirty="0"/>
          </a:p>
        </p:txBody>
      </p:sp>
      <p:sp>
        <p:nvSpPr>
          <p:cNvPr id="61447" name="TextBox 17">
            <a:extLst>
              <a:ext uri="{FF2B5EF4-FFF2-40B4-BE49-F238E27FC236}">
                <a16:creationId xmlns:a16="http://schemas.microsoft.com/office/drawing/2014/main" id="{62BB82E0-81C5-EF40-8C37-AEA41E656237}"/>
              </a:ext>
            </a:extLst>
          </p:cNvPr>
          <p:cNvSpPr txBox="1">
            <a:spLocks noChangeArrowheads="1"/>
          </p:cNvSpPr>
          <p:nvPr/>
        </p:nvSpPr>
        <p:spPr bwMode="auto">
          <a:xfrm>
            <a:off x="1266825" y="89376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1448" name="Title 1">
            <a:extLst>
              <a:ext uri="{FF2B5EF4-FFF2-40B4-BE49-F238E27FC236}">
                <a16:creationId xmlns:a16="http://schemas.microsoft.com/office/drawing/2014/main" id="{BA57F4E7-E294-0443-8EF2-62F3B020412A}"/>
              </a:ext>
            </a:extLst>
          </p:cNvPr>
          <p:cNvSpPr txBox="1">
            <a:spLocks/>
          </p:cNvSpPr>
          <p:nvPr/>
        </p:nvSpPr>
        <p:spPr bwMode="auto">
          <a:xfrm>
            <a:off x="1589088" y="701675"/>
            <a:ext cx="3641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90000"/>
          <a:lstStyle>
            <a:lvl1pPr marL="142875">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346075">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346075">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346075">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346075">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ClrTx/>
              <a:buFontTx/>
              <a:buNone/>
            </a:pPr>
            <a:r>
              <a:rPr lang="en-CA" altLang="en-US" sz="2000" b="1">
                <a:solidFill>
                  <a:srgbClr val="002E6E"/>
                </a:solidFill>
                <a:latin typeface="Lato Heavy" panose="020F0502020204030203" pitchFamily="34" charset="0"/>
                <a:ea typeface="Lato Heavy" panose="020F0502020204030203" pitchFamily="34" charset="0"/>
                <a:cs typeface="Lato Heavy" panose="020F0502020204030203" pitchFamily="34" charset="0"/>
              </a:rPr>
              <a:t>WHY INVEST IN ONTARIO?</a:t>
            </a:r>
          </a:p>
        </p:txBody>
      </p:sp>
      <p:pic>
        <p:nvPicPr>
          <p:cNvPr id="61449" name="Picture 19" descr="A picture containing icon&#10;&#10;Description automatically generated">
            <a:extLst>
              <a:ext uri="{FF2B5EF4-FFF2-40B4-BE49-F238E27FC236}">
                <a16:creationId xmlns:a16="http://schemas.microsoft.com/office/drawing/2014/main" id="{A166C4C7-3A97-0F48-93E4-82FF5AC0C7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4175" y="4122738"/>
            <a:ext cx="175577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20" descr="A picture containing text, vector graphics&#10;&#10;Description automatically generated">
            <a:extLst>
              <a:ext uri="{FF2B5EF4-FFF2-40B4-BE49-F238E27FC236}">
                <a16:creationId xmlns:a16="http://schemas.microsoft.com/office/drawing/2014/main" id="{247EAEAA-9464-2B43-8585-6D01D0BD3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2113" y="5178425"/>
            <a:ext cx="5905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21" descr="Shape&#10;&#10;Description automatically generated with medium confidence">
            <a:extLst>
              <a:ext uri="{FF2B5EF4-FFF2-40B4-BE49-F238E27FC236}">
                <a16:creationId xmlns:a16="http://schemas.microsoft.com/office/drawing/2014/main" id="{26C6CD95-9E0F-924D-850A-24E61C3748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0100" y="5180013"/>
            <a:ext cx="4524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23" descr="Shape, icon, arrow&#10;&#10;Description automatically generated">
            <a:extLst>
              <a:ext uri="{FF2B5EF4-FFF2-40B4-BE49-F238E27FC236}">
                <a16:creationId xmlns:a16="http://schemas.microsoft.com/office/drawing/2014/main" id="{D46C2478-3272-2447-B257-D57E942220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6338" y="5103813"/>
            <a:ext cx="292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25" descr="Background pattern&#10;&#10;Description automatically generated">
            <a:extLst>
              <a:ext uri="{FF2B5EF4-FFF2-40B4-BE49-F238E27FC236}">
                <a16:creationId xmlns:a16="http://schemas.microsoft.com/office/drawing/2014/main" id="{E43A2232-F4A1-1B45-A3EF-F33F6D4713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3363" y="5229225"/>
            <a:ext cx="6286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26" descr="Shape, icon, arrow&#10;&#10;Description automatically generated">
            <a:extLst>
              <a:ext uri="{FF2B5EF4-FFF2-40B4-BE49-F238E27FC236}">
                <a16:creationId xmlns:a16="http://schemas.microsoft.com/office/drawing/2014/main" id="{4E240CCA-DCFF-B346-BA7E-4C7CECE667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3225" y="4824413"/>
            <a:ext cx="527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27" descr="Shape, icon, arrow&#10;&#10;Description automatically generated">
            <a:extLst>
              <a:ext uri="{FF2B5EF4-FFF2-40B4-BE49-F238E27FC236}">
                <a16:creationId xmlns:a16="http://schemas.microsoft.com/office/drawing/2014/main" id="{C666A1A9-C551-D343-8445-D614C02F92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62225" y="4792663"/>
            <a:ext cx="2095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6" name="Picture 29" descr="Shape&#10;&#10;Description automatically generated with low confidence">
            <a:extLst>
              <a:ext uri="{FF2B5EF4-FFF2-40B4-BE49-F238E27FC236}">
                <a16:creationId xmlns:a16="http://schemas.microsoft.com/office/drawing/2014/main" id="{54DEB55C-5871-8A4C-AB8B-F4A5B54F10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17963" y="5110163"/>
            <a:ext cx="42545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looking at a computer screen&#10;&#10;Description automatically generated with medium confidence">
            <a:extLst>
              <a:ext uri="{FF2B5EF4-FFF2-40B4-BE49-F238E27FC236}">
                <a16:creationId xmlns:a16="http://schemas.microsoft.com/office/drawing/2014/main" id="{11C93226-942F-344F-9780-D37AF42A0B7E}"/>
              </a:ext>
            </a:extLst>
          </p:cNvPr>
          <p:cNvPicPr>
            <a:picLocks noGrp="1" noChangeAspect="1"/>
          </p:cNvPicPr>
          <p:nvPr>
            <p:ph type="pic" sz="quarter" idx="11"/>
          </p:nvPr>
        </p:nvPicPr>
        <p:blipFill>
          <a:blip r:embed="rId3" cstate="hqprint"/>
          <a:srcRect/>
          <a:stretch>
            <a:fillRect/>
          </a:stretch>
        </p:blipFill>
        <p:spPr>
          <a:xfrm>
            <a:off x="4705350" y="0"/>
            <a:ext cx="7029450" cy="6858000"/>
          </a:xfrm>
        </p:spPr>
      </p:pic>
      <p:pic>
        <p:nvPicPr>
          <p:cNvPr id="63490" name="Picture 2">
            <a:extLst>
              <a:ext uri="{FF2B5EF4-FFF2-40B4-BE49-F238E27FC236}">
                <a16:creationId xmlns:a16="http://schemas.microsoft.com/office/drawing/2014/main" id="{32EF6876-D6E0-3341-A0C8-5FCC18072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93750"/>
            <a:ext cx="5638800"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3">
            <a:extLst>
              <a:ext uri="{FF2B5EF4-FFF2-40B4-BE49-F238E27FC236}">
                <a16:creationId xmlns:a16="http://schemas.microsoft.com/office/drawing/2014/main" id="{73066DAC-08DD-8542-8342-A66246E0E703}"/>
              </a:ext>
            </a:extLst>
          </p:cNvPr>
          <p:cNvSpPr txBox="1">
            <a:spLocks noChangeArrowheads="1"/>
          </p:cNvSpPr>
          <p:nvPr/>
        </p:nvSpPr>
        <p:spPr bwMode="auto">
          <a:xfrm>
            <a:off x="647700" y="979488"/>
            <a:ext cx="4157663"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0800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CA" altLang="en-US" sz="2100" b="1">
                <a:solidFill>
                  <a:schemeClr val="bg1"/>
                </a:solidFill>
                <a:latin typeface="Lato" panose="020F0502020204030203" pitchFamily="34" charset="0"/>
              </a:rPr>
              <a:t>A RESEARCH AND </a:t>
            </a:r>
            <a:br>
              <a:rPr lang="en-CA" altLang="en-US" sz="2100" b="1">
                <a:solidFill>
                  <a:schemeClr val="bg1"/>
                </a:solidFill>
                <a:latin typeface="Lato" panose="020F0502020204030203" pitchFamily="34" charset="0"/>
              </a:rPr>
            </a:br>
            <a:r>
              <a:rPr lang="en-CA" altLang="en-US" sz="2100" b="1">
                <a:solidFill>
                  <a:schemeClr val="bg1"/>
                </a:solidFill>
                <a:latin typeface="Lato" panose="020F0502020204030203" pitchFamily="34" charset="0"/>
              </a:rPr>
              <a:t>DEVELOPMENT</a:t>
            </a:r>
          </a:p>
          <a:p>
            <a:pPr>
              <a:lnSpc>
                <a:spcPct val="90000"/>
              </a:lnSpc>
            </a:pPr>
            <a:r>
              <a:rPr lang="en-CA" altLang="en-US" sz="3200" b="1">
                <a:solidFill>
                  <a:schemeClr val="bg1"/>
                </a:solidFill>
                <a:latin typeface="Lato Heavy" panose="020F0502020204030203" pitchFamily="34" charset="0"/>
              </a:rPr>
              <a:t>POWERHOUSE</a:t>
            </a:r>
          </a:p>
        </p:txBody>
      </p:sp>
      <p:sp>
        <p:nvSpPr>
          <p:cNvPr id="5" name="Rectangle 4">
            <a:extLst>
              <a:ext uri="{FF2B5EF4-FFF2-40B4-BE49-F238E27FC236}">
                <a16:creationId xmlns:a16="http://schemas.microsoft.com/office/drawing/2014/main" id="{EB4BFF43-CA12-A140-A5A6-CDDF605DA4EF}"/>
              </a:ext>
            </a:extLst>
          </p:cNvPr>
          <p:cNvSpPr/>
          <p:nvPr/>
        </p:nvSpPr>
        <p:spPr>
          <a:xfrm>
            <a:off x="457200" y="455613"/>
            <a:ext cx="3794125" cy="338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000" b="1" dirty="0">
                <a:solidFill>
                  <a:srgbClr val="FFFFFF"/>
                </a:solidFill>
                <a:latin typeface="Lato" panose="020F0502020204030203" pitchFamily="34" charset="0"/>
                <a:ea typeface="Lato" panose="020F0502020204030203" pitchFamily="34" charset="0"/>
                <a:cs typeface="Lato" panose="020F0502020204030203" pitchFamily="34" charset="0"/>
              </a:rPr>
              <a:t>Information Technology in Ontario, Canada</a:t>
            </a:r>
          </a:p>
        </p:txBody>
      </p:sp>
      <p:sp>
        <p:nvSpPr>
          <p:cNvPr id="63493" name="TextBox 7">
            <a:extLst>
              <a:ext uri="{FF2B5EF4-FFF2-40B4-BE49-F238E27FC236}">
                <a16:creationId xmlns:a16="http://schemas.microsoft.com/office/drawing/2014/main" id="{1EA28085-0E6E-4340-8CFA-CB02B56A3216}"/>
              </a:ext>
            </a:extLst>
          </p:cNvPr>
          <p:cNvSpPr txBox="1">
            <a:spLocks noChangeArrowheads="1"/>
          </p:cNvSpPr>
          <p:nvPr/>
        </p:nvSpPr>
        <p:spPr bwMode="auto">
          <a:xfrm>
            <a:off x="647700" y="2433638"/>
            <a:ext cx="36036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1200"/>
              </a:spcAft>
            </a:pPr>
            <a:r>
              <a:rPr lang="en-CA" altLang="en-US" sz="1200" b="1">
                <a:latin typeface="Lato" panose="020F0502020204030203" pitchFamily="34" charset="0"/>
              </a:rPr>
              <a:t>Ontario’s rich R&amp;D ecosystem is one reason the world’s most innovative companies choose to </a:t>
            </a:r>
            <a:br>
              <a:rPr lang="en-CA" altLang="en-US" sz="1200" b="1">
                <a:latin typeface="Lato" panose="020F0502020204030203" pitchFamily="34" charset="0"/>
              </a:rPr>
            </a:br>
            <a:r>
              <a:rPr lang="en-CA" altLang="en-US" sz="1200" b="1">
                <a:latin typeface="Lato" panose="020F0502020204030203" pitchFamily="34" charset="0"/>
              </a:rPr>
              <a:t>build and grow here.    </a:t>
            </a:r>
            <a:endParaRPr lang="en-CA" altLang="en-US" sz="1200">
              <a:latin typeface="Lato" panose="020F0502020204030203" pitchFamily="34" charset="0"/>
            </a:endParaRPr>
          </a:p>
          <a:p>
            <a:pPr>
              <a:lnSpc>
                <a:spcPct val="110000"/>
              </a:lnSpc>
              <a:spcAft>
                <a:spcPts val="600"/>
              </a:spcAft>
            </a:pPr>
            <a:r>
              <a:rPr lang="en-CA" altLang="en-US" sz="1000" b="1">
                <a:latin typeface="Lato" panose="020F0502020204030203" pitchFamily="34" charset="0"/>
              </a:rPr>
              <a:t>We’re an R&amp;D powerhouse fuelled by $9.21 billion in business expenditures in research &amp; development in 2018. </a:t>
            </a:r>
            <a:r>
              <a:rPr lang="en-CA" altLang="en-US" sz="1000">
                <a:latin typeface="Lato Light" panose="020F0502020204030203" pitchFamily="34" charset="0"/>
              </a:rPr>
              <a:t>Want your company to be surrounded by some of the best in the business? We’re the site of global R&amp;D centres for homegrown IT leaders like OpenText, BlackBerry and Shopify and foreign-based titans like LG, Cisco and Ericsson.</a:t>
            </a:r>
          </a:p>
          <a:p>
            <a:pPr>
              <a:lnSpc>
                <a:spcPct val="110000"/>
              </a:lnSpc>
              <a:spcAft>
                <a:spcPts val="600"/>
              </a:spcAft>
            </a:pPr>
            <a:r>
              <a:rPr lang="en-CA" altLang="en-US" sz="1000" b="1">
                <a:latin typeface="Lato" panose="020F0502020204030203" pitchFamily="34" charset="0"/>
              </a:rPr>
              <a:t>It makes good sense for your business to explore and test new ideas in Ontario. </a:t>
            </a:r>
            <a:r>
              <a:rPr lang="en-CA" altLang="en-US" sz="1000">
                <a:latin typeface="Lato Light" panose="020F0502020204030203" pitchFamily="34" charset="0"/>
              </a:rPr>
              <a:t>With nearly 55,000 students graduating from STEM programs in 2018, Ontario boasts some of the best minds for discovery. We also make it easier for small- to medium-sized manufacturers to invest in R&amp;D by providing tax credits that reduce every $100 in after-tax R&amp;D spending to $47.49 if the work is done in-house, $60.28 if outsourced and $50.44 if the R&amp;D work is carried out at an eligible Ontario research institute.</a:t>
            </a:r>
          </a:p>
        </p:txBody>
      </p:sp>
      <p:grpSp>
        <p:nvGrpSpPr>
          <p:cNvPr id="63494" name="Group 8">
            <a:extLst>
              <a:ext uri="{FF2B5EF4-FFF2-40B4-BE49-F238E27FC236}">
                <a16:creationId xmlns:a16="http://schemas.microsoft.com/office/drawing/2014/main" id="{91CC781B-28AE-074B-96B4-4FAE38339174}"/>
              </a:ext>
            </a:extLst>
          </p:cNvPr>
          <p:cNvGrpSpPr>
            <a:grpSpLocks/>
          </p:cNvGrpSpPr>
          <p:nvPr/>
        </p:nvGrpSpPr>
        <p:grpSpPr bwMode="auto">
          <a:xfrm>
            <a:off x="404813" y="5726113"/>
            <a:ext cx="1808162" cy="973137"/>
            <a:chOff x="493013" y="2091520"/>
            <a:chExt cx="4041487" cy="621076"/>
          </a:xfrm>
        </p:grpSpPr>
        <p:sp>
          <p:nvSpPr>
            <p:cNvPr id="10" name="Text Placeholder 7">
              <a:extLst>
                <a:ext uri="{FF2B5EF4-FFF2-40B4-BE49-F238E27FC236}">
                  <a16:creationId xmlns:a16="http://schemas.microsoft.com/office/drawing/2014/main" id="{D2D95FCB-DB6E-D847-8563-6CDDE52CC1B0}"/>
                </a:ext>
              </a:extLst>
            </p:cNvPr>
            <p:cNvSpPr txBox="1">
              <a:spLocks/>
            </p:cNvSpPr>
            <p:nvPr/>
          </p:nvSpPr>
          <p:spPr>
            <a:xfrm>
              <a:off x="493013" y="2406617"/>
              <a:ext cx="4041487" cy="305979"/>
            </a:xfrm>
            <a:prstGeom prst="rect">
              <a:avLst/>
            </a:prstGeom>
          </p:spPr>
          <p:txBody>
            <a:bodyPr l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sz="1200" dirty="0">
                  <a:latin typeface="Lato Light" panose="020F0502020204030203" pitchFamily="34" charset="0"/>
                  <a:ea typeface="Lato Light" panose="020F0502020204030203" pitchFamily="34" charset="0"/>
                  <a:cs typeface="Lato Light" panose="020F0502020204030203" pitchFamily="34" charset="0"/>
                </a:rPr>
                <a:t>In </a:t>
              </a:r>
              <a:r>
                <a:rPr sz="1200" b="1" dirty="0">
                  <a:latin typeface="Lato" panose="020F0502020204030203" pitchFamily="34" charset="0"/>
                  <a:ea typeface="Lato" panose="020F0502020204030203" pitchFamily="34" charset="0"/>
                  <a:cs typeface="Lato" panose="020F0502020204030203" pitchFamily="34" charset="0"/>
                </a:rPr>
                <a:t>R&amp;D business</a:t>
              </a:r>
              <a:br>
                <a:rPr sz="1200" dirty="0">
                  <a:latin typeface="Lato Light" panose="020F0502020204030203" pitchFamily="34" charset="0"/>
                  <a:ea typeface="Lato Light" panose="020F0502020204030203" pitchFamily="34" charset="0"/>
                  <a:cs typeface="Lato Light" panose="020F0502020204030203" pitchFamily="34" charset="0"/>
                </a:rPr>
              </a:br>
              <a:r>
                <a:rPr sz="1200" dirty="0">
                  <a:latin typeface="Lato Light" panose="020F0502020204030203" pitchFamily="34" charset="0"/>
                  <a:ea typeface="Lato Light" panose="020F0502020204030203" pitchFamily="34" charset="0"/>
                  <a:cs typeface="Lato Light" panose="020F0502020204030203" pitchFamily="34" charset="0"/>
                </a:rPr>
                <a:t>expenditures</a:t>
              </a:r>
            </a:p>
            <a:p>
              <a:pPr>
                <a:defRPr/>
              </a:pPr>
              <a:endParaRPr dirty="0">
                <a:latin typeface="Lato Light" panose="020F0502020204030203" pitchFamily="34" charset="0"/>
                <a:ea typeface="Lato Light" panose="020F0502020204030203" pitchFamily="34" charset="0"/>
                <a:cs typeface="Lato Light" panose="020F0502020204030203" pitchFamily="34" charset="0"/>
              </a:endParaRPr>
            </a:p>
          </p:txBody>
        </p:sp>
        <p:sp>
          <p:nvSpPr>
            <p:cNvPr id="63498" name="Text Placeholder 12">
              <a:extLst>
                <a:ext uri="{FF2B5EF4-FFF2-40B4-BE49-F238E27FC236}">
                  <a16:creationId xmlns:a16="http://schemas.microsoft.com/office/drawing/2014/main" id="{CD9A680B-EA74-8349-BD17-DBECC31E260C}"/>
                </a:ext>
              </a:extLst>
            </p:cNvPr>
            <p:cNvSpPr txBox="1">
              <a:spLocks noChangeArrowheads="1"/>
            </p:cNvSpPr>
            <p:nvPr/>
          </p:nvSpPr>
          <p:spPr bwMode="auto">
            <a:xfrm>
              <a:off x="886208" y="2091520"/>
              <a:ext cx="3284674" cy="28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3200" b="1">
                  <a:solidFill>
                    <a:srgbClr val="B01E59"/>
                  </a:solidFill>
                  <a:latin typeface="Lato Heavy" panose="020F0502020204030203" pitchFamily="34" charset="0"/>
                  <a:ea typeface="Lato Heavy" panose="020F0502020204030203" pitchFamily="34" charset="0"/>
                  <a:cs typeface="Lato Heavy" panose="020F0502020204030203" pitchFamily="34" charset="0"/>
                </a:rPr>
                <a:t>$9.21B</a:t>
              </a:r>
              <a:endParaRPr lang="en-CA" altLang="en-US" sz="3200">
                <a:solidFill>
                  <a:srgbClr val="B01E59"/>
                </a:solidFill>
                <a:latin typeface="Lato Light" panose="020F0502020204030203" pitchFamily="34" charset="0"/>
                <a:ea typeface="Lato Light" panose="020F0502020204030203" pitchFamily="34" charset="0"/>
                <a:cs typeface="Lato Light" panose="020F0502020204030203" pitchFamily="34" charset="0"/>
              </a:endParaRPr>
            </a:p>
          </p:txBody>
        </p:sp>
      </p:grpSp>
      <p:pic>
        <p:nvPicPr>
          <p:cNvPr id="63495" name="Picture 11">
            <a:extLst>
              <a:ext uri="{FF2B5EF4-FFF2-40B4-BE49-F238E27FC236}">
                <a16:creationId xmlns:a16="http://schemas.microsoft.com/office/drawing/2014/main" id="{C0EA7F53-E832-AE47-AF9F-78600FAD8D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938" y="6149975"/>
            <a:ext cx="2008187"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13" descr="A picture containing schematic&#10;&#10;Description automatically generated">
            <a:extLst>
              <a:ext uri="{FF2B5EF4-FFF2-40B4-BE49-F238E27FC236}">
                <a16:creationId xmlns:a16="http://schemas.microsoft.com/office/drawing/2014/main" id="{AA204DBE-DB58-4C48-806E-D568229D2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0001"/>
          <a:stretch>
            <a:fillRect/>
          </a:stretch>
        </p:blipFill>
        <p:spPr bwMode="auto">
          <a:xfrm>
            <a:off x="4352925" y="3429000"/>
            <a:ext cx="3251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outdoor, grass, sky&#10;&#10;Description automatically generated">
            <a:extLst>
              <a:ext uri="{FF2B5EF4-FFF2-40B4-BE49-F238E27FC236}">
                <a16:creationId xmlns:a16="http://schemas.microsoft.com/office/drawing/2014/main" id="{BFF6B234-EB30-394F-8137-36D318347602}"/>
              </a:ext>
            </a:extLst>
          </p:cNvPr>
          <p:cNvPicPr>
            <a:picLocks noGrp="1" noChangeAspect="1"/>
          </p:cNvPicPr>
          <p:nvPr>
            <p:ph type="pic" sz="quarter" idx="11"/>
          </p:nvPr>
        </p:nvPicPr>
        <p:blipFill rotWithShape="1">
          <a:blip r:embed="rId2" cstate="hqprint"/>
          <a:srcRect t="15" b="15"/>
          <a:stretch/>
        </p:blipFill>
        <p:spPr/>
      </p:pic>
      <p:sp>
        <p:nvSpPr>
          <p:cNvPr id="65538" name="TextBox 7">
            <a:extLst>
              <a:ext uri="{FF2B5EF4-FFF2-40B4-BE49-F238E27FC236}">
                <a16:creationId xmlns:a16="http://schemas.microsoft.com/office/drawing/2014/main" id="{E95EE7C6-8713-BE4C-ABFC-6F0B299618FF}"/>
              </a:ext>
            </a:extLst>
          </p:cNvPr>
          <p:cNvSpPr txBox="1">
            <a:spLocks noChangeArrowheads="1"/>
          </p:cNvSpPr>
          <p:nvPr/>
        </p:nvSpPr>
        <p:spPr bwMode="auto">
          <a:xfrm>
            <a:off x="8450263" y="968375"/>
            <a:ext cx="2913062"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1400" b="1">
                <a:solidFill>
                  <a:srgbClr val="002060"/>
                </a:solidFill>
                <a:latin typeface="Lato Heavy" panose="020F0502020204030203" pitchFamily="34" charset="0"/>
              </a:rPr>
              <a:t>OTTAWA’S TECH LEADERSHIP </a:t>
            </a:r>
          </a:p>
          <a:p>
            <a:pPr>
              <a:lnSpc>
                <a:spcPct val="110000"/>
              </a:lnSpc>
              <a:spcAft>
                <a:spcPts val="600"/>
              </a:spcAft>
            </a:pPr>
            <a:r>
              <a:rPr lang="en-CA" altLang="en-US" sz="1200">
                <a:latin typeface="Lato Medium" panose="020F0502020204030203" pitchFamily="34" charset="0"/>
              </a:rPr>
              <a:t>Ottawa has the highest concentration of technology talent in its labour force </a:t>
            </a:r>
            <a:br>
              <a:rPr lang="en-CA" altLang="en-US" sz="1200">
                <a:latin typeface="Lato Medium" panose="020F0502020204030203" pitchFamily="34" charset="0"/>
              </a:rPr>
            </a:br>
            <a:r>
              <a:rPr lang="en-CA" altLang="en-US" sz="1200">
                <a:latin typeface="Lato Medium" panose="020F0502020204030203" pitchFamily="34" charset="0"/>
              </a:rPr>
              <a:t>in North America, edging out Silicon Valley industry by 2025.</a:t>
            </a:r>
          </a:p>
          <a:p>
            <a:pPr>
              <a:lnSpc>
                <a:spcPct val="110000"/>
              </a:lnSpc>
              <a:spcAft>
                <a:spcPts val="600"/>
              </a:spcAft>
            </a:pPr>
            <a:endParaRPr lang="en-CA" altLang="en-US" sz="1200">
              <a:latin typeface="Lato Light" panose="020F0502020204030203" pitchFamily="34" charset="0"/>
            </a:endParaRPr>
          </a:p>
        </p:txBody>
      </p:sp>
      <p:sp>
        <p:nvSpPr>
          <p:cNvPr id="65539" name="TextBox 8">
            <a:extLst>
              <a:ext uri="{FF2B5EF4-FFF2-40B4-BE49-F238E27FC236}">
                <a16:creationId xmlns:a16="http://schemas.microsoft.com/office/drawing/2014/main" id="{AC63C3E2-A3D1-1C47-A523-791B70DA1C86}"/>
              </a:ext>
            </a:extLst>
          </p:cNvPr>
          <p:cNvSpPr txBox="1">
            <a:spLocks noChangeArrowheads="1"/>
          </p:cNvSpPr>
          <p:nvPr/>
        </p:nvSpPr>
        <p:spPr bwMode="auto">
          <a:xfrm>
            <a:off x="8442325" y="2247900"/>
            <a:ext cx="156686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CA" altLang="en-US" sz="1200" b="1">
                <a:latin typeface="Lato" panose="020F0502020204030203" pitchFamily="34" charset="0"/>
              </a:rPr>
              <a:t>Area X.O test facility in Ottawa, Ontario</a:t>
            </a:r>
          </a:p>
          <a:p>
            <a:pPr>
              <a:lnSpc>
                <a:spcPct val="110000"/>
              </a:lnSpc>
              <a:spcAft>
                <a:spcPts val="600"/>
              </a:spcAft>
            </a:pPr>
            <a:endParaRPr lang="en-CA" altLang="en-US" sz="1200">
              <a:latin typeface="Lato Light" panose="020F0502020204030203"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16">
            <a:extLst>
              <a:ext uri="{FF2B5EF4-FFF2-40B4-BE49-F238E27FC236}">
                <a16:creationId xmlns:a16="http://schemas.microsoft.com/office/drawing/2014/main" id="{4A4218A2-F3A2-0448-8562-8EFD7A36ED28}"/>
              </a:ext>
            </a:extLst>
          </p:cNvPr>
          <p:cNvSpPr txBox="1">
            <a:spLocks noChangeArrowheads="1"/>
          </p:cNvSpPr>
          <p:nvPr/>
        </p:nvSpPr>
        <p:spPr bwMode="auto">
          <a:xfrm>
            <a:off x="950913" y="2192338"/>
            <a:ext cx="5145087"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CA" altLang="en-US" sz="1400">
                <a:latin typeface="Lato Light" panose="020F0502020204030203" pitchFamily="34" charset="0"/>
              </a:rPr>
              <a:t>IBM Watson—the world-famous, Jeopardy-winning AI from IBM—is helping Ontario companies perform ground-breaking research and development. Leveraging IBM Watson’s significant brainpower, researchers have embarked on drug discovery to fight Parkinson’s disease and research to identify and personalize treatment options for cancer patients. </a:t>
            </a:r>
          </a:p>
          <a:p>
            <a:endParaRPr lang="en-CA" altLang="en-US" sz="1400">
              <a:latin typeface="Lato Light" panose="020F0502020204030203" pitchFamily="34" charset="0"/>
            </a:endParaRPr>
          </a:p>
          <a:p>
            <a:r>
              <a:rPr lang="en-CA" altLang="en-US" sz="1400">
                <a:latin typeface="Lato Light" panose="020F0502020204030203" pitchFamily="34" charset="0"/>
              </a:rPr>
              <a:t>Collaborations with IBM give Ontario researchers and businesses access to an array of Watson cognitive and analytics software, expertise in cloud computing and high-performance computing infrastructure. Partnerships with IBM also connect companies to a network of global collaborators in the IT space and beyond.</a:t>
            </a:r>
          </a:p>
        </p:txBody>
      </p:sp>
      <p:sp>
        <p:nvSpPr>
          <p:cNvPr id="66562" name="Title 1">
            <a:extLst>
              <a:ext uri="{FF2B5EF4-FFF2-40B4-BE49-F238E27FC236}">
                <a16:creationId xmlns:a16="http://schemas.microsoft.com/office/drawing/2014/main" id="{DF81FE5F-AA31-534E-9990-C510515014CA}"/>
              </a:ext>
            </a:extLst>
          </p:cNvPr>
          <p:cNvSpPr txBox="1">
            <a:spLocks/>
          </p:cNvSpPr>
          <p:nvPr/>
        </p:nvSpPr>
        <p:spPr bwMode="auto">
          <a:xfrm>
            <a:off x="930275" y="1138238"/>
            <a:ext cx="7300913"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346075">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346075">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346075">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346075">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ClrTx/>
              <a:buFontTx/>
              <a:buNone/>
            </a:pPr>
            <a:r>
              <a:rPr lang="en-US" altLang="en-US" sz="3200" b="1">
                <a:solidFill>
                  <a:srgbClr val="B01E59"/>
                </a:solidFill>
                <a:latin typeface="Lato Heavy" panose="020F0502020204030203" pitchFamily="34" charset="0"/>
                <a:ea typeface="Lato Heavy" panose="020F0502020204030203" pitchFamily="34" charset="0"/>
                <a:cs typeface="Lato Heavy" panose="020F0502020204030203" pitchFamily="34" charset="0"/>
              </a:rPr>
              <a:t>IBM: </a:t>
            </a:r>
            <a:r>
              <a:rPr lang="en-CA" altLang="en-US" sz="3200">
                <a:solidFill>
                  <a:srgbClr val="0F2D52"/>
                </a:solidFill>
              </a:rPr>
              <a:t>LIFE-SAVING AI INVENTED HERE</a:t>
            </a:r>
          </a:p>
        </p:txBody>
      </p:sp>
      <p:sp>
        <p:nvSpPr>
          <p:cNvPr id="66563" name="TextBox 10">
            <a:extLst>
              <a:ext uri="{FF2B5EF4-FFF2-40B4-BE49-F238E27FC236}">
                <a16:creationId xmlns:a16="http://schemas.microsoft.com/office/drawing/2014/main" id="{9A6A1E30-C822-8A40-82D6-53BEA3CE699C}"/>
              </a:ext>
            </a:extLst>
          </p:cNvPr>
          <p:cNvSpPr txBox="1">
            <a:spLocks noChangeArrowheads="1"/>
          </p:cNvSpPr>
          <p:nvPr/>
        </p:nvSpPr>
        <p:spPr bwMode="auto">
          <a:xfrm>
            <a:off x="12577763" y="4984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66564" name="Picture 19" descr="Background pattern&#10;&#10;Description automatically generated">
            <a:extLst>
              <a:ext uri="{FF2B5EF4-FFF2-40B4-BE49-F238E27FC236}">
                <a16:creationId xmlns:a16="http://schemas.microsoft.com/office/drawing/2014/main" id="{0F742686-B109-8342-9FC5-E7B48AFED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5518150"/>
            <a:ext cx="12573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8" descr="A picture containing person, indoor&#10;&#10;Description automatically generated">
            <a:extLst>
              <a:ext uri="{FF2B5EF4-FFF2-40B4-BE49-F238E27FC236}">
                <a16:creationId xmlns:a16="http://schemas.microsoft.com/office/drawing/2014/main" id="{19E76BF5-8F26-2D48-B3FA-25A1E7EC6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2032000"/>
            <a:ext cx="4745038"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6" descr="A large group of water droplets&#10;&#10;Description automatically generated with low confidence">
            <a:extLst>
              <a:ext uri="{FF2B5EF4-FFF2-40B4-BE49-F238E27FC236}">
                <a16:creationId xmlns:a16="http://schemas.microsoft.com/office/drawing/2014/main" id="{1C2C97EC-7208-BE40-881F-4808D6DA0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75" y="1328738"/>
            <a:ext cx="4313238"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908B4143-372F-6A42-9E39-DBED6BA8D330}"/>
              </a:ext>
            </a:extLst>
          </p:cNvPr>
          <p:cNvSpPr txBox="1">
            <a:spLocks/>
          </p:cNvSpPr>
          <p:nvPr/>
        </p:nvSpPr>
        <p:spPr bwMode="auto">
          <a:xfrm>
            <a:off x="636588" y="392113"/>
            <a:ext cx="3473450" cy="1965325"/>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nSpc>
                <a:spcPct val="90000"/>
              </a:lnSpc>
              <a:defRPr/>
            </a:pPr>
            <a:r>
              <a:rPr lang="en-US" sz="36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a:t>
            </a:r>
            <a:br>
              <a:rPr lang="en-US" sz="28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2600" b="0" dirty="0">
                <a:solidFill>
                  <a:srgbClr val="B01E59"/>
                </a:solidFill>
                <a:latin typeface="Lato Medium" panose="020F0502020204030203" pitchFamily="34" charset="0"/>
              </a:rPr>
              <a:t>THE </a:t>
            </a:r>
            <a:r>
              <a:rPr lang="en-US" sz="26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BEST AND</a:t>
            </a:r>
            <a:br>
              <a:rPr lang="en-US" sz="2600" dirty="0">
                <a:solidFill>
                  <a:srgbClr val="B01E59"/>
                </a:solidFill>
                <a:latin typeface="Lato Heavy" panose="020F0502020204030203" pitchFamily="34" charset="0"/>
                <a:ea typeface="Lato Heavy" panose="020F0502020204030203" pitchFamily="34" charset="0"/>
                <a:cs typeface="Lato Heavy" panose="020F0502020204030203" pitchFamily="34" charset="0"/>
              </a:rPr>
            </a:br>
            <a:r>
              <a:rPr lang="en-US" sz="26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BRIGHTEST</a:t>
            </a:r>
            <a:br>
              <a:rPr lang="en-US" sz="2600" b="0" dirty="0">
                <a:solidFill>
                  <a:srgbClr val="B01E59"/>
                </a:solidFill>
                <a:latin typeface="Lato Medium" panose="020F0502020204030203" pitchFamily="34" charset="0"/>
              </a:rPr>
            </a:br>
            <a:r>
              <a:rPr lang="en-US" sz="2600" b="0" dirty="0">
                <a:solidFill>
                  <a:srgbClr val="B01E59"/>
                </a:solidFill>
                <a:latin typeface="Lato Medium" panose="020F0502020204030203" pitchFamily="34" charset="0"/>
              </a:rPr>
              <a:t>WORK HERE</a:t>
            </a:r>
          </a:p>
          <a:p>
            <a:pPr marL="6350">
              <a:lnSpc>
                <a:spcPct val="80000"/>
              </a:lnSpc>
              <a:defRPr/>
            </a:pPr>
            <a:endParaRPr lang="en-US" sz="3200" b="0" dirty="0">
              <a:solidFill>
                <a:srgbClr val="B01E59"/>
              </a:solidFill>
              <a:latin typeface="Lato Medium" panose="020F0502020204030203" pitchFamily="34" charset="0"/>
            </a:endParaRPr>
          </a:p>
          <a:p>
            <a:pPr marL="144000">
              <a:lnSpc>
                <a:spcPts val="2480"/>
              </a:lnSpc>
              <a:defRPr/>
            </a:pPr>
            <a:endParaRPr lang="en-US" sz="24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sp>
        <p:nvSpPr>
          <p:cNvPr id="68611" name="TextBox 8">
            <a:extLst>
              <a:ext uri="{FF2B5EF4-FFF2-40B4-BE49-F238E27FC236}">
                <a16:creationId xmlns:a16="http://schemas.microsoft.com/office/drawing/2014/main" id="{E0D36FD0-BB0A-D043-9096-3ADE0E8A1D7F}"/>
              </a:ext>
            </a:extLst>
          </p:cNvPr>
          <p:cNvSpPr txBox="1">
            <a:spLocks noChangeArrowheads="1"/>
          </p:cNvSpPr>
          <p:nvPr/>
        </p:nvSpPr>
        <p:spPr bwMode="auto">
          <a:xfrm>
            <a:off x="636588" y="2220913"/>
            <a:ext cx="330200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1000" b="1">
                <a:latin typeface="Lato" panose="020F0502020204030203" pitchFamily="34" charset="0"/>
              </a:rPr>
              <a:t>People are paramount in knowledge-based organizations, </a:t>
            </a:r>
            <a:r>
              <a:rPr lang="en-CA" altLang="en-US" sz="1000">
                <a:latin typeface="Lato Light" panose="020F0502020204030203" pitchFamily="34" charset="0"/>
              </a:rPr>
              <a:t>and we have the expertise that your business needs to succeed. It’s no secret that Ontario’s IT talent pool is one of the key reasons why so many tech companies choose to build and grow here.</a:t>
            </a:r>
          </a:p>
          <a:p>
            <a:pPr>
              <a:lnSpc>
                <a:spcPct val="110000"/>
              </a:lnSpc>
              <a:spcAft>
                <a:spcPts val="600"/>
              </a:spcAft>
            </a:pPr>
            <a:r>
              <a:rPr lang="en-CA" altLang="en-US" sz="1000" b="1">
                <a:latin typeface="Lato" panose="020F0502020204030203" pitchFamily="34" charset="0"/>
              </a:rPr>
              <a:t>More than eight out of every 10 IT workers in Ontario has a post-secondary degree, </a:t>
            </a:r>
            <a:r>
              <a:rPr lang="en-CA" altLang="en-US" sz="1000">
                <a:latin typeface="Lato Light" panose="020F0502020204030203" pitchFamily="34" charset="0"/>
              </a:rPr>
              <a:t>and many are educated at top-ranked schools such as the University of Toronto and University of Waterloo, whose graduates are the second most frequently hired by Silicon Valley. Yet our tech workers cost up to 50% less to hire than those in San Francisco, and we have similar high-quality talent in top </a:t>
            </a:r>
            <a:br>
              <a:rPr lang="en-CA" altLang="en-US" sz="1000">
                <a:latin typeface="Lato Light" panose="020F0502020204030203" pitchFamily="34" charset="0"/>
              </a:rPr>
            </a:br>
            <a:r>
              <a:rPr lang="en-CA" altLang="en-US" sz="1000">
                <a:latin typeface="Lato Light" panose="020F0502020204030203" pitchFamily="34" charset="0"/>
              </a:rPr>
              <a:t>U.S. IT hubs such as Boston or New York.</a:t>
            </a:r>
          </a:p>
          <a:p>
            <a:pPr>
              <a:lnSpc>
                <a:spcPct val="110000"/>
              </a:lnSpc>
              <a:spcAft>
                <a:spcPts val="600"/>
              </a:spcAft>
            </a:pPr>
            <a:r>
              <a:rPr lang="en-CA" altLang="en-US" sz="1000" b="1">
                <a:latin typeface="Lato" panose="020F0502020204030203" pitchFamily="34" charset="0"/>
              </a:rPr>
              <a:t>With more than 323,000 workers, our IT talent pool is the largest in the country, </a:t>
            </a:r>
            <a:r>
              <a:rPr lang="en-CA" altLang="en-US" sz="1000">
                <a:latin typeface="Lato Light" panose="020F0502020204030203" pitchFamily="34" charset="0"/>
              </a:rPr>
              <a:t>accounting for almost half of all Canadians working in the industry. As more STEM students graduate and more tech jobs are created in Ontario, our IT workforce will continue to grow, meaning you’ll always have access to a steady pipeline of high-quality innovators.</a:t>
            </a:r>
          </a:p>
          <a:p>
            <a:pPr>
              <a:lnSpc>
                <a:spcPct val="110000"/>
              </a:lnSpc>
              <a:spcAft>
                <a:spcPts val="600"/>
              </a:spcAft>
            </a:pPr>
            <a:r>
              <a:rPr lang="en-CA" altLang="en-US" sz="1000" b="1">
                <a:latin typeface="Lato" panose="020F0502020204030203" pitchFamily="34" charset="0"/>
              </a:rPr>
              <a:t>Ontario’s IT workforce is advancing, </a:t>
            </a:r>
            <a:r>
              <a:rPr lang="en-CA" altLang="en-US" sz="1000">
                <a:latin typeface="Lato Light" panose="020F0502020204030203" pitchFamily="34" charset="0"/>
              </a:rPr>
              <a:t>becoming more specialized as education programs evolve to keep in step with growing fields such as artificial intelligence—and that’s adding even more brilliance to a talent pool that’s already among the world’s best and brightest.</a:t>
            </a:r>
          </a:p>
          <a:p>
            <a:pPr>
              <a:lnSpc>
                <a:spcPct val="110000"/>
              </a:lnSpc>
              <a:spcAft>
                <a:spcPts val="600"/>
              </a:spcAft>
            </a:pPr>
            <a:r>
              <a:rPr lang="en-CA" altLang="en-US" sz="1000">
                <a:latin typeface="Lato Light" panose="020F0502020204030203" pitchFamily="34" charset="0"/>
              </a:rPr>
              <a:t>.</a:t>
            </a:r>
          </a:p>
        </p:txBody>
      </p:sp>
      <p:pic>
        <p:nvPicPr>
          <p:cNvPr id="68612" name="Picture 7" descr="Shape, icon, arrow&#10;&#10;Description automatically generated">
            <a:extLst>
              <a:ext uri="{FF2B5EF4-FFF2-40B4-BE49-F238E27FC236}">
                <a16:creationId xmlns:a16="http://schemas.microsoft.com/office/drawing/2014/main" id="{E10FA695-BF34-1B4E-B5D8-DDF853F1B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0025" y="1209675"/>
            <a:ext cx="5715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Placeholder 13" descr="A person holding a tablet&#10;&#10;Description automatically generated with medium confidence">
            <a:extLst>
              <a:ext uri="{FF2B5EF4-FFF2-40B4-BE49-F238E27FC236}">
                <a16:creationId xmlns:a16="http://schemas.microsoft.com/office/drawing/2014/main" id="{319F9395-203A-F449-B11F-004BA99312CB}"/>
              </a:ext>
            </a:extLst>
          </p:cNvPr>
          <p:cNvPicPr>
            <a:picLocks noGrp="1" noChangeAspect="1"/>
          </p:cNvPicPr>
          <p:nvPr>
            <p:ph type="pic" sz="quarter" idx="11"/>
          </p:nvPr>
        </p:nvPicPr>
        <p:blipFill rotWithShape="1">
          <a:blip r:embed="rId5" cstate="hqprint"/>
          <a:srcRect/>
          <a:stretch/>
        </p:blipFill>
        <p:spPr>
          <a:xfrm>
            <a:off x="4283075" y="0"/>
            <a:ext cx="7454900" cy="6858000"/>
          </a:xfrm>
        </p:spPr>
      </p:pic>
      <p:pic>
        <p:nvPicPr>
          <p:cNvPr id="68614" name="Picture 15" descr="Shape, icon, arrow&#10;&#10;Description automatically generated">
            <a:extLst>
              <a:ext uri="{FF2B5EF4-FFF2-40B4-BE49-F238E27FC236}">
                <a16:creationId xmlns:a16="http://schemas.microsoft.com/office/drawing/2014/main" id="{A488AAB1-3938-7344-A39E-26B0979831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7325" y="6210300"/>
            <a:ext cx="5715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F2D5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E0BD0F-D778-CE41-8558-3D47EA33A380}"/>
              </a:ext>
            </a:extLst>
          </p:cNvPr>
          <p:cNvSpPr/>
          <p:nvPr/>
        </p:nvSpPr>
        <p:spPr>
          <a:xfrm>
            <a:off x="2330450" y="879475"/>
            <a:ext cx="7562850" cy="4548188"/>
          </a:xfrm>
          <a:prstGeom prst="rect">
            <a:avLst/>
          </a:prstGeom>
        </p:spPr>
        <p:txBody>
          <a:bodyPr>
            <a:spAutoFit/>
          </a:bodyPr>
          <a:lstStyle/>
          <a:p>
            <a:pPr algn="ctr">
              <a:defRPr/>
            </a:pPr>
            <a:r>
              <a:rPr lang="en-CA" sz="2800" b="1" dirty="0">
                <a:solidFill>
                  <a:srgbClr val="FFFFFF"/>
                </a:solidFill>
                <a:latin typeface="Lato" panose="020F0502020204030203" pitchFamily="34" charset="0"/>
              </a:rPr>
              <a:t>WE’RE  </a:t>
            </a:r>
            <a:br>
              <a:rPr lang="en-CA" sz="2800" b="1" dirty="0">
                <a:solidFill>
                  <a:srgbClr val="FFFFFF"/>
                </a:solidFill>
                <a:latin typeface="Lato" panose="020F0502020204030203" pitchFamily="34" charset="0"/>
              </a:rPr>
            </a:br>
            <a:r>
              <a:rPr lang="en-CA" sz="4000" b="1" dirty="0">
                <a:solidFill>
                  <a:srgbClr val="FFFFFF"/>
                </a:solidFill>
                <a:latin typeface="Lato" panose="020F0502020204030203" pitchFamily="34" charset="0"/>
              </a:rPr>
              <a:t>IMMIGRATION</a:t>
            </a:r>
            <a:r>
              <a:rPr lang="en-CA" sz="2800" b="1" dirty="0">
                <a:solidFill>
                  <a:srgbClr val="FFFFFF"/>
                </a:solidFill>
                <a:latin typeface="Lato" panose="020F0502020204030203" pitchFamily="34" charset="0"/>
              </a:rPr>
              <a:t> </a:t>
            </a:r>
            <a:br>
              <a:rPr lang="en-CA" sz="2800" b="1" dirty="0">
                <a:solidFill>
                  <a:srgbClr val="FFFFFF"/>
                </a:solidFill>
                <a:latin typeface="Lato" panose="020F0502020204030203" pitchFamily="34" charset="0"/>
              </a:rPr>
            </a:br>
            <a:r>
              <a:rPr lang="en-CA" sz="2800" b="1" dirty="0">
                <a:solidFill>
                  <a:srgbClr val="FFFFFF"/>
                </a:solidFill>
                <a:latin typeface="Lato" panose="020F0502020204030203" pitchFamily="34" charset="0"/>
              </a:rPr>
              <a:t>FRIENDLY</a:t>
            </a:r>
          </a:p>
          <a:p>
            <a:pPr algn="ctr">
              <a:defRPr/>
            </a:pPr>
            <a:endParaRPr lang="en-CA" sz="2800" b="1" dirty="0">
              <a:solidFill>
                <a:srgbClr val="FFFFFF"/>
              </a:solidFill>
              <a:latin typeface="Lato" panose="020F0502020204030203" pitchFamily="34" charset="0"/>
            </a:endParaRPr>
          </a:p>
          <a:p>
            <a:pPr algn="ctr">
              <a:defRPr/>
            </a:pPr>
            <a:r>
              <a:rPr lang="en-CA" sz="7200" b="1" spc="-150" dirty="0">
                <a:solidFill>
                  <a:srgbClr val="41CBFF"/>
                </a:solidFill>
                <a:latin typeface="Lato Heavy" panose="020F0502020204030203" pitchFamily="34" charset="0"/>
                <a:ea typeface="Lato Heavy" panose="020F0502020204030203" pitchFamily="34" charset="0"/>
                <a:cs typeface="Lato Heavy" panose="020F0502020204030203" pitchFamily="34" charset="0"/>
              </a:rPr>
              <a:t>DID YOU KNOW?</a:t>
            </a:r>
          </a:p>
          <a:p>
            <a:pPr algn="ctr">
              <a:defRPr/>
            </a:pPr>
            <a:endParaRPr lang="en-CA" sz="2400" dirty="0">
              <a:solidFill>
                <a:srgbClr val="FFFFFF"/>
              </a:solidFill>
              <a:latin typeface="Lato" panose="020F0502020204030203" pitchFamily="34" charset="0"/>
            </a:endParaRPr>
          </a:p>
          <a:p>
            <a:pPr algn="ctr">
              <a:lnSpc>
                <a:spcPct val="120000"/>
              </a:lnSpc>
              <a:defRPr/>
            </a:pPr>
            <a:r>
              <a:rPr lang="en-CA" sz="2000"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t>Canada’s Global Skills Strategy is a fast-track program </a:t>
            </a:r>
            <a:br>
              <a:rPr lang="en-CA" sz="2000"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br>
            <a:r>
              <a:rPr lang="en-CA" sz="2000"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t>that </a:t>
            </a:r>
            <a:r>
              <a:rPr lang="en-CA" sz="2000" b="1" dirty="0">
                <a:solidFill>
                  <a:srgbClr val="FFFFFF"/>
                </a:solidFill>
                <a:latin typeface="Lato Black" panose="020F0502020204030203" pitchFamily="34" charset="0"/>
                <a:ea typeface="Lato Black" panose="020F0502020204030203" pitchFamily="34" charset="0"/>
                <a:cs typeface="Lato Black" panose="020F0502020204030203" pitchFamily="34" charset="0"/>
              </a:rPr>
              <a:t>EXPEDITES WORK </a:t>
            </a:r>
            <a:r>
              <a:rPr lang="en-CA" sz="2000"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t>visas for highly skilled workers from around the world </a:t>
            </a:r>
            <a:r>
              <a:rPr lang="en-CA" sz="2000" b="1" dirty="0">
                <a:solidFill>
                  <a:srgbClr val="FFFFFF"/>
                </a:solidFill>
                <a:latin typeface="Lato Heavy" panose="020F0502020204030203" pitchFamily="34" charset="0"/>
                <a:ea typeface="Lato Heavy" panose="020F0502020204030203" pitchFamily="34" charset="0"/>
                <a:cs typeface="Lato Heavy" panose="020F0502020204030203" pitchFamily="34" charset="0"/>
              </a:rPr>
              <a:t>IN 10 BUSINESS DAYS.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5" name="Picture Placeholder 19" descr="Icon&#10;&#10;Description automatically generated">
            <a:extLst>
              <a:ext uri="{FF2B5EF4-FFF2-40B4-BE49-F238E27FC236}">
                <a16:creationId xmlns:a16="http://schemas.microsoft.com/office/drawing/2014/main" id="{A6708044-86CC-7C46-913D-8728B615AF3A}"/>
              </a:ext>
            </a:extLst>
          </p:cNvPr>
          <p:cNvPicPr>
            <a:picLocks noChangeAspect="1"/>
          </p:cNvPicPr>
          <p:nvPr/>
        </p:nvPicPr>
        <p:blipFill rotWithShape="1">
          <a:blip r:embed="rId3"/>
          <a:srcRect l="-5159" t="-11941" r="-2223" b="-18439"/>
          <a:stretch/>
        </p:blipFill>
        <p:spPr bwMode="auto">
          <a:xfrm>
            <a:off x="4124325" y="763588"/>
            <a:ext cx="3943350" cy="4795837"/>
          </a:xfrm>
          <a:prstGeom prst="rect">
            <a:avLst/>
          </a:prstGeom>
          <a:solidFill>
            <a:schemeClr val="bg1">
              <a:lumMod val="85000"/>
              <a:alpha val="0"/>
            </a:schemeClr>
          </a:solidFill>
          <a:ln>
            <a:noFill/>
          </a:ln>
        </p:spPr>
      </p:pic>
      <p:grpSp>
        <p:nvGrpSpPr>
          <p:cNvPr id="71683" name="Group 20">
            <a:extLst>
              <a:ext uri="{FF2B5EF4-FFF2-40B4-BE49-F238E27FC236}">
                <a16:creationId xmlns:a16="http://schemas.microsoft.com/office/drawing/2014/main" id="{45F5932C-3AF8-0F4A-B9DA-4DFC3DE58D84}"/>
              </a:ext>
            </a:extLst>
          </p:cNvPr>
          <p:cNvGrpSpPr>
            <a:grpSpLocks/>
          </p:cNvGrpSpPr>
          <p:nvPr/>
        </p:nvGrpSpPr>
        <p:grpSpPr bwMode="auto">
          <a:xfrm>
            <a:off x="9326563" y="2397125"/>
            <a:ext cx="1758950" cy="1220788"/>
            <a:chOff x="-59758" y="2078454"/>
            <a:chExt cx="3499734" cy="863028"/>
          </a:xfrm>
        </p:grpSpPr>
        <p:sp>
          <p:nvSpPr>
            <p:cNvPr id="22" name="Text Placeholder 7">
              <a:extLst>
                <a:ext uri="{FF2B5EF4-FFF2-40B4-BE49-F238E27FC236}">
                  <a16:creationId xmlns:a16="http://schemas.microsoft.com/office/drawing/2014/main" id="{EB0FCF90-DBF3-B144-B588-5583C2AE1AFF}"/>
                </a:ext>
              </a:extLst>
            </p:cNvPr>
            <p:cNvSpPr txBox="1">
              <a:spLocks/>
            </p:cNvSpPr>
            <p:nvPr/>
          </p:nvSpPr>
          <p:spPr>
            <a:xfrm>
              <a:off x="-59758" y="2436459"/>
              <a:ext cx="3499734" cy="505023"/>
            </a:xfrm>
            <a:prstGeom prst="rect">
              <a:avLst/>
            </a:prstGeom>
          </p:spPr>
          <p:txBody>
            <a:bodyPr l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dirty="0">
                  <a:latin typeface="Lato Light" panose="020F0502020204030203" pitchFamily="34" charset="0"/>
                  <a:ea typeface="Lato Light" panose="020F0502020204030203" pitchFamily="34" charset="0"/>
                  <a:cs typeface="Lato Light" panose="020F0502020204030203" pitchFamily="34" charset="0"/>
                </a:rPr>
                <a:t>of Canada’s </a:t>
              </a:r>
              <a:br>
                <a:rPr dirty="0">
                  <a:latin typeface="Lato Light" panose="020F0502020204030203" pitchFamily="34" charset="0"/>
                  <a:ea typeface="Lato Light" panose="020F0502020204030203" pitchFamily="34" charset="0"/>
                  <a:cs typeface="Lato Light" panose="020F0502020204030203" pitchFamily="34" charset="0"/>
                </a:rPr>
              </a:br>
              <a:r>
                <a:rPr b="1" dirty="0">
                  <a:latin typeface="Lato" panose="020F0502020204030203" pitchFamily="34" charset="0"/>
                  <a:ea typeface="Lato" panose="020F0502020204030203" pitchFamily="34" charset="0"/>
                  <a:cs typeface="Lato" panose="020F0502020204030203" pitchFamily="34" charset="0"/>
                </a:rPr>
                <a:t>IT workers </a:t>
              </a:r>
              <a:br>
                <a:rPr dirty="0">
                  <a:latin typeface="Lato Light" panose="020F0502020204030203" pitchFamily="34" charset="0"/>
                  <a:ea typeface="Lato Light" panose="020F0502020204030203" pitchFamily="34" charset="0"/>
                  <a:cs typeface="Lato Light" panose="020F0502020204030203" pitchFamily="34" charset="0"/>
                </a:rPr>
              </a:br>
              <a:r>
                <a:rPr dirty="0">
                  <a:latin typeface="Lato Light" panose="020F0502020204030203" pitchFamily="34" charset="0"/>
                  <a:ea typeface="Lato Light" panose="020F0502020204030203" pitchFamily="34" charset="0"/>
                  <a:cs typeface="Lato Light" panose="020F0502020204030203" pitchFamily="34" charset="0"/>
                </a:rPr>
                <a:t>are in Ontario</a:t>
              </a:r>
            </a:p>
            <a:p>
              <a:pPr>
                <a:defRPr/>
              </a:pPr>
              <a:endParaRPr dirty="0">
                <a:latin typeface="Lato Light" panose="020F0502020204030203" pitchFamily="34" charset="0"/>
                <a:ea typeface="Lato Light" panose="020F0502020204030203" pitchFamily="34" charset="0"/>
                <a:cs typeface="Lato Light" panose="020F0502020204030203" pitchFamily="34" charset="0"/>
              </a:endParaRPr>
            </a:p>
          </p:txBody>
        </p:sp>
        <p:sp>
          <p:nvSpPr>
            <p:cNvPr id="71694" name="Text Placeholder 12">
              <a:extLst>
                <a:ext uri="{FF2B5EF4-FFF2-40B4-BE49-F238E27FC236}">
                  <a16:creationId xmlns:a16="http://schemas.microsoft.com/office/drawing/2014/main" id="{A40BCEFD-FB79-8D46-A15E-D03DE70CA513}"/>
                </a:ext>
              </a:extLst>
            </p:cNvPr>
            <p:cNvSpPr txBox="1">
              <a:spLocks noChangeArrowheads="1"/>
            </p:cNvSpPr>
            <p:nvPr/>
          </p:nvSpPr>
          <p:spPr bwMode="auto">
            <a:xfrm>
              <a:off x="665835" y="2078454"/>
              <a:ext cx="2340654" cy="28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3600" b="1">
                  <a:solidFill>
                    <a:srgbClr val="BD0069"/>
                  </a:solidFill>
                  <a:latin typeface="Lato Heavy" panose="020F0502020204030203" pitchFamily="34" charset="0"/>
                  <a:ea typeface="Lato Heavy" panose="020F0502020204030203" pitchFamily="34" charset="0"/>
                  <a:cs typeface="Lato Heavy" panose="020F0502020204030203" pitchFamily="34" charset="0"/>
                </a:rPr>
                <a:t>48%</a:t>
              </a:r>
              <a:endParaRPr lang="en-CA" altLang="en-US" sz="3600">
                <a:solidFill>
                  <a:srgbClr val="BD0069"/>
                </a:solidFill>
                <a:latin typeface="Lato Light" panose="020F0502020204030203" pitchFamily="34" charset="0"/>
                <a:ea typeface="Lato Light" panose="020F0502020204030203" pitchFamily="34" charset="0"/>
                <a:cs typeface="Lato Light" panose="020F0502020204030203" pitchFamily="34" charset="0"/>
              </a:endParaRPr>
            </a:p>
          </p:txBody>
        </p:sp>
      </p:grpSp>
      <p:grpSp>
        <p:nvGrpSpPr>
          <p:cNvPr id="71684" name="Group 23">
            <a:extLst>
              <a:ext uri="{FF2B5EF4-FFF2-40B4-BE49-F238E27FC236}">
                <a16:creationId xmlns:a16="http://schemas.microsoft.com/office/drawing/2014/main" id="{720B0AFD-86B0-294B-BBB8-E76F5492D892}"/>
              </a:ext>
            </a:extLst>
          </p:cNvPr>
          <p:cNvGrpSpPr>
            <a:grpSpLocks/>
          </p:cNvGrpSpPr>
          <p:nvPr/>
        </p:nvGrpSpPr>
        <p:grpSpPr bwMode="auto">
          <a:xfrm>
            <a:off x="9326563" y="3838575"/>
            <a:ext cx="1841500" cy="1220788"/>
            <a:chOff x="-59760" y="2078454"/>
            <a:chExt cx="3663713" cy="863028"/>
          </a:xfrm>
        </p:grpSpPr>
        <p:sp>
          <p:nvSpPr>
            <p:cNvPr id="25" name="Text Placeholder 7">
              <a:extLst>
                <a:ext uri="{FF2B5EF4-FFF2-40B4-BE49-F238E27FC236}">
                  <a16:creationId xmlns:a16="http://schemas.microsoft.com/office/drawing/2014/main" id="{37035E14-F2DC-F54F-8A4C-123994EC017F}"/>
                </a:ext>
              </a:extLst>
            </p:cNvPr>
            <p:cNvSpPr txBox="1">
              <a:spLocks/>
            </p:cNvSpPr>
            <p:nvPr/>
          </p:nvSpPr>
          <p:spPr>
            <a:xfrm>
              <a:off x="-59760" y="2436459"/>
              <a:ext cx="3663713" cy="505023"/>
            </a:xfrm>
            <a:prstGeom prst="rect">
              <a:avLst/>
            </a:prstGeom>
          </p:spPr>
          <p:txBody>
            <a:bodyPr l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b="1" dirty="0">
                  <a:latin typeface="Lato Heavy" panose="020F0502020204030203" pitchFamily="34" charset="0"/>
                  <a:ea typeface="Lato Heavy" panose="020F0502020204030203" pitchFamily="34" charset="0"/>
                  <a:cs typeface="Lato Heavy" panose="020F0502020204030203" pitchFamily="34" charset="0"/>
                </a:rPr>
                <a:t>LARGEST IT CLUSTER </a:t>
              </a:r>
              <a:br>
                <a:rPr dirty="0">
                  <a:latin typeface="Lato Light" panose="020F0502020204030203" pitchFamily="34" charset="0"/>
                  <a:ea typeface="Lato Light" panose="020F0502020204030203" pitchFamily="34" charset="0"/>
                  <a:cs typeface="Lato Light" panose="020F0502020204030203" pitchFamily="34" charset="0"/>
                </a:rPr>
              </a:br>
              <a:r>
                <a:rPr dirty="0">
                  <a:latin typeface="Lato Light" panose="020F0502020204030203" pitchFamily="34" charset="0"/>
                  <a:ea typeface="Lato Light" panose="020F0502020204030203" pitchFamily="34" charset="0"/>
                  <a:cs typeface="Lato Light" panose="020F0502020204030203" pitchFamily="34" charset="0"/>
                </a:rPr>
                <a:t>IN NORTH AMERICA</a:t>
              </a:r>
            </a:p>
            <a:p>
              <a:pPr>
                <a:defRPr/>
              </a:pPr>
              <a:endParaRPr dirty="0">
                <a:latin typeface="Lato Light" panose="020F0502020204030203" pitchFamily="34" charset="0"/>
                <a:ea typeface="Lato Light" panose="020F0502020204030203" pitchFamily="34" charset="0"/>
                <a:cs typeface="Lato Light" panose="020F0502020204030203" pitchFamily="34" charset="0"/>
              </a:endParaRPr>
            </a:p>
          </p:txBody>
        </p:sp>
        <p:sp>
          <p:nvSpPr>
            <p:cNvPr id="71692" name="Text Placeholder 12">
              <a:extLst>
                <a:ext uri="{FF2B5EF4-FFF2-40B4-BE49-F238E27FC236}">
                  <a16:creationId xmlns:a16="http://schemas.microsoft.com/office/drawing/2014/main" id="{4A5F842B-08D1-8A40-B7BE-E96E8CFDB715}"/>
                </a:ext>
              </a:extLst>
            </p:cNvPr>
            <p:cNvSpPr txBox="1">
              <a:spLocks noChangeArrowheads="1"/>
            </p:cNvSpPr>
            <p:nvPr/>
          </p:nvSpPr>
          <p:spPr bwMode="auto">
            <a:xfrm>
              <a:off x="665835" y="2078454"/>
              <a:ext cx="2340654" cy="28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3600" b="1">
                  <a:solidFill>
                    <a:srgbClr val="BD0069"/>
                  </a:solidFill>
                  <a:latin typeface="Lato Heavy" panose="020F0502020204030203" pitchFamily="34" charset="0"/>
                  <a:ea typeface="Lato Heavy" panose="020F0502020204030203" pitchFamily="34" charset="0"/>
                  <a:cs typeface="Lato Heavy" panose="020F0502020204030203" pitchFamily="34" charset="0"/>
                </a:rPr>
                <a:t>2ND</a:t>
              </a:r>
              <a:endParaRPr lang="en-CA" altLang="en-US" sz="3600">
                <a:solidFill>
                  <a:srgbClr val="BD0069"/>
                </a:solidFill>
                <a:latin typeface="Lato Light" panose="020F0502020204030203" pitchFamily="34" charset="0"/>
                <a:ea typeface="Lato Light" panose="020F0502020204030203" pitchFamily="34" charset="0"/>
                <a:cs typeface="Lato Light" panose="020F0502020204030203" pitchFamily="34" charset="0"/>
              </a:endParaRPr>
            </a:p>
          </p:txBody>
        </p:sp>
      </p:grpSp>
      <p:sp>
        <p:nvSpPr>
          <p:cNvPr id="71685" name="Rectangle 26">
            <a:extLst>
              <a:ext uri="{FF2B5EF4-FFF2-40B4-BE49-F238E27FC236}">
                <a16:creationId xmlns:a16="http://schemas.microsoft.com/office/drawing/2014/main" id="{8A8A804A-E857-6345-986C-A96F420267C0}"/>
              </a:ext>
            </a:extLst>
          </p:cNvPr>
          <p:cNvSpPr>
            <a:spLocks noChangeArrowheads="1"/>
          </p:cNvSpPr>
          <p:nvPr/>
        </p:nvSpPr>
        <p:spPr bwMode="auto">
          <a:xfrm>
            <a:off x="8931275" y="1365250"/>
            <a:ext cx="2549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rgbClr val="B01E59"/>
                </a:solidFill>
                <a:latin typeface="Lato" panose="020F0502020204030203" pitchFamily="34" charset="0"/>
              </a:rPr>
              <a:t>UNPARALLELED  TALENT</a:t>
            </a:r>
          </a:p>
        </p:txBody>
      </p:sp>
      <p:sp>
        <p:nvSpPr>
          <p:cNvPr id="6" name="Title 1">
            <a:extLst>
              <a:ext uri="{FF2B5EF4-FFF2-40B4-BE49-F238E27FC236}">
                <a16:creationId xmlns:a16="http://schemas.microsoft.com/office/drawing/2014/main" id="{A92EF68E-E988-B64F-BBAB-DD9CE23E5C1B}"/>
              </a:ext>
            </a:extLst>
          </p:cNvPr>
          <p:cNvSpPr txBox="1">
            <a:spLocks/>
          </p:cNvSpPr>
          <p:nvPr/>
        </p:nvSpPr>
        <p:spPr bwMode="auto">
          <a:xfrm>
            <a:off x="639763" y="568325"/>
            <a:ext cx="3451225" cy="1663700"/>
          </a:xfrm>
          <a:prstGeom prst="rect">
            <a:avLst/>
          </a:prstGeom>
          <a:noFill/>
          <a:ln>
            <a:noFill/>
          </a:ln>
        </p:spPr>
        <p:txBody>
          <a:bodyPr lIns="0" tIns="0" r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nSpc>
                <a:spcPct val="90000"/>
              </a:lnSpc>
              <a:defRPr/>
            </a:pPr>
            <a:r>
              <a:rPr lang="en-US" sz="36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TOP</a:t>
            </a:r>
            <a:br>
              <a:rPr lang="en-US" sz="2800" dirty="0">
                <a:solidFill>
                  <a:srgbClr val="0F2D52"/>
                </a:solidFill>
                <a:latin typeface="Lato" panose="020F0502020204030203" pitchFamily="34" charset="0"/>
                <a:ea typeface="Lato" panose="020F0502020204030203" pitchFamily="34" charset="0"/>
                <a:cs typeface="Lato" panose="020F0502020204030203" pitchFamily="34" charset="0"/>
              </a:rPr>
            </a:br>
            <a:r>
              <a:rPr lang="en-US" sz="2600" dirty="0">
                <a:solidFill>
                  <a:srgbClr val="0F2D52"/>
                </a:solidFill>
                <a:latin typeface="Lato" panose="020F0502020204030203" pitchFamily="34" charset="0"/>
                <a:ea typeface="Lato" panose="020F0502020204030203" pitchFamily="34" charset="0"/>
                <a:cs typeface="Lato" panose="020F0502020204030203" pitchFamily="34" charset="0"/>
              </a:rPr>
              <a:t>RESEARCHERS</a:t>
            </a:r>
            <a:br>
              <a:rPr lang="en-US" sz="2600" dirty="0">
                <a:solidFill>
                  <a:srgbClr val="B01E59"/>
                </a:solidFill>
                <a:latin typeface="Lato Heavy" panose="020F0502020204030203" pitchFamily="34" charset="0"/>
                <a:ea typeface="Lato Heavy" panose="020F0502020204030203" pitchFamily="34" charset="0"/>
                <a:cs typeface="Lato Heavy" panose="020F0502020204030203" pitchFamily="34" charset="0"/>
              </a:rPr>
            </a:br>
            <a:r>
              <a:rPr lang="en-US" sz="2600" b="0" dirty="0">
                <a:solidFill>
                  <a:srgbClr val="B01E59"/>
                </a:solidFill>
                <a:latin typeface="Lato Medium" panose="020F0502020204030203" pitchFamily="34" charset="0"/>
              </a:rPr>
              <a:t>ARE WITHIN</a:t>
            </a:r>
            <a:br>
              <a:rPr lang="en-US" sz="2600" b="0" dirty="0">
                <a:solidFill>
                  <a:srgbClr val="B01E59"/>
                </a:solidFill>
                <a:latin typeface="Lato Medium" panose="020F0502020204030203" pitchFamily="34" charset="0"/>
              </a:rPr>
            </a:br>
            <a:r>
              <a:rPr lang="en-US" sz="26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EASY REACH</a:t>
            </a:r>
          </a:p>
          <a:p>
            <a:pPr marL="6350">
              <a:lnSpc>
                <a:spcPct val="80000"/>
              </a:lnSpc>
              <a:defRPr/>
            </a:pPr>
            <a:endParaRPr lang="en-US" sz="3200" b="0" dirty="0">
              <a:solidFill>
                <a:srgbClr val="B01E59"/>
              </a:solidFill>
              <a:latin typeface="Lato Medium" panose="020F0502020204030203" pitchFamily="34" charset="0"/>
            </a:endParaRPr>
          </a:p>
          <a:p>
            <a:pPr marL="144000">
              <a:lnSpc>
                <a:spcPts val="2480"/>
              </a:lnSpc>
              <a:defRPr/>
            </a:pPr>
            <a:endParaRPr lang="en-US" sz="24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sp>
        <p:nvSpPr>
          <p:cNvPr id="71687" name="TextBox 8">
            <a:extLst>
              <a:ext uri="{FF2B5EF4-FFF2-40B4-BE49-F238E27FC236}">
                <a16:creationId xmlns:a16="http://schemas.microsoft.com/office/drawing/2014/main" id="{65B99080-7B81-334D-AB54-6554EDAC11F5}"/>
              </a:ext>
            </a:extLst>
          </p:cNvPr>
          <p:cNvSpPr txBox="1">
            <a:spLocks noChangeArrowheads="1"/>
          </p:cNvSpPr>
          <p:nvPr/>
        </p:nvSpPr>
        <p:spPr bwMode="auto">
          <a:xfrm>
            <a:off x="639763" y="2286000"/>
            <a:ext cx="285908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1000" b="1" dirty="0">
                <a:latin typeface="Lato" panose="020F0502020204030203" pitchFamily="34" charset="0"/>
              </a:rPr>
              <a:t>Fierce competition drives our ongoing innovation and success in the IT industry. </a:t>
            </a:r>
            <a:r>
              <a:rPr lang="en-CA" altLang="en-US" sz="1000" dirty="0">
                <a:latin typeface="Lato Light" panose="020F0502020204030203" pitchFamily="34" charset="0"/>
              </a:rPr>
              <a:t>But this is also a place where industry, academia and governments collaborate to discover the next big thing.</a:t>
            </a:r>
          </a:p>
          <a:p>
            <a:pPr>
              <a:lnSpc>
                <a:spcPct val="110000"/>
              </a:lnSpc>
              <a:spcAft>
                <a:spcPts val="600"/>
              </a:spcAft>
            </a:pPr>
            <a:r>
              <a:rPr lang="en-CA" altLang="en-US" sz="1000" b="1" dirty="0">
                <a:latin typeface="Lato" panose="020F0502020204030203" pitchFamily="34" charset="0"/>
              </a:rPr>
              <a:t>As an Ontario-based business, you’ll have access to industry-leading scientists </a:t>
            </a:r>
            <a:r>
              <a:rPr lang="en-CA" altLang="en-US" sz="1000" dirty="0">
                <a:latin typeface="Lato Light" panose="020F0502020204030203" pitchFamily="34" charset="0"/>
              </a:rPr>
              <a:t>and laboratories in research institutes across the province. Our IT research centres have expertise in a comprehensive range of fields: from communication and cryptography to geoinformatics and wireless technologies.</a:t>
            </a:r>
          </a:p>
          <a:p>
            <a:pPr>
              <a:lnSpc>
                <a:spcPct val="110000"/>
              </a:lnSpc>
              <a:spcAft>
                <a:spcPts val="600"/>
              </a:spcAft>
            </a:pPr>
            <a:r>
              <a:rPr lang="en-CA" altLang="en-US" sz="1000" b="1" dirty="0">
                <a:latin typeface="Lato" panose="020F0502020204030203" pitchFamily="34" charset="0"/>
              </a:rPr>
              <a:t>Whatever you’re working on, we can promise you’ll be innovating </a:t>
            </a:r>
            <a:r>
              <a:rPr lang="en-CA" altLang="en-US" sz="1000" dirty="0">
                <a:latin typeface="Lato Light" panose="020F0502020204030203" pitchFamily="34" charset="0"/>
              </a:rPr>
              <a:t>with researchers who are recognized as the top brains in their field, both in Canada and around the world. Faculty members at Ontario universities hold more than 40% of Canada Research Chairs funded by the Canadian Institutes for Health Research and the Natural Sciences and Engineering Research Council. Ontario universities also receive nearly 40% of total sponsored research income at Canada’s Top 50 research universities.</a:t>
            </a:r>
          </a:p>
        </p:txBody>
      </p:sp>
      <p:pic>
        <p:nvPicPr>
          <p:cNvPr id="71688" name="Picture 15" descr="Shape, icon, arrow&#10;&#10;Description automatically generated">
            <a:extLst>
              <a:ext uri="{FF2B5EF4-FFF2-40B4-BE49-F238E27FC236}">
                <a16:creationId xmlns:a16="http://schemas.microsoft.com/office/drawing/2014/main" id="{5EB67EA6-2B86-C844-8614-4A0BCC7B8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0725" y="1455738"/>
            <a:ext cx="5715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29" descr="Shape, icon, arrow&#10;&#10;Description automatically generated">
            <a:extLst>
              <a:ext uri="{FF2B5EF4-FFF2-40B4-BE49-F238E27FC236}">
                <a16:creationId xmlns:a16="http://schemas.microsoft.com/office/drawing/2014/main" id="{AD838409-F1F0-094A-AF5C-B87326A6E8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411913"/>
            <a:ext cx="338138"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31" descr="A picture containing outdoor object, dark, night sky, crowd&#10;&#10;Description automatically generated">
            <a:extLst>
              <a:ext uri="{FF2B5EF4-FFF2-40B4-BE49-F238E27FC236}">
                <a16:creationId xmlns:a16="http://schemas.microsoft.com/office/drawing/2014/main" id="{82B11ED4-93B9-2246-A01D-429B5F26BF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6350" y="4344988"/>
            <a:ext cx="51165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ity with tall buildings&#10;&#10;Description automatically generated with low confidence">
            <a:extLst>
              <a:ext uri="{FF2B5EF4-FFF2-40B4-BE49-F238E27FC236}">
                <a16:creationId xmlns:a16="http://schemas.microsoft.com/office/drawing/2014/main" id="{F93C7B73-3443-014A-8745-83C19FA772BE}"/>
              </a:ext>
            </a:extLst>
          </p:cNvPr>
          <p:cNvPicPr>
            <a:picLocks noGrp="1" noChangeAspect="1"/>
          </p:cNvPicPr>
          <p:nvPr>
            <p:ph type="pic" sz="quarter" idx="11"/>
          </p:nvPr>
        </p:nvPicPr>
        <p:blipFill>
          <a:blip r:embed="rId2" cstate="hqprint"/>
          <a:srcRect/>
          <a:stretch>
            <a:fillRect/>
          </a:stretch>
        </p:blipFill>
        <p:spPr>
          <a:xfrm>
            <a:off x="457200" y="0"/>
            <a:ext cx="7153275" cy="6858000"/>
          </a:xfrm>
        </p:spPr>
      </p:pic>
      <p:sp>
        <p:nvSpPr>
          <p:cNvPr id="7" name="Title 1">
            <a:extLst>
              <a:ext uri="{FF2B5EF4-FFF2-40B4-BE49-F238E27FC236}">
                <a16:creationId xmlns:a16="http://schemas.microsoft.com/office/drawing/2014/main" id="{B46DB689-C7F4-8346-A30F-20305C212D1C}"/>
              </a:ext>
            </a:extLst>
          </p:cNvPr>
          <p:cNvSpPr txBox="1">
            <a:spLocks/>
          </p:cNvSpPr>
          <p:nvPr/>
        </p:nvSpPr>
        <p:spPr bwMode="auto">
          <a:xfrm>
            <a:off x="1572398" y="1646742"/>
            <a:ext cx="4807152" cy="3979475"/>
          </a:xfrm>
          <a:prstGeom prst="rect">
            <a:avLst/>
          </a:prstGeom>
          <a:noFill/>
          <a:ln>
            <a:noFill/>
          </a:ln>
          <a:effectLst>
            <a:glow rad="889000">
              <a:schemeClr val="accent1">
                <a:satMod val="175000"/>
                <a:alpha val="40000"/>
              </a:schemeClr>
            </a:glow>
            <a:outerShdw blurRad="355600" dir="5400000" algn="t" rotWithShape="0">
              <a:prstClr val="black">
                <a:alpha val="77000"/>
              </a:prstClr>
            </a:outerShdw>
          </a:effectLst>
        </p:spPr>
        <p:txBody>
          <a:bodyPr lIns="0" tIns="182880" rIns="0" bIns="0" anchor="ct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gn="ctr">
              <a:lnSpc>
                <a:spcPts val="5240"/>
              </a:lnSpc>
              <a:defRPr/>
            </a:pPr>
            <a:r>
              <a:rPr lang="en-US" sz="7200" spc="-150" dirty="0">
                <a:latin typeface="Lato Black" panose="020F0502020204030203" pitchFamily="34" charset="0"/>
                <a:ea typeface="Lato Black" panose="020F0502020204030203" pitchFamily="34" charset="0"/>
                <a:cs typeface="Lato Black" panose="020F0502020204030203" pitchFamily="34" charset="0"/>
              </a:rPr>
              <a:t>ARE YOU</a:t>
            </a:r>
          </a:p>
          <a:p>
            <a:pPr marL="6350" algn="ctr">
              <a:lnSpc>
                <a:spcPts val="5240"/>
              </a:lnSpc>
              <a:defRPr/>
            </a:pPr>
            <a:r>
              <a:rPr lang="en-US" sz="7200" spc="-150" dirty="0">
                <a:latin typeface="Lato Black" panose="020F0502020204030203" pitchFamily="34" charset="0"/>
                <a:ea typeface="Lato Black" panose="020F0502020204030203" pitchFamily="34" charset="0"/>
                <a:cs typeface="Lato Black" panose="020F0502020204030203" pitchFamily="34" charset="0"/>
              </a:rPr>
              <a:t>READY </a:t>
            </a:r>
          </a:p>
          <a:p>
            <a:pPr marL="6350" algn="ctr">
              <a:lnSpc>
                <a:spcPts val="5240"/>
              </a:lnSpc>
              <a:defRPr/>
            </a:pPr>
            <a:r>
              <a:rPr lang="en-US" sz="7200" spc="-150" dirty="0">
                <a:latin typeface="Lato Black" panose="020F0502020204030203" pitchFamily="34" charset="0"/>
                <a:ea typeface="Lato Black" panose="020F0502020204030203" pitchFamily="34" charset="0"/>
                <a:cs typeface="Lato Black" panose="020F0502020204030203" pitchFamily="34" charset="0"/>
              </a:rPr>
              <a:t>FOR YOUR </a:t>
            </a:r>
          </a:p>
          <a:p>
            <a:pPr marL="6350" algn="ctr">
              <a:lnSpc>
                <a:spcPts val="5240"/>
              </a:lnSpc>
              <a:defRPr/>
            </a:pPr>
            <a:r>
              <a:rPr lang="en-US" sz="7200" spc="-150" dirty="0">
                <a:latin typeface="Lato Black" panose="020F0502020204030203" pitchFamily="34" charset="0"/>
                <a:ea typeface="Lato Black" panose="020F0502020204030203" pitchFamily="34" charset="0"/>
                <a:cs typeface="Lato Black" panose="020F0502020204030203" pitchFamily="34" charset="0"/>
              </a:rPr>
              <a:t>FUTURE?</a:t>
            </a:r>
            <a:endParaRPr lang="en-US" sz="3600" dirty="0">
              <a:latin typeface="Lato Black" panose="020F0502020204030203" pitchFamily="34" charset="0"/>
              <a:ea typeface="Lato Black" panose="020F0502020204030203" pitchFamily="34" charset="0"/>
              <a:cs typeface="Lato Black" panose="020F0502020204030203" pitchFamily="34" charset="0"/>
            </a:endParaRPr>
          </a:p>
        </p:txBody>
      </p:sp>
      <p:grpSp>
        <p:nvGrpSpPr>
          <p:cNvPr id="73733" name="Group 10">
            <a:extLst>
              <a:ext uri="{FF2B5EF4-FFF2-40B4-BE49-F238E27FC236}">
                <a16:creationId xmlns:a16="http://schemas.microsoft.com/office/drawing/2014/main" id="{98DB3422-F7B5-E047-B7ED-D3830AA23D7C}"/>
              </a:ext>
            </a:extLst>
          </p:cNvPr>
          <p:cNvGrpSpPr>
            <a:grpSpLocks/>
          </p:cNvGrpSpPr>
          <p:nvPr/>
        </p:nvGrpSpPr>
        <p:grpSpPr bwMode="auto">
          <a:xfrm>
            <a:off x="8016875" y="1543050"/>
            <a:ext cx="3694113" cy="4297363"/>
            <a:chOff x="7850188" y="1542360"/>
            <a:chExt cx="3694112" cy="4297947"/>
          </a:xfrm>
        </p:grpSpPr>
        <p:sp>
          <p:nvSpPr>
            <p:cNvPr id="73737" name="Title 1">
              <a:extLst>
                <a:ext uri="{FF2B5EF4-FFF2-40B4-BE49-F238E27FC236}">
                  <a16:creationId xmlns:a16="http://schemas.microsoft.com/office/drawing/2014/main" id="{5123A4AD-27D9-4248-BB03-9608E0CB1DAF}"/>
                </a:ext>
              </a:extLst>
            </p:cNvPr>
            <p:cNvSpPr txBox="1">
              <a:spLocks/>
            </p:cNvSpPr>
            <p:nvPr/>
          </p:nvSpPr>
          <p:spPr bwMode="auto">
            <a:xfrm>
              <a:off x="7850188" y="1542360"/>
              <a:ext cx="3694112" cy="5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346075">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346075">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346075">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346075">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5238"/>
                </a:lnSpc>
                <a:spcBef>
                  <a:spcPct val="0"/>
                </a:spcBef>
                <a:buClrTx/>
                <a:buFontTx/>
                <a:buNone/>
              </a:pPr>
              <a:r>
                <a:rPr lang="en-US" altLang="en-US" sz="4800" b="1">
                  <a:solidFill>
                    <a:srgbClr val="B01E59"/>
                  </a:solidFill>
                  <a:latin typeface="Lato Black" panose="020F0502020204030203" pitchFamily="34" charset="0"/>
                  <a:ea typeface="Lato Black" panose="020F0502020204030203" pitchFamily="34" charset="0"/>
                  <a:cs typeface="Lato Black" panose="020F0502020204030203" pitchFamily="34" charset="0"/>
                </a:rPr>
                <a:t>WE ARE.</a:t>
              </a:r>
            </a:p>
          </p:txBody>
        </p:sp>
        <p:sp>
          <p:nvSpPr>
            <p:cNvPr id="73738" name="TextBox 8">
              <a:extLst>
                <a:ext uri="{FF2B5EF4-FFF2-40B4-BE49-F238E27FC236}">
                  <a16:creationId xmlns:a16="http://schemas.microsoft.com/office/drawing/2014/main" id="{1053D40F-EBB5-F54D-B70B-68E0658F4941}"/>
                </a:ext>
              </a:extLst>
            </p:cNvPr>
            <p:cNvSpPr txBox="1">
              <a:spLocks noChangeArrowheads="1"/>
            </p:cNvSpPr>
            <p:nvPr/>
          </p:nvSpPr>
          <p:spPr bwMode="auto">
            <a:xfrm>
              <a:off x="7864661" y="2253674"/>
              <a:ext cx="3679639" cy="264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1000" b="1">
                  <a:latin typeface="Lato" panose="020F0502020204030203" pitchFamily="34" charset="0"/>
                </a:rPr>
                <a:t>We are always advancing. Always innovating. And we’re ready to help build your future. </a:t>
              </a:r>
              <a:r>
                <a:rPr lang="en-CA" altLang="en-US" sz="1000">
                  <a:latin typeface="Lato Light" panose="020F0502020204030203" pitchFamily="34" charset="0"/>
                </a:rPr>
                <a:t>Ontario’s IT industry is in a constant state of evolution as it leads the market with new products and services while keeping up with emerging trends and technologies.</a:t>
              </a:r>
            </a:p>
            <a:p>
              <a:pPr>
                <a:lnSpc>
                  <a:spcPct val="110000"/>
                </a:lnSpc>
                <a:spcAft>
                  <a:spcPts val="600"/>
                </a:spcAft>
              </a:pPr>
              <a:r>
                <a:rPr lang="en-CA" altLang="en-US" sz="1000" b="1">
                  <a:latin typeface="Lato" panose="020F0502020204030203" pitchFamily="34" charset="0"/>
                </a:rPr>
                <a:t>In Ontario, we are setting the pace for a new era in information technology</a:t>
              </a:r>
              <a:r>
                <a:rPr lang="en-CA" altLang="en-US" sz="1000">
                  <a:latin typeface="Lato" panose="020F0502020204030203" pitchFamily="34" charset="0"/>
                </a:rPr>
                <a:t>—</a:t>
              </a:r>
              <a:r>
                <a:rPr lang="en-CA" altLang="en-US" sz="1000">
                  <a:latin typeface="Lato Light" panose="020F0502020204030203" pitchFamily="34" charset="0"/>
                </a:rPr>
                <a:t>working on AI applications that will be pervasive game-changers, for example, affecting virtually every facet of home life, work and industry. AI will steer the cars we travel in, automate more of our work tasks and determine the most efficient processes in manufacturing. </a:t>
              </a:r>
            </a:p>
            <a:p>
              <a:pPr>
                <a:lnSpc>
                  <a:spcPct val="110000"/>
                </a:lnSpc>
                <a:spcAft>
                  <a:spcPts val="600"/>
                </a:spcAft>
              </a:pPr>
              <a:r>
                <a:rPr lang="en-CA" altLang="en-US" sz="1000" b="1">
                  <a:latin typeface="Lato" panose="020F0502020204030203" pitchFamily="34" charset="0"/>
                </a:rPr>
                <a:t>Our work in cybersafety and security will be more important than ever, as will their quantum-based solutions</a:t>
              </a:r>
              <a:r>
                <a:rPr lang="en-CA" altLang="en-US" sz="1000">
                  <a:latin typeface="Lato Light" panose="020F0502020204030203" pitchFamily="34" charset="0"/>
                </a:rPr>
                <a:t>. Add in 5G and all the potential applications for next-generation broadband, and your business will be part of an ecosystem poised to change the world in a dramatic way. </a:t>
              </a:r>
            </a:p>
          </p:txBody>
        </p:sp>
        <p:sp>
          <p:nvSpPr>
            <p:cNvPr id="73739" name="TextBox 9">
              <a:extLst>
                <a:ext uri="{FF2B5EF4-FFF2-40B4-BE49-F238E27FC236}">
                  <a16:creationId xmlns:a16="http://schemas.microsoft.com/office/drawing/2014/main" id="{F5A8B5BC-0E6A-934D-9ED0-423082155EA2}"/>
                </a:ext>
              </a:extLst>
            </p:cNvPr>
            <p:cNvSpPr txBox="1">
              <a:spLocks noChangeArrowheads="1"/>
            </p:cNvSpPr>
            <p:nvPr/>
          </p:nvSpPr>
          <p:spPr bwMode="auto">
            <a:xfrm>
              <a:off x="7858990" y="5246871"/>
              <a:ext cx="3685310" cy="59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CA" altLang="en-US" sz="1200" b="1">
                  <a:latin typeface="Lato" panose="020F0502020204030203" pitchFamily="34" charset="0"/>
                </a:rPr>
                <a:t>Ontario is ready</a:t>
              </a:r>
              <a:r>
                <a:rPr lang="en-CA" altLang="en-US" sz="1200">
                  <a:latin typeface="Lato Light" panose="020F0502020204030203" pitchFamily="34" charset="0"/>
                </a:rPr>
                <a:t>, and we’re looking forward to welcoming you to the next generation of innovation.</a:t>
              </a:r>
            </a:p>
          </p:txBody>
        </p:sp>
      </p:grpSp>
      <p:pic>
        <p:nvPicPr>
          <p:cNvPr id="11" name="Picture 10">
            <a:extLst>
              <a:ext uri="{FF2B5EF4-FFF2-40B4-BE49-F238E27FC236}">
                <a16:creationId xmlns:a16="http://schemas.microsoft.com/office/drawing/2014/main" id="{0BEB3C90-BCAA-8648-8947-D41A2E814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253" y="6116738"/>
            <a:ext cx="2239355" cy="34285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15">
            <a:extLst>
              <a:ext uri="{FF2B5EF4-FFF2-40B4-BE49-F238E27FC236}">
                <a16:creationId xmlns:a16="http://schemas.microsoft.com/office/drawing/2014/main" id="{AC788FBA-D929-BB42-ACAB-3EAFC57B75FF}"/>
              </a:ext>
            </a:extLst>
          </p:cNvPr>
          <p:cNvGrpSpPr>
            <a:grpSpLocks/>
          </p:cNvGrpSpPr>
          <p:nvPr/>
        </p:nvGrpSpPr>
        <p:grpSpPr bwMode="auto">
          <a:xfrm>
            <a:off x="569913" y="3074988"/>
            <a:ext cx="5708650" cy="2606675"/>
            <a:chOff x="7556884" y="3004278"/>
            <a:chExt cx="5676275" cy="2607092"/>
          </a:xfrm>
        </p:grpSpPr>
        <p:grpSp>
          <p:nvGrpSpPr>
            <p:cNvPr id="74755" name="Group 16">
              <a:extLst>
                <a:ext uri="{FF2B5EF4-FFF2-40B4-BE49-F238E27FC236}">
                  <a16:creationId xmlns:a16="http://schemas.microsoft.com/office/drawing/2014/main" id="{79272CC3-444E-B842-A103-9E5A6D7F80C2}"/>
                </a:ext>
              </a:extLst>
            </p:cNvPr>
            <p:cNvGrpSpPr>
              <a:grpSpLocks/>
            </p:cNvGrpSpPr>
            <p:nvPr/>
          </p:nvGrpSpPr>
          <p:grpSpPr bwMode="auto">
            <a:xfrm>
              <a:off x="7556884" y="3004278"/>
              <a:ext cx="5676275" cy="2607092"/>
              <a:chOff x="419725" y="3005334"/>
              <a:chExt cx="5676275" cy="2607092"/>
            </a:xfrm>
          </p:grpSpPr>
          <p:sp>
            <p:nvSpPr>
              <p:cNvPr id="74757" name="TextBox 18">
                <a:extLst>
                  <a:ext uri="{FF2B5EF4-FFF2-40B4-BE49-F238E27FC236}">
                    <a16:creationId xmlns:a16="http://schemas.microsoft.com/office/drawing/2014/main" id="{3CD9D5CE-3815-E443-95E7-0CFD404E3195}"/>
                  </a:ext>
                </a:extLst>
              </p:cNvPr>
              <p:cNvSpPr txBox="1">
                <a:spLocks noChangeArrowheads="1"/>
              </p:cNvSpPr>
              <p:nvPr/>
            </p:nvSpPr>
            <p:spPr bwMode="auto">
              <a:xfrm>
                <a:off x="419725" y="3005334"/>
                <a:ext cx="5676275" cy="260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CA" altLang="en-US" sz="2400" b="1" dirty="0">
                    <a:solidFill>
                      <a:schemeClr val="bg1"/>
                    </a:solidFill>
                    <a:latin typeface="Lato Medium" panose="020F0502020204030203" pitchFamily="34" charset="0"/>
                  </a:rPr>
                  <a:t>LEARN MORE</a:t>
                </a:r>
                <a:endParaRPr lang="en-CA" altLang="en-US" sz="2400" dirty="0">
                  <a:solidFill>
                    <a:schemeClr val="bg1"/>
                  </a:solidFill>
                  <a:latin typeface="Lato Medium" panose="020F0502020204030203" pitchFamily="34" charset="0"/>
                </a:endParaRPr>
              </a:p>
              <a:p>
                <a:r>
                  <a:rPr lang="en-CA" altLang="en-US" sz="1600" b="1" dirty="0" err="1">
                    <a:solidFill>
                      <a:schemeClr val="bg1"/>
                    </a:solidFill>
                    <a:latin typeface="Lato Medium" panose="020F0502020204030203" pitchFamily="34" charset="0"/>
                  </a:rPr>
                  <a:t>InvestOntario.ca</a:t>
                </a:r>
                <a:endParaRPr lang="en-CA" altLang="en-US" sz="1600" b="1" dirty="0">
                  <a:solidFill>
                    <a:schemeClr val="bg1"/>
                  </a:solidFill>
                  <a:latin typeface="Lato Medium" panose="020F0502020204030203" pitchFamily="34" charset="0"/>
                </a:endParaRPr>
              </a:p>
              <a:p>
                <a:pPr>
                  <a:spcBef>
                    <a:spcPts val="1200"/>
                  </a:spcBef>
                </a:pPr>
                <a:r>
                  <a:rPr lang="en-CA" altLang="en-US" sz="1600" b="1" dirty="0">
                    <a:solidFill>
                      <a:schemeClr val="bg1"/>
                    </a:solidFill>
                    <a:latin typeface="Lato Medium" panose="020F0502020204030203" pitchFamily="34" charset="0"/>
                  </a:rPr>
                  <a:t>ONE CALL. ALL THE ANSWERS.</a:t>
                </a:r>
                <a:endParaRPr lang="en-CA" altLang="en-US" sz="1600" dirty="0">
                  <a:solidFill>
                    <a:schemeClr val="bg1"/>
                  </a:solidFill>
                  <a:latin typeface="Lato Medium" panose="020F0502020204030203" pitchFamily="34" charset="0"/>
                </a:endParaRPr>
              </a:p>
              <a:p>
                <a:r>
                  <a:rPr lang="en-CA" altLang="en-US" sz="1600" b="1" dirty="0">
                    <a:solidFill>
                      <a:schemeClr val="bg1"/>
                    </a:solidFill>
                    <a:latin typeface="Lato Medium" panose="020F0502020204030203" pitchFamily="34" charset="0"/>
                  </a:rPr>
                  <a:t>+1  416-313-3469</a:t>
                </a:r>
              </a:p>
              <a:p>
                <a:endParaRPr lang="en-CA" altLang="en-US" sz="1600" b="1" dirty="0">
                  <a:solidFill>
                    <a:schemeClr val="bg1"/>
                  </a:solidFill>
                  <a:latin typeface="Lato Medium" panose="020F0502020204030203" pitchFamily="34" charset="0"/>
                </a:endParaRPr>
              </a:p>
              <a:p>
                <a:r>
                  <a:rPr lang="en-CA" altLang="en-US" sz="1000" b="1" dirty="0">
                    <a:solidFill>
                      <a:schemeClr val="bg1"/>
                    </a:solidFill>
                    <a:latin typeface="Lato Medium" panose="020F0502020204030203" pitchFamily="34" charset="0"/>
                  </a:rPr>
                  <a:t>FOLLOW US</a:t>
                </a:r>
                <a:endParaRPr lang="en-CA" altLang="en-US" sz="1000" dirty="0">
                  <a:solidFill>
                    <a:schemeClr val="bg1"/>
                  </a:solidFill>
                  <a:latin typeface="Lato Medium" panose="020F0502020204030203" pitchFamily="34" charset="0"/>
                </a:endParaRPr>
              </a:p>
              <a:p>
                <a:pPr>
                  <a:lnSpc>
                    <a:spcPts val="2663"/>
                  </a:lnSpc>
                  <a:tabLst>
                    <a:tab pos="280988" algn="l"/>
                  </a:tabLst>
                </a:pPr>
                <a:r>
                  <a:rPr lang="en-CA" altLang="en-US" sz="1600" dirty="0">
                    <a:solidFill>
                      <a:schemeClr val="bg1"/>
                    </a:solidFill>
                    <a:latin typeface="Lato Medium" panose="020F0502020204030203" pitchFamily="34" charset="0"/>
                  </a:rPr>
                  <a:t>	</a:t>
                </a:r>
                <a:r>
                  <a:rPr lang="en-CA" altLang="en-US" sz="1400" dirty="0">
                    <a:solidFill>
                      <a:schemeClr val="bg1"/>
                    </a:solidFill>
                    <a:latin typeface="Lato Medium" panose="020F0502020204030203" pitchFamily="34" charset="0"/>
                  </a:rPr>
                  <a:t>company/</a:t>
                </a:r>
                <a:r>
                  <a:rPr lang="en-CA" altLang="en-US" sz="1400" dirty="0" err="1">
                    <a:solidFill>
                      <a:schemeClr val="bg1"/>
                    </a:solidFill>
                    <a:latin typeface="Lato Medium" panose="020F0502020204030203" pitchFamily="34" charset="0"/>
                  </a:rPr>
                  <a:t>investontario</a:t>
                </a:r>
                <a:r>
                  <a:rPr lang="en-CA" altLang="en-US" sz="1400" dirty="0">
                    <a:solidFill>
                      <a:schemeClr val="bg1"/>
                    </a:solidFill>
                    <a:latin typeface="Lato Medium" panose="020F0502020204030203" pitchFamily="34" charset="0"/>
                  </a:rPr>
                  <a:t> </a:t>
                </a:r>
                <a:br>
                  <a:rPr lang="en-CA" altLang="en-US" sz="1400" dirty="0">
                    <a:solidFill>
                      <a:schemeClr val="bg1"/>
                    </a:solidFill>
                    <a:latin typeface="Lato Medium" panose="020F0502020204030203" pitchFamily="34" charset="0"/>
                  </a:rPr>
                </a:br>
                <a:r>
                  <a:rPr lang="en-CA" altLang="en-US" sz="1400" dirty="0">
                    <a:solidFill>
                      <a:schemeClr val="bg1"/>
                    </a:solidFill>
                    <a:latin typeface="Lato Medium" panose="020F0502020204030203" pitchFamily="34" charset="0"/>
                  </a:rPr>
                  <a:t>	@</a:t>
                </a:r>
                <a:r>
                  <a:rPr lang="en-CA" altLang="en-US" sz="1400" dirty="0" err="1">
                    <a:solidFill>
                      <a:schemeClr val="bg1"/>
                    </a:solidFill>
                    <a:latin typeface="Lato Medium" panose="020F0502020204030203" pitchFamily="34" charset="0"/>
                  </a:rPr>
                  <a:t>investontario</a:t>
                </a:r>
                <a:endParaRPr lang="en-CA" altLang="en-US" sz="1400" dirty="0">
                  <a:solidFill>
                    <a:schemeClr val="bg1"/>
                  </a:solidFill>
                  <a:latin typeface="Lato Medium" panose="020F0502020204030203" pitchFamily="34" charset="0"/>
                </a:endParaRPr>
              </a:p>
            </p:txBody>
          </p:sp>
          <p:pic>
            <p:nvPicPr>
              <p:cNvPr id="74758" name="Picture 19" descr="Logo, icon&#10;&#10;Description automatically generated">
                <a:extLst>
                  <a:ext uri="{FF2B5EF4-FFF2-40B4-BE49-F238E27FC236}">
                    <a16:creationId xmlns:a16="http://schemas.microsoft.com/office/drawing/2014/main" id="{C628830E-A5F1-B040-BF2C-1DC1A6121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4786889"/>
                <a:ext cx="239530" cy="22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4756" name="Picture 17" descr="A picture containing ax, clipart&#10;&#10;Description automatically generated">
              <a:extLst>
                <a:ext uri="{FF2B5EF4-FFF2-40B4-BE49-F238E27FC236}">
                  <a16:creationId xmlns:a16="http://schemas.microsoft.com/office/drawing/2014/main" id="{724181E6-E779-254F-AAB0-AEA28E22B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4158" y="5134229"/>
              <a:ext cx="243231" cy="1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descr="A picture containing text&#10;&#10;Description automatically generated">
            <a:extLst>
              <a:ext uri="{FF2B5EF4-FFF2-40B4-BE49-F238E27FC236}">
                <a16:creationId xmlns:a16="http://schemas.microsoft.com/office/drawing/2014/main" id="{B0BF7C80-B84B-4246-A589-C6C922A00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735" y="5969290"/>
            <a:ext cx="3144933" cy="4815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6868-51B2-F446-A6E1-B9731479FFE3}"/>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363094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27">
            <a:extLst>
              <a:ext uri="{FF2B5EF4-FFF2-40B4-BE49-F238E27FC236}">
                <a16:creationId xmlns:a16="http://schemas.microsoft.com/office/drawing/2014/main" id="{FC646A12-15B9-634F-9470-2AE47D17F049}"/>
              </a:ext>
            </a:extLst>
          </p:cNvPr>
          <p:cNvGrpSpPr>
            <a:grpSpLocks/>
          </p:cNvGrpSpPr>
          <p:nvPr/>
        </p:nvGrpSpPr>
        <p:grpSpPr bwMode="auto">
          <a:xfrm>
            <a:off x="2771775" y="4017963"/>
            <a:ext cx="3173413" cy="1076325"/>
            <a:chOff x="8716958" y="2176758"/>
            <a:chExt cx="3172555" cy="1077342"/>
          </a:xfrm>
        </p:grpSpPr>
        <p:sp>
          <p:nvSpPr>
            <p:cNvPr id="8" name="Text Placeholder 7">
              <a:extLst>
                <a:ext uri="{FF2B5EF4-FFF2-40B4-BE49-F238E27FC236}">
                  <a16:creationId xmlns:a16="http://schemas.microsoft.com/office/drawing/2014/main" id="{FFB5F682-6912-A84A-B0DE-28D3F16C0C66}"/>
                </a:ext>
              </a:extLst>
            </p:cNvPr>
            <p:cNvSpPr txBox="1">
              <a:spLocks/>
            </p:cNvSpPr>
            <p:nvPr/>
          </p:nvSpPr>
          <p:spPr>
            <a:xfrm>
              <a:off x="8716958" y="2742442"/>
              <a:ext cx="3172555" cy="51165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a:latin typeface="Lato Light" panose="020F0502020204030203" pitchFamily="34" charset="0"/>
                  <a:ea typeface="Lato Light" panose="020F0502020204030203" pitchFamily="34" charset="0"/>
                  <a:cs typeface="Lato Light" panose="020F0502020204030203" pitchFamily="34" charset="0"/>
                </a:rPr>
                <a:t>GDP ANNUALLY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IN THE </a:t>
              </a:r>
              <a:r>
                <a:rPr lang="en-US" b="1" dirty="0">
                  <a:latin typeface="Lato" panose="020F0502020204030203" pitchFamily="34" charset="0"/>
                  <a:ea typeface="Lato" panose="020F0502020204030203" pitchFamily="34" charset="0"/>
                  <a:cs typeface="Lato" panose="020F0502020204030203" pitchFamily="34" charset="0"/>
                </a:rPr>
                <a:t>IT SECTOR</a:t>
              </a:r>
            </a:p>
          </p:txBody>
        </p:sp>
        <p:sp>
          <p:nvSpPr>
            <p:cNvPr id="33814" name="Text Placeholder 12">
              <a:extLst>
                <a:ext uri="{FF2B5EF4-FFF2-40B4-BE49-F238E27FC236}">
                  <a16:creationId xmlns:a16="http://schemas.microsoft.com/office/drawing/2014/main" id="{1A4DA787-5170-3B48-AC2C-87AC52AE7E5C}"/>
                </a:ext>
              </a:extLst>
            </p:cNvPr>
            <p:cNvSpPr txBox="1">
              <a:spLocks noChangeArrowheads="1"/>
            </p:cNvSpPr>
            <p:nvPr/>
          </p:nvSpPr>
          <p:spPr bwMode="auto">
            <a:xfrm>
              <a:off x="8967331" y="2176758"/>
              <a:ext cx="2552344" cy="56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4000" b="1">
                  <a:solidFill>
                    <a:srgbClr val="B01E59"/>
                  </a:solidFill>
                  <a:latin typeface="Lato Heavy" panose="020F0502020204030203" pitchFamily="34" charset="0"/>
                  <a:ea typeface="Lato Heavy" panose="020F0502020204030203" pitchFamily="34" charset="0"/>
                  <a:cs typeface="Lato Heavy" panose="020F0502020204030203" pitchFamily="34" charset="0"/>
                </a:rPr>
                <a:t>$65B</a:t>
              </a:r>
              <a:endParaRPr lang="en-CA" altLang="en-US" sz="4200" b="1">
                <a:solidFill>
                  <a:srgbClr val="002E6E"/>
                </a:solidFill>
                <a:latin typeface="Lato Heavy" panose="020F0502020204030203" pitchFamily="34" charset="0"/>
                <a:ea typeface="Lato Heavy" panose="020F0502020204030203" pitchFamily="34" charset="0"/>
                <a:cs typeface="Lato Heavy" panose="020F0502020204030203" pitchFamily="34" charset="0"/>
              </a:endParaRPr>
            </a:p>
          </p:txBody>
        </p:sp>
      </p:grpSp>
      <p:sp>
        <p:nvSpPr>
          <p:cNvPr id="22" name="Title 1">
            <a:extLst>
              <a:ext uri="{FF2B5EF4-FFF2-40B4-BE49-F238E27FC236}">
                <a16:creationId xmlns:a16="http://schemas.microsoft.com/office/drawing/2014/main" id="{E0D82A43-F9EE-3640-8292-5D0E2D387EDC}"/>
              </a:ext>
            </a:extLst>
          </p:cNvPr>
          <p:cNvSpPr txBox="1">
            <a:spLocks/>
          </p:cNvSpPr>
          <p:nvPr/>
        </p:nvSpPr>
        <p:spPr bwMode="auto">
          <a:xfrm>
            <a:off x="3140075" y="828675"/>
            <a:ext cx="5905500" cy="938213"/>
          </a:xfrm>
          <a:prstGeom prst="rect">
            <a:avLst/>
          </a:prstGeom>
          <a:noFill/>
          <a:ln>
            <a:noFill/>
          </a:ln>
        </p:spPr>
        <p:txBody>
          <a:bodyPr lIns="0" rIns="9000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defRPr/>
            </a:pPr>
            <a:r>
              <a:rPr lang="en-CA" altLang="en-US" sz="2800" dirty="0">
                <a:solidFill>
                  <a:srgbClr val="B01E59"/>
                </a:solidFill>
                <a:latin typeface="Lato Heavy" panose="020F0502020204030203" pitchFamily="34" charset="0"/>
              </a:rPr>
              <a:t>ONTARIO’S IT INDUSTRY</a:t>
            </a:r>
          </a:p>
          <a:p>
            <a:pPr marL="144000" algn="ctr">
              <a:lnSpc>
                <a:spcPct val="100000"/>
              </a:lnSpc>
              <a:defRPr/>
            </a:pPr>
            <a:r>
              <a:rPr lang="en-CA" sz="2000" spc="300" dirty="0">
                <a:solidFill>
                  <a:schemeClr val="tx1"/>
                </a:solidFill>
                <a:latin typeface="Lato Heavy" panose="020F0502020204030203" pitchFamily="34" charset="0"/>
                <a:ea typeface="Lato Heavy" panose="020F0502020204030203" pitchFamily="34" charset="0"/>
                <a:cs typeface="Lato Heavy" panose="020F0502020204030203" pitchFamily="34" charset="0"/>
              </a:rPr>
              <a:t>BY THE NUMBERS</a:t>
            </a:r>
          </a:p>
        </p:txBody>
      </p:sp>
      <p:grpSp>
        <p:nvGrpSpPr>
          <p:cNvPr id="33795" name="Group 28">
            <a:extLst>
              <a:ext uri="{FF2B5EF4-FFF2-40B4-BE49-F238E27FC236}">
                <a16:creationId xmlns:a16="http://schemas.microsoft.com/office/drawing/2014/main" id="{53BEDFE9-DC8D-B046-9F2D-40D8FF0BB1AC}"/>
              </a:ext>
            </a:extLst>
          </p:cNvPr>
          <p:cNvGrpSpPr>
            <a:grpSpLocks/>
          </p:cNvGrpSpPr>
          <p:nvPr/>
        </p:nvGrpSpPr>
        <p:grpSpPr bwMode="auto">
          <a:xfrm>
            <a:off x="6396038" y="4017963"/>
            <a:ext cx="3036887" cy="1141412"/>
            <a:chOff x="459817" y="4135030"/>
            <a:chExt cx="3037035" cy="1142657"/>
          </a:xfrm>
        </p:grpSpPr>
        <p:sp>
          <p:nvSpPr>
            <p:cNvPr id="13" name="Text Placeholder 7">
              <a:extLst>
                <a:ext uri="{FF2B5EF4-FFF2-40B4-BE49-F238E27FC236}">
                  <a16:creationId xmlns:a16="http://schemas.microsoft.com/office/drawing/2014/main" id="{FDC06331-3AEF-7A4A-80A9-397852F895EA}"/>
                </a:ext>
              </a:extLst>
            </p:cNvPr>
            <p:cNvSpPr txBox="1">
              <a:spLocks/>
            </p:cNvSpPr>
            <p:nvPr/>
          </p:nvSpPr>
          <p:spPr>
            <a:xfrm>
              <a:off x="459817" y="4719867"/>
              <a:ext cx="3037035" cy="557820"/>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a:latin typeface="Lato Light" panose="020F0502020204030203" pitchFamily="34" charset="0"/>
                  <a:ea typeface="Lato Light" panose="020F0502020204030203" pitchFamily="34" charset="0"/>
                  <a:cs typeface="Lato Light" panose="020F0502020204030203" pitchFamily="34" charset="0"/>
                </a:rPr>
                <a:t>IN IT-RELATED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b="1" dirty="0">
                  <a:latin typeface="Lato" panose="020F0502020204030203" pitchFamily="34" charset="0"/>
                  <a:ea typeface="Lato" panose="020F0502020204030203" pitchFamily="34" charset="0"/>
                  <a:cs typeface="Lato" panose="020F0502020204030203" pitchFamily="34" charset="0"/>
                </a:rPr>
                <a:t>EXPORTS </a:t>
              </a:r>
              <a:r>
                <a:rPr lang="en-US" dirty="0">
                  <a:latin typeface="Lato Light" panose="020F0502020204030203" pitchFamily="34" charset="0"/>
                  <a:ea typeface="Lato Light" panose="020F0502020204030203" pitchFamily="34" charset="0"/>
                  <a:cs typeface="Lato Light" panose="020F0502020204030203" pitchFamily="34" charset="0"/>
                </a:rPr>
                <a:t>in 2019</a:t>
              </a:r>
            </a:p>
          </p:txBody>
        </p:sp>
        <p:sp>
          <p:nvSpPr>
            <p:cNvPr id="33812" name="Text Placeholder 12">
              <a:extLst>
                <a:ext uri="{FF2B5EF4-FFF2-40B4-BE49-F238E27FC236}">
                  <a16:creationId xmlns:a16="http://schemas.microsoft.com/office/drawing/2014/main" id="{A2B172F7-6C21-3E43-8285-FC203AA1A935}"/>
                </a:ext>
              </a:extLst>
            </p:cNvPr>
            <p:cNvSpPr txBox="1">
              <a:spLocks noChangeArrowheads="1"/>
            </p:cNvSpPr>
            <p:nvPr/>
          </p:nvSpPr>
          <p:spPr bwMode="auto">
            <a:xfrm>
              <a:off x="680969" y="4135030"/>
              <a:ext cx="2594734" cy="56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4400" b="1">
                  <a:solidFill>
                    <a:srgbClr val="B01E59"/>
                  </a:solidFill>
                  <a:latin typeface="Lato Heavy" panose="020F0502020204030203" pitchFamily="34" charset="0"/>
                  <a:ea typeface="Lato Heavy" panose="020F0502020204030203" pitchFamily="34" charset="0"/>
                  <a:cs typeface="Lato Heavy" panose="020F0502020204030203" pitchFamily="34" charset="0"/>
                </a:rPr>
                <a:t>$7.4B</a:t>
              </a:r>
              <a:endParaRPr lang="en-CA" altLang="en-US" sz="4200" b="1">
                <a:solidFill>
                  <a:srgbClr val="002E6E"/>
                </a:solidFill>
                <a:latin typeface="Lato Heavy" panose="020F0502020204030203" pitchFamily="34" charset="0"/>
                <a:ea typeface="Lato Heavy" panose="020F0502020204030203" pitchFamily="34" charset="0"/>
                <a:cs typeface="Lato Heavy" panose="020F0502020204030203" pitchFamily="34" charset="0"/>
              </a:endParaRPr>
            </a:p>
          </p:txBody>
        </p:sp>
      </p:grpSp>
      <p:grpSp>
        <p:nvGrpSpPr>
          <p:cNvPr id="33796" name="Group 19">
            <a:extLst>
              <a:ext uri="{FF2B5EF4-FFF2-40B4-BE49-F238E27FC236}">
                <a16:creationId xmlns:a16="http://schemas.microsoft.com/office/drawing/2014/main" id="{B8F1A39B-749D-3540-A4C5-B4175A4A82AF}"/>
              </a:ext>
            </a:extLst>
          </p:cNvPr>
          <p:cNvGrpSpPr>
            <a:grpSpLocks/>
          </p:cNvGrpSpPr>
          <p:nvPr/>
        </p:nvGrpSpPr>
        <p:grpSpPr bwMode="auto">
          <a:xfrm>
            <a:off x="1131888" y="2189163"/>
            <a:ext cx="9883775" cy="1304925"/>
            <a:chOff x="1132079" y="2130698"/>
            <a:chExt cx="9883618" cy="1305530"/>
          </a:xfrm>
        </p:grpSpPr>
        <p:grpSp>
          <p:nvGrpSpPr>
            <p:cNvPr id="33800" name="Group 24">
              <a:extLst>
                <a:ext uri="{FF2B5EF4-FFF2-40B4-BE49-F238E27FC236}">
                  <a16:creationId xmlns:a16="http://schemas.microsoft.com/office/drawing/2014/main" id="{D06EA301-7159-8848-914C-167FC190B07D}"/>
                </a:ext>
              </a:extLst>
            </p:cNvPr>
            <p:cNvGrpSpPr>
              <a:grpSpLocks/>
            </p:cNvGrpSpPr>
            <p:nvPr/>
          </p:nvGrpSpPr>
          <p:grpSpPr bwMode="auto">
            <a:xfrm>
              <a:off x="1132079" y="2344993"/>
              <a:ext cx="2819821" cy="1091235"/>
              <a:chOff x="526445" y="2176758"/>
              <a:chExt cx="2819821" cy="1078802"/>
            </a:xfrm>
          </p:grpSpPr>
          <p:sp>
            <p:nvSpPr>
              <p:cNvPr id="2" name="Text Placeholder 7">
                <a:extLst>
                  <a:ext uri="{FF2B5EF4-FFF2-40B4-BE49-F238E27FC236}">
                    <a16:creationId xmlns:a16="http://schemas.microsoft.com/office/drawing/2014/main" id="{AFEA4825-31F4-6247-88A8-5E0DFAC5B54B}"/>
                  </a:ext>
                </a:extLst>
              </p:cNvPr>
              <p:cNvSpPr txBox="1">
                <a:spLocks/>
              </p:cNvSpPr>
              <p:nvPr/>
            </p:nvSpPr>
            <p:spPr>
              <a:xfrm>
                <a:off x="526445" y="2814350"/>
                <a:ext cx="2819355" cy="441210"/>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a:latin typeface="Lato Light" panose="020F0502020204030203" pitchFamily="34" charset="0"/>
                    <a:ea typeface="Lato Light" panose="020F0502020204030203" pitchFamily="34" charset="0"/>
                    <a:cs typeface="Lato Light" panose="020F0502020204030203" pitchFamily="34" charset="0"/>
                  </a:rPr>
                  <a:t>HIGH-TECH </a:t>
                </a:r>
                <a:r>
                  <a:rPr lang="en-US" b="1" dirty="0">
                    <a:latin typeface="Lato" panose="020F0502020204030203" pitchFamily="34" charset="0"/>
                    <a:ea typeface="Lato" panose="020F0502020204030203" pitchFamily="34" charset="0"/>
                    <a:cs typeface="Lato" panose="020F0502020204030203" pitchFamily="34" charset="0"/>
                  </a:rPr>
                  <a:t>BUSINESSES</a:t>
                </a:r>
              </a:p>
            </p:txBody>
          </p:sp>
          <p:sp>
            <p:nvSpPr>
              <p:cNvPr id="33810" name="Text Placeholder 12">
                <a:extLst>
                  <a:ext uri="{FF2B5EF4-FFF2-40B4-BE49-F238E27FC236}">
                    <a16:creationId xmlns:a16="http://schemas.microsoft.com/office/drawing/2014/main" id="{B2D5C815-3353-114B-82B3-A706C5DF1C61}"/>
                  </a:ext>
                </a:extLst>
              </p:cNvPr>
              <p:cNvSpPr txBox="1">
                <a:spLocks noChangeArrowheads="1"/>
              </p:cNvSpPr>
              <p:nvPr/>
            </p:nvSpPr>
            <p:spPr bwMode="auto">
              <a:xfrm>
                <a:off x="682543" y="2176758"/>
                <a:ext cx="2507626" cy="56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4400" b="1" dirty="0">
                    <a:solidFill>
                      <a:srgbClr val="B01E59"/>
                    </a:solidFill>
                    <a:latin typeface="Lato Heavy" panose="020F0502020204030203" pitchFamily="34" charset="0"/>
                    <a:ea typeface="Lato Heavy" panose="020F0502020204030203" pitchFamily="34" charset="0"/>
                    <a:cs typeface="Lato Heavy" panose="020F0502020204030203" pitchFamily="34" charset="0"/>
                  </a:rPr>
                  <a:t>35,000</a:t>
                </a:r>
                <a:endParaRPr lang="en-US" altLang="en-US" sz="4200" b="1" baseline="30000" dirty="0">
                  <a:solidFill>
                    <a:srgbClr val="002E6E"/>
                  </a:solidFill>
                  <a:latin typeface="Lato Heavy" panose="020F0502020204030203" pitchFamily="34" charset="0"/>
                  <a:ea typeface="Lato Heavy" panose="020F0502020204030203" pitchFamily="34" charset="0"/>
                  <a:cs typeface="Lato Heavy" panose="020F0502020204030203" pitchFamily="34" charset="0"/>
                </a:endParaRPr>
              </a:p>
            </p:txBody>
          </p:sp>
        </p:grpSp>
        <p:grpSp>
          <p:nvGrpSpPr>
            <p:cNvPr id="33801" name="Group 25">
              <a:extLst>
                <a:ext uri="{FF2B5EF4-FFF2-40B4-BE49-F238E27FC236}">
                  <a16:creationId xmlns:a16="http://schemas.microsoft.com/office/drawing/2014/main" id="{E81A3C89-C4BC-424F-8B6C-8B07E9DD14D7}"/>
                </a:ext>
              </a:extLst>
            </p:cNvPr>
            <p:cNvGrpSpPr>
              <a:grpSpLocks/>
            </p:cNvGrpSpPr>
            <p:nvPr/>
          </p:nvGrpSpPr>
          <p:grpSpPr bwMode="auto">
            <a:xfrm>
              <a:off x="4795586" y="2344992"/>
              <a:ext cx="2595977" cy="1078510"/>
              <a:chOff x="3399440" y="2176758"/>
              <a:chExt cx="2595977" cy="1078510"/>
            </a:xfrm>
          </p:grpSpPr>
          <p:sp>
            <p:nvSpPr>
              <p:cNvPr id="4" name="Text Placeholder 7">
                <a:extLst>
                  <a:ext uri="{FF2B5EF4-FFF2-40B4-BE49-F238E27FC236}">
                    <a16:creationId xmlns:a16="http://schemas.microsoft.com/office/drawing/2014/main" id="{73F4B436-7C88-0B46-B215-EDA7D964C923}"/>
                  </a:ext>
                </a:extLst>
              </p:cNvPr>
              <p:cNvSpPr txBox="1">
                <a:spLocks/>
              </p:cNvSpPr>
              <p:nvPr/>
            </p:nvSpPr>
            <p:spPr>
              <a:xfrm>
                <a:off x="3401412" y="2804229"/>
                <a:ext cx="2593934" cy="451059"/>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a:latin typeface="Lato Light" panose="020F0502020204030203" pitchFamily="34" charset="0"/>
                    <a:ea typeface="Lato Light" panose="020F0502020204030203" pitchFamily="34" charset="0"/>
                    <a:cs typeface="Lato Light" panose="020F0502020204030203" pitchFamily="34" charset="0"/>
                  </a:rPr>
                  <a:t>IT </a:t>
                </a:r>
                <a:r>
                  <a:rPr lang="en-US" b="1" dirty="0">
                    <a:latin typeface="Lato Light" panose="020F0502020204030203" pitchFamily="34" charset="0"/>
                    <a:ea typeface="Lato Light" panose="020F0502020204030203" pitchFamily="34" charset="0"/>
                    <a:cs typeface="Lato Light" panose="020F0502020204030203" pitchFamily="34" charset="0"/>
                  </a:rPr>
                  <a:t>Workers</a:t>
                </a:r>
                <a:endParaRPr lang="en-US" b="1" dirty="0">
                  <a:latin typeface="Lato" panose="020F0502020204030203" pitchFamily="34" charset="0"/>
                  <a:ea typeface="Lato" panose="020F0502020204030203" pitchFamily="34" charset="0"/>
                  <a:cs typeface="Lato" panose="020F0502020204030203" pitchFamily="34" charset="0"/>
                </a:endParaRPr>
              </a:p>
            </p:txBody>
          </p:sp>
          <p:sp>
            <p:nvSpPr>
              <p:cNvPr id="33808" name="Text Placeholder 12">
                <a:extLst>
                  <a:ext uri="{FF2B5EF4-FFF2-40B4-BE49-F238E27FC236}">
                    <a16:creationId xmlns:a16="http://schemas.microsoft.com/office/drawing/2014/main" id="{2CF85F22-B173-774D-B339-75F59FCE7915}"/>
                  </a:ext>
                </a:extLst>
              </p:cNvPr>
              <p:cNvSpPr txBox="1">
                <a:spLocks noChangeArrowheads="1"/>
              </p:cNvSpPr>
              <p:nvPr/>
            </p:nvSpPr>
            <p:spPr bwMode="auto">
              <a:xfrm>
                <a:off x="3399440" y="2176758"/>
                <a:ext cx="2594734" cy="56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4000" b="1">
                    <a:solidFill>
                      <a:srgbClr val="B01E59"/>
                    </a:solidFill>
                    <a:latin typeface="Lato Heavy" panose="020F0502020204030203" pitchFamily="34" charset="0"/>
                    <a:ea typeface="Lato Heavy" panose="020F0502020204030203" pitchFamily="34" charset="0"/>
                    <a:cs typeface="Lato Heavy" panose="020F0502020204030203" pitchFamily="34" charset="0"/>
                  </a:rPr>
                  <a:t>320,000</a:t>
                </a:r>
                <a:endParaRPr lang="en-US" altLang="en-US" sz="4200" b="1" baseline="30000">
                  <a:solidFill>
                    <a:srgbClr val="002E6E"/>
                  </a:solidFill>
                  <a:latin typeface="Lato Heavy" panose="020F0502020204030203" pitchFamily="34" charset="0"/>
                  <a:ea typeface="Lato Heavy" panose="020F0502020204030203" pitchFamily="34" charset="0"/>
                  <a:cs typeface="Lato Heavy" panose="020F0502020204030203" pitchFamily="34" charset="0"/>
                </a:endParaRPr>
              </a:p>
            </p:txBody>
          </p:sp>
        </p:grpSp>
        <p:grpSp>
          <p:nvGrpSpPr>
            <p:cNvPr id="33802" name="Group 26">
              <a:extLst>
                <a:ext uri="{FF2B5EF4-FFF2-40B4-BE49-F238E27FC236}">
                  <a16:creationId xmlns:a16="http://schemas.microsoft.com/office/drawing/2014/main" id="{4897C139-916A-EB44-90A0-863DA4AED845}"/>
                </a:ext>
              </a:extLst>
            </p:cNvPr>
            <p:cNvGrpSpPr>
              <a:grpSpLocks/>
            </p:cNvGrpSpPr>
            <p:nvPr/>
          </p:nvGrpSpPr>
          <p:grpSpPr bwMode="auto">
            <a:xfrm>
              <a:off x="8407899" y="2344992"/>
              <a:ext cx="2607798" cy="1078509"/>
              <a:chOff x="6194982" y="2176758"/>
              <a:chExt cx="2607798" cy="1078509"/>
            </a:xfrm>
          </p:grpSpPr>
          <p:sp>
            <p:nvSpPr>
              <p:cNvPr id="6" name="Text Placeholder 7">
                <a:extLst>
                  <a:ext uri="{FF2B5EF4-FFF2-40B4-BE49-F238E27FC236}">
                    <a16:creationId xmlns:a16="http://schemas.microsoft.com/office/drawing/2014/main" id="{09B4D291-1D49-6A43-A33D-BB06A5690BBF}"/>
                  </a:ext>
                </a:extLst>
              </p:cNvPr>
              <p:cNvSpPr txBox="1">
                <a:spLocks/>
              </p:cNvSpPr>
              <p:nvPr/>
            </p:nvSpPr>
            <p:spPr>
              <a:xfrm>
                <a:off x="6194558" y="2837581"/>
                <a:ext cx="2595522" cy="417707"/>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a:latin typeface="Lato Light" panose="020F0502020204030203" pitchFamily="34" charset="0"/>
                    <a:ea typeface="Lato Light" panose="020F0502020204030203" pitchFamily="34" charset="0"/>
                    <a:cs typeface="Lato Light" panose="020F0502020204030203" pitchFamily="34" charset="0"/>
                  </a:rPr>
                  <a:t>ANNUAL </a:t>
                </a:r>
                <a:r>
                  <a:rPr lang="en-US" b="1" dirty="0">
                    <a:latin typeface="Lato Light" panose="020F0502020204030203" pitchFamily="34" charset="0"/>
                    <a:ea typeface="Lato Light" panose="020F0502020204030203" pitchFamily="34" charset="0"/>
                    <a:cs typeface="Lato Light" panose="020F0502020204030203" pitchFamily="34" charset="0"/>
                  </a:rPr>
                  <a:t>STEM GRADS</a:t>
                </a:r>
              </a:p>
            </p:txBody>
          </p:sp>
          <p:sp>
            <p:nvSpPr>
              <p:cNvPr id="33806" name="Text Placeholder 12">
                <a:extLst>
                  <a:ext uri="{FF2B5EF4-FFF2-40B4-BE49-F238E27FC236}">
                    <a16:creationId xmlns:a16="http://schemas.microsoft.com/office/drawing/2014/main" id="{FDD6B3CA-9622-6F4F-B347-BD4EFBC26A3F}"/>
                  </a:ext>
                </a:extLst>
              </p:cNvPr>
              <p:cNvSpPr txBox="1">
                <a:spLocks noChangeArrowheads="1"/>
              </p:cNvSpPr>
              <p:nvPr/>
            </p:nvSpPr>
            <p:spPr bwMode="auto">
              <a:xfrm>
                <a:off x="6208046" y="2176758"/>
                <a:ext cx="2594734" cy="56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4400" b="1" dirty="0">
                    <a:solidFill>
                      <a:srgbClr val="B01E59"/>
                    </a:solidFill>
                    <a:latin typeface="Lato Heavy" panose="020F0502020204030203" pitchFamily="34" charset="0"/>
                    <a:ea typeface="Lato Heavy" panose="020F0502020204030203" pitchFamily="34" charset="0"/>
                    <a:cs typeface="Lato Heavy" panose="020F0502020204030203" pitchFamily="34" charset="0"/>
                  </a:rPr>
                  <a:t>55,000</a:t>
                </a:r>
                <a:endParaRPr lang="en-US" altLang="en-US" sz="4200" b="1" baseline="30000" dirty="0">
                  <a:solidFill>
                    <a:srgbClr val="002E6E"/>
                  </a:solidFill>
                  <a:latin typeface="Lato Heavy" panose="020F0502020204030203" pitchFamily="34" charset="0"/>
                  <a:ea typeface="Lato Heavy" panose="020F0502020204030203" pitchFamily="34" charset="0"/>
                  <a:cs typeface="Lato Heavy" panose="020F0502020204030203" pitchFamily="34" charset="0"/>
                </a:endParaRPr>
              </a:p>
            </p:txBody>
          </p:sp>
        </p:grpSp>
        <p:cxnSp>
          <p:nvCxnSpPr>
            <p:cNvPr id="11" name="Straight Connector 10">
              <a:extLst>
                <a:ext uri="{FF2B5EF4-FFF2-40B4-BE49-F238E27FC236}">
                  <a16:creationId xmlns:a16="http://schemas.microsoft.com/office/drawing/2014/main" id="{D4D92393-EA50-874A-BC55-45E1773479C6}"/>
                </a:ext>
              </a:extLst>
            </p:cNvPr>
            <p:cNvCxnSpPr>
              <a:cxnSpLocks/>
            </p:cNvCxnSpPr>
            <p:nvPr/>
          </p:nvCxnSpPr>
          <p:spPr>
            <a:xfrm>
              <a:off x="4149868" y="2130698"/>
              <a:ext cx="0" cy="13055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BB1D758-1BE8-4C4A-A5CF-27499CDBE901}"/>
                </a:ext>
              </a:extLst>
            </p:cNvPr>
            <p:cNvCxnSpPr>
              <a:cxnSpLocks/>
            </p:cNvCxnSpPr>
            <p:nvPr/>
          </p:nvCxnSpPr>
          <p:spPr>
            <a:xfrm>
              <a:off x="7915358" y="2149757"/>
              <a:ext cx="0" cy="1286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249892AD-B35F-074A-B9A2-45D4AE8C5622}"/>
              </a:ext>
            </a:extLst>
          </p:cNvPr>
          <p:cNvCxnSpPr>
            <a:cxnSpLocks/>
          </p:cNvCxnSpPr>
          <p:nvPr/>
        </p:nvCxnSpPr>
        <p:spPr>
          <a:xfrm>
            <a:off x="6096000" y="3960813"/>
            <a:ext cx="0" cy="1122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7">
            <a:extLst>
              <a:ext uri="{FF2B5EF4-FFF2-40B4-BE49-F238E27FC236}">
                <a16:creationId xmlns:a16="http://schemas.microsoft.com/office/drawing/2014/main" id="{EADDFAB6-B66E-7644-A916-126DF6EA0C81}"/>
              </a:ext>
            </a:extLst>
          </p:cNvPr>
          <p:cNvSpPr txBox="1">
            <a:spLocks/>
          </p:cNvSpPr>
          <p:nvPr/>
        </p:nvSpPr>
        <p:spPr bwMode="auto">
          <a:xfrm>
            <a:off x="1673225" y="2233613"/>
            <a:ext cx="2232025" cy="225425"/>
          </a:xfrm>
          <a:prstGeom prst="rect">
            <a:avLst/>
          </a:prstGeom>
        </p:spPr>
        <p:txBody>
          <a:bodyPr l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lnSpc>
                <a:spcPct val="70000"/>
              </a:lnSpc>
              <a:defRPr/>
            </a:pPr>
            <a:r>
              <a:rPr lang="en-US" b="1" dirty="0">
                <a:latin typeface="Lato" panose="020F0502020204030203" pitchFamily="34" charset="0"/>
                <a:ea typeface="Lato" panose="020F0502020204030203" pitchFamily="34" charset="0"/>
                <a:cs typeface="Lato" panose="020F0502020204030203" pitchFamily="34" charset="0"/>
              </a:rPr>
              <a:t>OVER</a:t>
            </a:r>
          </a:p>
        </p:txBody>
      </p:sp>
      <p:sp>
        <p:nvSpPr>
          <p:cNvPr id="30" name="Text Placeholder 7">
            <a:extLst>
              <a:ext uri="{FF2B5EF4-FFF2-40B4-BE49-F238E27FC236}">
                <a16:creationId xmlns:a16="http://schemas.microsoft.com/office/drawing/2014/main" id="{B9FC5C4B-0202-D84F-BAF8-361F5661C87A}"/>
              </a:ext>
            </a:extLst>
          </p:cNvPr>
          <p:cNvSpPr txBox="1">
            <a:spLocks/>
          </p:cNvSpPr>
          <p:nvPr/>
        </p:nvSpPr>
        <p:spPr bwMode="auto">
          <a:xfrm>
            <a:off x="8855075" y="2270125"/>
            <a:ext cx="1733550" cy="225425"/>
          </a:xfrm>
          <a:prstGeom prst="rect">
            <a:avLst/>
          </a:prstGeom>
        </p:spPr>
        <p:txBody>
          <a:bodyPr l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lnSpc>
                <a:spcPct val="70000"/>
              </a:lnSpc>
              <a:defRPr/>
            </a:pPr>
            <a:r>
              <a:rPr lang="en-US" b="1" dirty="0">
                <a:latin typeface="Lato" panose="020F0502020204030203" pitchFamily="34" charset="0"/>
                <a:ea typeface="Lato" panose="020F0502020204030203" pitchFamily="34" charset="0"/>
                <a:cs typeface="Lato" panose="020F0502020204030203" pitchFamily="34" charset="0"/>
              </a:rPr>
              <a:t>NEARLY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1CED-8A49-664C-A397-B74EE74955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A491DB-13D5-8248-983C-4B9CF6D2F27A}"/>
              </a:ext>
            </a:extLst>
          </p:cNvPr>
          <p:cNvSpPr>
            <a:spLocks noGrp="1"/>
          </p:cNvSpPr>
          <p:nvPr>
            <p:ph sz="quarter" idx="10"/>
          </p:nvPr>
        </p:nvSpPr>
        <p:spPr/>
        <p:txBody>
          <a:bodyPr/>
          <a:lstStyle/>
          <a:p>
            <a:endParaRPr lang="en-US"/>
          </a:p>
        </p:txBody>
      </p:sp>
      <p:sp>
        <p:nvSpPr>
          <p:cNvPr id="4" name="Footer Placeholder 3">
            <a:extLst>
              <a:ext uri="{FF2B5EF4-FFF2-40B4-BE49-F238E27FC236}">
                <a16:creationId xmlns:a16="http://schemas.microsoft.com/office/drawing/2014/main" id="{61D551D1-5EB4-F24E-84E8-7018E1358067}"/>
              </a:ext>
            </a:extLst>
          </p:cNvPr>
          <p:cNvSpPr>
            <a:spLocks noGrp="1"/>
          </p:cNvSpPr>
          <p:nvPr>
            <p:ph type="ftr" sz="quarter" idx="11"/>
          </p:nvPr>
        </p:nvSpPr>
        <p:spPr/>
        <p:txBody>
          <a:bodyPr/>
          <a:lstStyle/>
          <a:p>
            <a:fld id="{0DBAD59A-2AF2-4944-9114-771EC3482AA0}" type="slidenum">
              <a:rPr lang="en-US" smtClean="0"/>
              <a:pPr/>
              <a:t>30</a:t>
            </a:fld>
            <a:endParaRPr lang="en-US" dirty="0">
              <a:solidFill>
                <a:schemeClr val="bg1"/>
              </a:solidFill>
            </a:endParaRPr>
          </a:p>
        </p:txBody>
      </p:sp>
      <p:sp>
        <p:nvSpPr>
          <p:cNvPr id="5" name="TextBox 4">
            <a:extLst>
              <a:ext uri="{FF2B5EF4-FFF2-40B4-BE49-F238E27FC236}">
                <a16:creationId xmlns:a16="http://schemas.microsoft.com/office/drawing/2014/main" id="{0FEB6DA5-57CF-474D-A67F-831F51A07796}"/>
              </a:ext>
            </a:extLst>
          </p:cNvPr>
          <p:cNvSpPr txBox="1"/>
          <p:nvPr/>
        </p:nvSpPr>
        <p:spPr>
          <a:xfrm>
            <a:off x="1943100" y="6335486"/>
            <a:ext cx="0" cy="0"/>
          </a:xfrm>
          <a:prstGeom prst="rect">
            <a:avLst/>
          </a:prstGeom>
        </p:spPr>
        <p:txBody>
          <a:bodyPr vert="horz" wrap="none" lIns="0" tIns="0" rIns="91440" bIns="45720" rtlCol="0">
            <a:normAutofit fontScale="25000" lnSpcReduction="20000"/>
          </a:bodyPr>
          <a:lstStyle/>
          <a:p>
            <a:pPr algn="l"/>
            <a:endParaRPr lang="en-US" dirty="0"/>
          </a:p>
        </p:txBody>
      </p:sp>
    </p:spTree>
    <p:extLst>
      <p:ext uri="{BB962C8B-B14F-4D97-AF65-F5344CB8AC3E}">
        <p14:creationId xmlns:p14="http://schemas.microsoft.com/office/powerpoint/2010/main" val="2314513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59C48-2C0F-F54E-8C93-14C38350F3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2FA628-B239-0B49-912E-0FB328E07278}"/>
              </a:ext>
            </a:extLst>
          </p:cNvPr>
          <p:cNvSpPr>
            <a:spLocks noGrp="1"/>
          </p:cNvSpPr>
          <p:nvPr>
            <p:ph sz="quarter" idx="10"/>
          </p:nvPr>
        </p:nvSpPr>
        <p:spPr/>
        <p:txBody>
          <a:bodyPr/>
          <a:lstStyle/>
          <a:p>
            <a:endParaRPr lang="en-US"/>
          </a:p>
        </p:txBody>
      </p:sp>
      <p:sp>
        <p:nvSpPr>
          <p:cNvPr id="4" name="Content Placeholder 3">
            <a:extLst>
              <a:ext uri="{FF2B5EF4-FFF2-40B4-BE49-F238E27FC236}">
                <a16:creationId xmlns:a16="http://schemas.microsoft.com/office/drawing/2014/main" id="{48E02756-E003-F146-A80A-226E22CBD45B}"/>
              </a:ext>
            </a:extLst>
          </p:cNvPr>
          <p:cNvSpPr>
            <a:spLocks noGrp="1"/>
          </p:cNvSpPr>
          <p:nvPr>
            <p:ph sz="quarter" idx="11"/>
          </p:nvPr>
        </p:nvSpPr>
        <p:spPr/>
        <p:txBody>
          <a:bodyPr/>
          <a:lstStyle/>
          <a:p>
            <a:endParaRPr lang="en-US"/>
          </a:p>
        </p:txBody>
      </p:sp>
      <p:sp>
        <p:nvSpPr>
          <p:cNvPr id="5" name="Footer Placeholder 4">
            <a:extLst>
              <a:ext uri="{FF2B5EF4-FFF2-40B4-BE49-F238E27FC236}">
                <a16:creationId xmlns:a16="http://schemas.microsoft.com/office/drawing/2014/main" id="{5BF35A94-B0D4-764E-B357-730E740CBECE}"/>
              </a:ext>
            </a:extLst>
          </p:cNvPr>
          <p:cNvSpPr>
            <a:spLocks noGrp="1"/>
          </p:cNvSpPr>
          <p:nvPr>
            <p:ph type="ftr" sz="quarter" idx="12"/>
          </p:nvPr>
        </p:nvSpPr>
        <p:spPr/>
        <p:txBody>
          <a:bodyPr/>
          <a:lstStyle/>
          <a:p>
            <a:fld id="{0DBAD59A-2AF2-4944-9114-771EC3482AA0}" type="slidenum">
              <a:rPr lang="en-US" smtClean="0"/>
              <a:pPr/>
              <a:t>31</a:t>
            </a:fld>
            <a:endParaRPr lang="en-US" dirty="0">
              <a:solidFill>
                <a:schemeClr val="bg1"/>
              </a:solidFill>
            </a:endParaRPr>
          </a:p>
        </p:txBody>
      </p:sp>
    </p:spTree>
    <p:extLst>
      <p:ext uri="{BB962C8B-B14F-4D97-AF65-F5344CB8AC3E}">
        <p14:creationId xmlns:p14="http://schemas.microsoft.com/office/powerpoint/2010/main" val="2861539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839F-0DF0-DA4E-A929-88D187456E7D}"/>
              </a:ext>
            </a:extLst>
          </p:cNvPr>
          <p:cNvSpPr>
            <a:spLocks noGrp="1"/>
          </p:cNvSpPr>
          <p:nvPr>
            <p:ph type="ctrTitle"/>
          </p:nvPr>
        </p:nvSpPr>
        <p:spPr/>
        <p:txBody>
          <a:bodyPr/>
          <a:lstStyle/>
          <a:p>
            <a:endParaRPr lang="en-US"/>
          </a:p>
        </p:txBody>
      </p:sp>
      <p:sp>
        <p:nvSpPr>
          <p:cNvPr id="3" name="Footer Placeholder 2">
            <a:extLst>
              <a:ext uri="{FF2B5EF4-FFF2-40B4-BE49-F238E27FC236}">
                <a16:creationId xmlns:a16="http://schemas.microsoft.com/office/drawing/2014/main" id="{6C24542A-07E2-4C42-8C07-9564E2A1E020}"/>
              </a:ext>
            </a:extLst>
          </p:cNvPr>
          <p:cNvSpPr>
            <a:spLocks noGrp="1"/>
          </p:cNvSpPr>
          <p:nvPr>
            <p:ph type="ftr" sz="quarter" idx="10"/>
          </p:nvPr>
        </p:nvSpPr>
        <p:spPr/>
        <p:txBody>
          <a:bodyPr/>
          <a:lstStyle/>
          <a:p>
            <a:fld id="{0DBAD59A-2AF2-4944-9114-771EC3482AA0}" type="slidenum">
              <a:rPr lang="en-US" smtClean="0"/>
              <a:pPr/>
              <a:t>32</a:t>
            </a:fld>
            <a:endParaRPr lang="en-US" dirty="0">
              <a:solidFill>
                <a:schemeClr val="bg1"/>
              </a:solidFill>
            </a:endParaRPr>
          </a:p>
        </p:txBody>
      </p:sp>
    </p:spTree>
    <p:extLst>
      <p:ext uri="{BB962C8B-B14F-4D97-AF65-F5344CB8AC3E}">
        <p14:creationId xmlns:p14="http://schemas.microsoft.com/office/powerpoint/2010/main" val="1589990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16893C-9603-8F4F-BD21-F6141F7A8956}"/>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BB871D4D-80B5-EF4A-9EE1-E7241EF132FE}"/>
              </a:ext>
            </a:extLst>
          </p:cNvPr>
          <p:cNvSpPr>
            <a:spLocks noGrp="1"/>
          </p:cNvSpPr>
          <p:nvPr>
            <p:ph type="title"/>
          </p:nvPr>
        </p:nvSpPr>
        <p:spPr/>
        <p:txBody>
          <a:bodyPr/>
          <a:lstStyle/>
          <a:p>
            <a:endParaRPr lang="en-US"/>
          </a:p>
        </p:txBody>
      </p:sp>
      <p:sp>
        <p:nvSpPr>
          <p:cNvPr id="4" name="Picture Placeholder 3">
            <a:extLst>
              <a:ext uri="{FF2B5EF4-FFF2-40B4-BE49-F238E27FC236}">
                <a16:creationId xmlns:a16="http://schemas.microsoft.com/office/drawing/2014/main" id="{7427E7C7-E13D-4343-A3B5-FF52CD3CC09A}"/>
              </a:ext>
            </a:extLst>
          </p:cNvPr>
          <p:cNvSpPr>
            <a:spLocks noGrp="1"/>
          </p:cNvSpPr>
          <p:nvPr>
            <p:ph type="pic" sz="quarter" idx="19"/>
          </p:nvPr>
        </p:nvSpPr>
        <p:spPr/>
      </p:sp>
      <p:sp>
        <p:nvSpPr>
          <p:cNvPr id="5" name="Footer Placeholder 4">
            <a:extLst>
              <a:ext uri="{FF2B5EF4-FFF2-40B4-BE49-F238E27FC236}">
                <a16:creationId xmlns:a16="http://schemas.microsoft.com/office/drawing/2014/main" id="{4665FF23-6132-0E46-85F1-3FD2E7907F9B}"/>
              </a:ext>
            </a:extLst>
          </p:cNvPr>
          <p:cNvSpPr>
            <a:spLocks noGrp="1"/>
          </p:cNvSpPr>
          <p:nvPr>
            <p:ph type="ftr" sz="quarter" idx="20"/>
          </p:nvPr>
        </p:nvSpPr>
        <p:spPr/>
        <p:txBody>
          <a:bodyPr/>
          <a:lstStyle/>
          <a:p>
            <a:fld id="{0DBAD59A-2AF2-4944-9114-771EC3482AA0}" type="slidenum">
              <a:rPr lang="en-US" smtClean="0"/>
              <a:pPr/>
              <a:t>33</a:t>
            </a:fld>
            <a:endParaRPr lang="en-US" dirty="0">
              <a:solidFill>
                <a:schemeClr val="bg1"/>
              </a:solidFill>
            </a:endParaRPr>
          </a:p>
        </p:txBody>
      </p:sp>
    </p:spTree>
    <p:extLst>
      <p:ext uri="{BB962C8B-B14F-4D97-AF65-F5344CB8AC3E}">
        <p14:creationId xmlns:p14="http://schemas.microsoft.com/office/powerpoint/2010/main" val="2992903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F9F69-B364-0844-A93E-8675F01A01D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AC2F47-577B-3E4F-9AF5-DF134E310404}"/>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DA2C2C28-EAEE-7048-B501-3C6AF341C7F4}"/>
              </a:ext>
            </a:extLst>
          </p:cNvPr>
          <p:cNvSpPr>
            <a:spLocks noGrp="1"/>
          </p:cNvSpPr>
          <p:nvPr>
            <p:ph type="pic" sz="quarter" idx="18"/>
          </p:nvPr>
        </p:nvSpPr>
        <p:spPr/>
      </p:sp>
      <p:sp>
        <p:nvSpPr>
          <p:cNvPr id="5" name="Picture Placeholder 4">
            <a:extLst>
              <a:ext uri="{FF2B5EF4-FFF2-40B4-BE49-F238E27FC236}">
                <a16:creationId xmlns:a16="http://schemas.microsoft.com/office/drawing/2014/main" id="{5B4F5D6A-5AB1-6D4F-954C-2A28F2F95534}"/>
              </a:ext>
            </a:extLst>
          </p:cNvPr>
          <p:cNvSpPr>
            <a:spLocks noGrp="1"/>
          </p:cNvSpPr>
          <p:nvPr>
            <p:ph type="pic" sz="quarter" idx="19"/>
          </p:nvPr>
        </p:nvSpPr>
        <p:spPr/>
      </p:sp>
      <p:sp>
        <p:nvSpPr>
          <p:cNvPr id="6" name="Picture Placeholder 5">
            <a:extLst>
              <a:ext uri="{FF2B5EF4-FFF2-40B4-BE49-F238E27FC236}">
                <a16:creationId xmlns:a16="http://schemas.microsoft.com/office/drawing/2014/main" id="{762D67C5-F5ED-0144-9F9C-3202BBD9DFFE}"/>
              </a:ext>
            </a:extLst>
          </p:cNvPr>
          <p:cNvSpPr>
            <a:spLocks noGrp="1"/>
          </p:cNvSpPr>
          <p:nvPr>
            <p:ph type="pic" sz="quarter" idx="20"/>
          </p:nvPr>
        </p:nvSpPr>
        <p:spPr/>
      </p:sp>
      <p:sp>
        <p:nvSpPr>
          <p:cNvPr id="7" name="Footer Placeholder 6">
            <a:extLst>
              <a:ext uri="{FF2B5EF4-FFF2-40B4-BE49-F238E27FC236}">
                <a16:creationId xmlns:a16="http://schemas.microsoft.com/office/drawing/2014/main" id="{9CBFD6FB-7592-1846-95D3-5D7C9672369A}"/>
              </a:ext>
            </a:extLst>
          </p:cNvPr>
          <p:cNvSpPr>
            <a:spLocks noGrp="1"/>
          </p:cNvSpPr>
          <p:nvPr>
            <p:ph type="ftr" sz="quarter" idx="21"/>
          </p:nvPr>
        </p:nvSpPr>
        <p:spPr/>
        <p:txBody>
          <a:bodyPr/>
          <a:lstStyle/>
          <a:p>
            <a:fld id="{0DBAD59A-2AF2-4944-9114-771EC3482AA0}" type="slidenum">
              <a:rPr lang="en-US" smtClean="0"/>
              <a:pPr/>
              <a:t>34</a:t>
            </a:fld>
            <a:endParaRPr lang="en-US" dirty="0">
              <a:solidFill>
                <a:schemeClr val="bg1"/>
              </a:solidFill>
            </a:endParaRPr>
          </a:p>
        </p:txBody>
      </p:sp>
    </p:spTree>
    <p:extLst>
      <p:ext uri="{BB962C8B-B14F-4D97-AF65-F5344CB8AC3E}">
        <p14:creationId xmlns:p14="http://schemas.microsoft.com/office/powerpoint/2010/main" val="3796392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E433AE-4501-E145-9518-3AFE9B921558}"/>
              </a:ext>
            </a:extLst>
          </p:cNvPr>
          <p:cNvSpPr>
            <a:spLocks noGrp="1"/>
          </p:cNvSpPr>
          <p:nvPr>
            <p:ph sz="half" idx="2"/>
          </p:nvPr>
        </p:nvSpPr>
        <p:spPr/>
        <p:txBody>
          <a:bodyPr/>
          <a:lstStyle/>
          <a:p>
            <a:endParaRPr lang="en-US"/>
          </a:p>
        </p:txBody>
      </p:sp>
      <p:sp>
        <p:nvSpPr>
          <p:cNvPr id="3" name="Content Placeholder 2">
            <a:extLst>
              <a:ext uri="{FF2B5EF4-FFF2-40B4-BE49-F238E27FC236}">
                <a16:creationId xmlns:a16="http://schemas.microsoft.com/office/drawing/2014/main" id="{4174CDF0-838D-8540-9F62-6DDC849669FA}"/>
              </a:ext>
            </a:extLst>
          </p:cNvPr>
          <p:cNvSpPr>
            <a:spLocks noGrp="1"/>
          </p:cNvSpPr>
          <p:nvPr>
            <p:ph sz="quarter" idx="4"/>
          </p:nvPr>
        </p:nvSpPr>
        <p:spPr/>
        <p:txBody>
          <a:bodyPr/>
          <a:lstStyle/>
          <a:p>
            <a:endParaRPr lang="en-US"/>
          </a:p>
        </p:txBody>
      </p:sp>
      <p:sp>
        <p:nvSpPr>
          <p:cNvPr id="4" name="Title 3">
            <a:extLst>
              <a:ext uri="{FF2B5EF4-FFF2-40B4-BE49-F238E27FC236}">
                <a16:creationId xmlns:a16="http://schemas.microsoft.com/office/drawing/2014/main" id="{D25D5225-80DE-C34F-8F58-283012828CCC}"/>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29211313-4F83-5E4E-BFAA-05398C6D8F22}"/>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B3A02098-EDDD-FC4B-8233-F1565330969E}"/>
              </a:ext>
            </a:extLst>
          </p:cNvPr>
          <p:cNvSpPr>
            <a:spLocks noGrp="1"/>
          </p:cNvSpPr>
          <p:nvPr>
            <p:ph type="body" idx="13"/>
          </p:nvPr>
        </p:nvSpPr>
        <p:spPr/>
        <p:txBody>
          <a:bodyPr/>
          <a:lstStyle/>
          <a:p>
            <a:endParaRPr lang="en-US"/>
          </a:p>
        </p:txBody>
      </p:sp>
      <p:sp>
        <p:nvSpPr>
          <p:cNvPr id="7" name="Footer Placeholder 6">
            <a:extLst>
              <a:ext uri="{FF2B5EF4-FFF2-40B4-BE49-F238E27FC236}">
                <a16:creationId xmlns:a16="http://schemas.microsoft.com/office/drawing/2014/main" id="{B517A5EB-0E31-5448-B135-E60DDD7224B4}"/>
              </a:ext>
            </a:extLst>
          </p:cNvPr>
          <p:cNvSpPr>
            <a:spLocks noGrp="1"/>
          </p:cNvSpPr>
          <p:nvPr>
            <p:ph type="ftr" sz="quarter" idx="14"/>
          </p:nvPr>
        </p:nvSpPr>
        <p:spPr/>
        <p:txBody>
          <a:bodyPr/>
          <a:lstStyle/>
          <a:p>
            <a:fld id="{0DBAD59A-2AF2-4944-9114-771EC3482AA0}" type="slidenum">
              <a:rPr lang="en-US" smtClean="0"/>
              <a:pPr/>
              <a:t>35</a:t>
            </a:fld>
            <a:endParaRPr lang="en-US" dirty="0">
              <a:solidFill>
                <a:schemeClr val="bg1"/>
              </a:solidFill>
            </a:endParaRPr>
          </a:p>
        </p:txBody>
      </p:sp>
    </p:spTree>
    <p:extLst>
      <p:ext uri="{BB962C8B-B14F-4D97-AF65-F5344CB8AC3E}">
        <p14:creationId xmlns:p14="http://schemas.microsoft.com/office/powerpoint/2010/main" val="3778321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B218-0C87-7D49-B825-B658A8A11C3E}"/>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0B8BB403-CC83-3A49-A3DB-F20CE0AB5DCE}"/>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02584ECD-08D3-FD4D-AFE1-7C264AE65DFE}"/>
              </a:ext>
            </a:extLst>
          </p:cNvPr>
          <p:cNvSpPr>
            <a:spLocks noGrp="1"/>
          </p:cNvSpPr>
          <p:nvPr>
            <p:ph type="body" sz="quarter" idx="10"/>
          </p:nvPr>
        </p:nvSpPr>
        <p:spPr/>
        <p:txBody>
          <a:bodyPr/>
          <a:lstStyle/>
          <a:p>
            <a:endParaRPr lang="en-US"/>
          </a:p>
        </p:txBody>
      </p:sp>
      <p:sp>
        <p:nvSpPr>
          <p:cNvPr id="6" name="Footer Placeholder 5">
            <a:extLst>
              <a:ext uri="{FF2B5EF4-FFF2-40B4-BE49-F238E27FC236}">
                <a16:creationId xmlns:a16="http://schemas.microsoft.com/office/drawing/2014/main" id="{F23227D1-E1C8-0048-AAA6-E28B63865ACA}"/>
              </a:ext>
            </a:extLst>
          </p:cNvPr>
          <p:cNvSpPr>
            <a:spLocks noGrp="1"/>
          </p:cNvSpPr>
          <p:nvPr>
            <p:ph type="ftr" sz="quarter" idx="21"/>
          </p:nvPr>
        </p:nvSpPr>
        <p:spPr/>
        <p:txBody>
          <a:bodyPr/>
          <a:lstStyle/>
          <a:p>
            <a:fld id="{0DBAD59A-2AF2-4944-9114-771EC3482AA0}" type="slidenum">
              <a:rPr lang="en-US" smtClean="0"/>
              <a:pPr/>
              <a:t>36</a:t>
            </a:fld>
            <a:endParaRPr lang="en-US" dirty="0">
              <a:solidFill>
                <a:schemeClr val="bg1"/>
              </a:solidFill>
            </a:endParaRPr>
          </a:p>
        </p:txBody>
      </p:sp>
      <p:graphicFrame>
        <p:nvGraphicFramePr>
          <p:cNvPr id="7" name="Chart Placeholder 17">
            <a:extLst>
              <a:ext uri="{FF2B5EF4-FFF2-40B4-BE49-F238E27FC236}">
                <a16:creationId xmlns:a16="http://schemas.microsoft.com/office/drawing/2014/main" id="{7AB99561-D968-2E44-8E01-FD555DAB88A4}"/>
              </a:ext>
            </a:extLst>
          </p:cNvPr>
          <p:cNvGraphicFramePr>
            <a:graphicFrameLocks noGrp="1"/>
          </p:cNvGraphicFramePr>
          <p:nvPr>
            <p:ph type="chart" sz="quarter" idx="20"/>
          </p:nvPr>
        </p:nvGraphicFramePr>
        <p:xfrm>
          <a:off x="6211888" y="2249488"/>
          <a:ext cx="5319712" cy="3425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1860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7570FF-56AA-DD44-AAD1-682710A612D3}"/>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749B9720-EBBB-3743-9B9A-A8B9C5A3347C}"/>
              </a:ext>
            </a:extLst>
          </p:cNvPr>
          <p:cNvSpPr>
            <a:spLocks noGrp="1"/>
          </p:cNvSpPr>
          <p:nvPr>
            <p:ph type="body" sz="quarter" idx="11"/>
          </p:nvPr>
        </p:nvSpPr>
        <p:spPr/>
        <p:txBody>
          <a:bodyPr/>
          <a:lstStyle/>
          <a:p>
            <a:endParaRPr lang="en-US"/>
          </a:p>
        </p:txBody>
      </p:sp>
      <p:sp>
        <p:nvSpPr>
          <p:cNvPr id="4" name="Footer Placeholder 3">
            <a:extLst>
              <a:ext uri="{FF2B5EF4-FFF2-40B4-BE49-F238E27FC236}">
                <a16:creationId xmlns:a16="http://schemas.microsoft.com/office/drawing/2014/main" id="{4A45A97C-88A4-854F-AE32-A98349D98C7D}"/>
              </a:ext>
            </a:extLst>
          </p:cNvPr>
          <p:cNvSpPr>
            <a:spLocks noGrp="1"/>
          </p:cNvSpPr>
          <p:nvPr>
            <p:ph type="ftr" sz="quarter" idx="12"/>
          </p:nvPr>
        </p:nvSpPr>
        <p:spPr/>
        <p:txBody>
          <a:bodyPr/>
          <a:lstStyle/>
          <a:p>
            <a:fld id="{0DBAD59A-2AF2-4944-9114-771EC3482AA0}" type="slidenum">
              <a:rPr lang="en-US" smtClean="0"/>
              <a:pPr/>
              <a:t>37</a:t>
            </a:fld>
            <a:endParaRPr lang="en-US" dirty="0">
              <a:solidFill>
                <a:schemeClr val="bg1"/>
              </a:solidFill>
            </a:endParaRPr>
          </a:p>
        </p:txBody>
      </p:sp>
    </p:spTree>
    <p:extLst>
      <p:ext uri="{BB962C8B-B14F-4D97-AF65-F5344CB8AC3E}">
        <p14:creationId xmlns:p14="http://schemas.microsoft.com/office/powerpoint/2010/main" val="2769349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A0E9C3-1167-3C4A-A81E-0E90C9F90EF0}"/>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391C1DCF-0E87-A241-9E4D-08BC24FF4CCA}"/>
              </a:ext>
            </a:extLst>
          </p:cNvPr>
          <p:cNvSpPr>
            <a:spLocks noGrp="1"/>
          </p:cNvSpPr>
          <p:nvPr>
            <p:ph type="body" sz="quarter" idx="10"/>
          </p:nvPr>
        </p:nvSpPr>
        <p:spPr/>
        <p:txBody>
          <a:bodyPr/>
          <a:lstStyle/>
          <a:p>
            <a:endParaRPr lang="en-US"/>
          </a:p>
        </p:txBody>
      </p:sp>
      <p:sp>
        <p:nvSpPr>
          <p:cNvPr id="4" name="Footer Placeholder 3">
            <a:extLst>
              <a:ext uri="{FF2B5EF4-FFF2-40B4-BE49-F238E27FC236}">
                <a16:creationId xmlns:a16="http://schemas.microsoft.com/office/drawing/2014/main" id="{D14DF96A-0F5D-F746-A409-BD7063A65D47}"/>
              </a:ext>
            </a:extLst>
          </p:cNvPr>
          <p:cNvSpPr>
            <a:spLocks noGrp="1"/>
          </p:cNvSpPr>
          <p:nvPr>
            <p:ph type="ftr" sz="quarter" idx="12"/>
          </p:nvPr>
        </p:nvSpPr>
        <p:spPr/>
        <p:txBody>
          <a:bodyPr/>
          <a:lstStyle/>
          <a:p>
            <a:fld id="{0DBAD59A-2AF2-4944-9114-771EC3482AA0}" type="slidenum">
              <a:rPr lang="en-US" smtClean="0"/>
              <a:pPr/>
              <a:t>38</a:t>
            </a:fld>
            <a:endParaRPr lang="en-US" dirty="0">
              <a:solidFill>
                <a:schemeClr val="bg1">
                  <a:lumMod val="50000"/>
                </a:schemeClr>
              </a:solidFill>
            </a:endParaRPr>
          </a:p>
        </p:txBody>
      </p:sp>
    </p:spTree>
    <p:extLst>
      <p:ext uri="{BB962C8B-B14F-4D97-AF65-F5344CB8AC3E}">
        <p14:creationId xmlns:p14="http://schemas.microsoft.com/office/powerpoint/2010/main" val="2742015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160FD6-A7D4-984C-88DB-66546DB39F76}"/>
              </a:ext>
            </a:extLst>
          </p:cNvPr>
          <p:cNvSpPr>
            <a:spLocks noGrp="1"/>
          </p:cNvSpPr>
          <p:nvPr>
            <p:ph type="ftr" sz="quarter" idx="10"/>
          </p:nvPr>
        </p:nvSpPr>
        <p:spPr/>
        <p:txBody>
          <a:bodyPr/>
          <a:lstStyle/>
          <a:p>
            <a:fld id="{0DBAD59A-2AF2-4944-9114-771EC3482AA0}" type="slidenum">
              <a:rPr lang="en-US" smtClean="0"/>
              <a:pPr/>
              <a:t>39</a:t>
            </a:fld>
            <a:endParaRPr lang="en-US" dirty="0">
              <a:solidFill>
                <a:schemeClr val="bg1">
                  <a:lumMod val="50000"/>
                </a:schemeClr>
              </a:solidFill>
            </a:endParaRPr>
          </a:p>
        </p:txBody>
      </p:sp>
    </p:spTree>
    <p:extLst>
      <p:ext uri="{BB962C8B-B14F-4D97-AF65-F5344CB8AC3E}">
        <p14:creationId xmlns:p14="http://schemas.microsoft.com/office/powerpoint/2010/main" val="3583477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8" descr="A picture containing nature&#10;&#10;Description automatically generated">
            <a:extLst>
              <a:ext uri="{FF2B5EF4-FFF2-40B4-BE49-F238E27FC236}">
                <a16:creationId xmlns:a16="http://schemas.microsoft.com/office/drawing/2014/main" id="{877B2FAC-3817-E04B-B78D-1A61719C0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793750"/>
            <a:ext cx="94869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F69256AE-88EC-E446-9236-A6776D2191EC}"/>
              </a:ext>
            </a:extLst>
          </p:cNvPr>
          <p:cNvSpPr txBox="1">
            <a:spLocks/>
          </p:cNvSpPr>
          <p:nvPr/>
        </p:nvSpPr>
        <p:spPr bwMode="auto">
          <a:xfrm>
            <a:off x="676275" y="742950"/>
            <a:ext cx="10841038" cy="577850"/>
          </a:xfrm>
          <a:prstGeom prst="rect">
            <a:avLst/>
          </a:prstGeom>
          <a:noFill/>
          <a:ln>
            <a:noFill/>
          </a:ln>
        </p:spPr>
        <p:txBody>
          <a:bodyPr lIns="0" tIns="0" rIns="9000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defRPr/>
            </a:pPr>
            <a:r>
              <a:rPr lang="en-US" sz="2400" dirty="0">
                <a:solidFill>
                  <a:schemeClr val="tx1">
                    <a:lumMod val="75000"/>
                    <a:lumOff val="25000"/>
                  </a:schemeClr>
                </a:solidFill>
                <a:ea typeface="Lato Heavy" panose="020F0502020204030203" pitchFamily="34" charset="0"/>
                <a:cs typeface="Lato Heavy" panose="020F0502020204030203" pitchFamily="34" charset="0"/>
              </a:rPr>
              <a:t>WHY ONTARIO</a:t>
            </a:r>
            <a:br>
              <a:rPr lang="en-US" sz="2400" dirty="0">
                <a:solidFill>
                  <a:schemeClr val="tx1">
                    <a:lumMod val="75000"/>
                    <a:lumOff val="25000"/>
                  </a:schemeClr>
                </a:solidFill>
                <a:ea typeface="Lato Heavy" panose="020F0502020204030203" pitchFamily="34" charset="0"/>
                <a:cs typeface="Lato Heavy" panose="020F0502020204030203" pitchFamily="34" charset="0"/>
              </a:rPr>
            </a:br>
            <a:r>
              <a:rPr lang="en-CA" sz="1100" spc="300" dirty="0">
                <a:solidFill>
                  <a:schemeClr val="tx1">
                    <a:lumMod val="75000"/>
                    <a:lumOff val="25000"/>
                  </a:schemeClr>
                </a:solidFill>
                <a:ea typeface="Lato Heavy" panose="020F0502020204030203" pitchFamily="34" charset="0"/>
                <a:cs typeface="Lato Heavy" panose="020F0502020204030203" pitchFamily="34" charset="0"/>
              </a:rPr>
              <a:t>FOR INFORMATION TECHNOLOGY</a:t>
            </a:r>
          </a:p>
        </p:txBody>
      </p:sp>
      <p:sp>
        <p:nvSpPr>
          <p:cNvPr id="5" name="Text Placeholder 7">
            <a:extLst>
              <a:ext uri="{FF2B5EF4-FFF2-40B4-BE49-F238E27FC236}">
                <a16:creationId xmlns:a16="http://schemas.microsoft.com/office/drawing/2014/main" id="{E6C44425-57E4-C845-AA77-AA7D471D56EB}"/>
              </a:ext>
            </a:extLst>
          </p:cNvPr>
          <p:cNvSpPr txBox="1">
            <a:spLocks/>
          </p:cNvSpPr>
          <p:nvPr/>
        </p:nvSpPr>
        <p:spPr>
          <a:xfrm>
            <a:off x="709613" y="5481638"/>
            <a:ext cx="3895725" cy="719137"/>
          </a:xfrm>
          <a:prstGeom prst="rect">
            <a:avLst/>
          </a:prstGeom>
        </p:spPr>
        <p:txBody>
          <a:bodyPr tIns="0"/>
          <a:lstStyle>
            <a:lvl1pPr marL="0" marR="0" indent="0" algn="l"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938" algn="ctr" eaLnBrk="1" hangingPunct="1">
              <a:lnSpc>
                <a:spcPct val="90000"/>
              </a:lnSpc>
              <a:spcBef>
                <a:spcPts val="1000"/>
              </a:spcBef>
              <a:buClr>
                <a:schemeClr val="tx1"/>
              </a:buClr>
              <a:defRPr/>
            </a:pPr>
            <a:r>
              <a:rPr lang="en-CA" sz="1600" b="1" dirty="0">
                <a:solidFill>
                  <a:srgbClr val="B01E59"/>
                </a:solidFill>
                <a:latin typeface="Lato Heavy" panose="020F0502020204030203" pitchFamily="34" charset="0"/>
                <a:ea typeface="Lato Heavy" panose="020F0502020204030203" pitchFamily="34" charset="0"/>
                <a:cs typeface="Lato Heavy" panose="020F0502020204030203" pitchFamily="34" charset="0"/>
              </a:rPr>
              <a:t>ACCESS TO CONSUMERS</a:t>
            </a:r>
          </a:p>
          <a:p>
            <a:pPr algn="ctr">
              <a:defRPr/>
            </a:pPr>
            <a:r>
              <a:rPr lang="en-CA" sz="1600" dirty="0">
                <a:solidFill>
                  <a:srgbClr val="000000"/>
                </a:solidFill>
                <a:latin typeface="Lato Light" panose="020F0502020204030203" pitchFamily="34" charset="0"/>
                <a:ea typeface="ＭＳ Ｐゴシック" panose="020B0600070205080204" pitchFamily="34" charset="-128"/>
                <a:cs typeface="+mn-cs"/>
              </a:rPr>
              <a:t>187 million consumers </a:t>
            </a:r>
            <a:r>
              <a:rPr lang="en-CA" sz="1600" dirty="0">
                <a:solidFill>
                  <a:srgbClr val="000000"/>
                </a:solidFill>
                <a:latin typeface="Lato" panose="020F0502020204030203" pitchFamily="34" charset="0"/>
                <a:ea typeface="ＭＳ Ｐゴシック" panose="020B0600070205080204" pitchFamily="34" charset="-128"/>
                <a:cs typeface="+mn-cs"/>
              </a:rPr>
              <a:t>within </a:t>
            </a:r>
            <a:r>
              <a:rPr lang="en-CA" sz="1600" dirty="0">
                <a:solidFill>
                  <a:srgbClr val="000000"/>
                </a:solidFill>
                <a:latin typeface="Lato Light" panose="020F0502020204030203" pitchFamily="34" charset="0"/>
                <a:ea typeface="ＭＳ Ｐゴシック" panose="020B0600070205080204" pitchFamily="34" charset="-128"/>
                <a:cs typeface="+mn-cs"/>
              </a:rPr>
              <a:t>a day’s drive</a:t>
            </a:r>
            <a:r>
              <a:rPr lang="en-CA" sz="1600" dirty="0">
                <a:solidFill>
                  <a:srgbClr val="000000"/>
                </a:solidFill>
                <a:latin typeface="Lato" panose="020F0502020204030203" pitchFamily="34" charset="0"/>
                <a:ea typeface="ＭＳ Ｐゴシック" panose="020B0600070205080204" pitchFamily="34" charset="-128"/>
                <a:cs typeface="+mn-cs"/>
              </a:rPr>
              <a:t> of the Greater Toronto Area</a:t>
            </a:r>
          </a:p>
        </p:txBody>
      </p:sp>
      <p:sp>
        <p:nvSpPr>
          <p:cNvPr id="23555" name="TextBox 5">
            <a:extLst>
              <a:ext uri="{FF2B5EF4-FFF2-40B4-BE49-F238E27FC236}">
                <a16:creationId xmlns:a16="http://schemas.microsoft.com/office/drawing/2014/main" id="{A32DB61F-4321-3B42-9A40-73EAEFFC27AD}"/>
              </a:ext>
            </a:extLst>
          </p:cNvPr>
          <p:cNvSpPr txBox="1">
            <a:spLocks noChangeArrowheads="1"/>
          </p:cNvSpPr>
          <p:nvPr/>
        </p:nvSpPr>
        <p:spPr bwMode="auto">
          <a:xfrm>
            <a:off x="676275" y="1328738"/>
            <a:ext cx="10845800" cy="1058862"/>
          </a:xfrm>
          <a:prstGeom prst="rect">
            <a:avLst/>
          </a:prstGeom>
          <a:no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2800" b="1" dirty="0">
                <a:solidFill>
                  <a:srgbClr val="B01E59"/>
                </a:solidFill>
                <a:latin typeface="Lato Heavy" panose="020F0502020204030203" pitchFamily="34" charset="0"/>
              </a:rPr>
              <a:t>ONTARIO’S TRADE AND INVESTMENT OFFICES </a:t>
            </a:r>
            <a:br>
              <a:rPr lang="en-US" altLang="en-US" sz="2800" b="1" dirty="0">
                <a:solidFill>
                  <a:srgbClr val="B01E59"/>
                </a:solidFill>
                <a:latin typeface="Lato Heavy" panose="020F0502020204030203" pitchFamily="34" charset="0"/>
              </a:rPr>
            </a:br>
            <a:r>
              <a:rPr lang="en-US" altLang="en-US" sz="2800" b="1" dirty="0">
                <a:solidFill>
                  <a:srgbClr val="B01E59"/>
                </a:solidFill>
                <a:latin typeface="Lato Heavy" panose="020F0502020204030203" pitchFamily="34" charset="0"/>
              </a:rPr>
              <a:t>ARE LOCATED AROUND THE WORLD</a:t>
            </a:r>
            <a:br>
              <a:rPr lang="en-US" altLang="en-US" sz="2800" b="1" dirty="0">
                <a:solidFill>
                  <a:schemeClr val="tx1">
                    <a:lumMod val="75000"/>
                    <a:lumOff val="25000"/>
                  </a:schemeClr>
                </a:solidFill>
                <a:latin typeface="Lato Heavy" panose="020F0502020204030203" pitchFamily="34" charset="0"/>
              </a:rPr>
            </a:br>
            <a:endParaRPr lang="en-US" altLang="en-US" sz="2800" b="1" dirty="0">
              <a:solidFill>
                <a:schemeClr val="tx1">
                  <a:lumMod val="75000"/>
                  <a:lumOff val="25000"/>
                </a:schemeClr>
              </a:solidFill>
              <a:latin typeface="Lato Heavy" panose="020F0502020204030203" pitchFamily="34" charset="0"/>
            </a:endParaRPr>
          </a:p>
        </p:txBody>
      </p:sp>
      <p:grpSp>
        <p:nvGrpSpPr>
          <p:cNvPr id="34821" name="Group 6">
            <a:extLst>
              <a:ext uri="{FF2B5EF4-FFF2-40B4-BE49-F238E27FC236}">
                <a16:creationId xmlns:a16="http://schemas.microsoft.com/office/drawing/2014/main" id="{ACE89DBB-788E-3B40-8F4D-870FA8DD1516}"/>
              </a:ext>
            </a:extLst>
          </p:cNvPr>
          <p:cNvGrpSpPr>
            <a:grpSpLocks/>
          </p:cNvGrpSpPr>
          <p:nvPr/>
        </p:nvGrpSpPr>
        <p:grpSpPr bwMode="auto">
          <a:xfrm>
            <a:off x="5413375" y="2895985"/>
            <a:ext cx="992188" cy="241712"/>
            <a:chOff x="5413303" y="2822860"/>
            <a:chExt cx="992375" cy="241522"/>
          </a:xfrm>
        </p:grpSpPr>
        <p:sp>
          <p:nvSpPr>
            <p:cNvPr id="8" name="Oval 7">
              <a:extLst>
                <a:ext uri="{FF2B5EF4-FFF2-40B4-BE49-F238E27FC236}">
                  <a16:creationId xmlns:a16="http://schemas.microsoft.com/office/drawing/2014/main" id="{C192B8AB-C396-AA4A-90A8-2F9C78181339}"/>
                </a:ext>
              </a:extLst>
            </p:cNvPr>
            <p:cNvSpPr/>
            <p:nvPr/>
          </p:nvSpPr>
          <p:spPr>
            <a:xfrm>
              <a:off x="5880528" y="2822860"/>
              <a:ext cx="65100" cy="6503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9" name="Rectangle 8">
              <a:extLst>
                <a:ext uri="{FF2B5EF4-FFF2-40B4-BE49-F238E27FC236}">
                  <a16:creationId xmlns:a16="http://schemas.microsoft.com/office/drawing/2014/main" id="{99C4861F-08BE-124D-AD71-7A02AAB1B458}"/>
                </a:ext>
              </a:extLst>
            </p:cNvPr>
            <p:cNvSpPr/>
            <p:nvPr/>
          </p:nvSpPr>
          <p:spPr>
            <a:xfrm>
              <a:off x="5413303" y="2864514"/>
              <a:ext cx="992375" cy="199868"/>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PARIS</a:t>
              </a:r>
            </a:p>
          </p:txBody>
        </p:sp>
      </p:grpSp>
      <p:grpSp>
        <p:nvGrpSpPr>
          <p:cNvPr id="34822" name="Group 9">
            <a:extLst>
              <a:ext uri="{FF2B5EF4-FFF2-40B4-BE49-F238E27FC236}">
                <a16:creationId xmlns:a16="http://schemas.microsoft.com/office/drawing/2014/main" id="{82B0FEAF-DE6C-8446-BE92-73A716699EEC}"/>
              </a:ext>
            </a:extLst>
          </p:cNvPr>
          <p:cNvGrpSpPr>
            <a:grpSpLocks/>
          </p:cNvGrpSpPr>
          <p:nvPr/>
        </p:nvGrpSpPr>
        <p:grpSpPr bwMode="auto">
          <a:xfrm>
            <a:off x="6064250" y="2871543"/>
            <a:ext cx="1005861" cy="200025"/>
            <a:chOff x="6063721" y="2799554"/>
            <a:chExt cx="1006385" cy="200055"/>
          </a:xfrm>
        </p:grpSpPr>
        <p:sp>
          <p:nvSpPr>
            <p:cNvPr id="11" name="Oval 10">
              <a:extLst>
                <a:ext uri="{FF2B5EF4-FFF2-40B4-BE49-F238E27FC236}">
                  <a16:creationId xmlns:a16="http://schemas.microsoft.com/office/drawing/2014/main" id="{08F638F6-B9D3-094D-A806-D633813D4132}"/>
                </a:ext>
              </a:extLst>
            </p:cNvPr>
            <p:cNvSpPr/>
            <p:nvPr/>
          </p:nvSpPr>
          <p:spPr>
            <a:xfrm>
              <a:off x="6063721" y="2858545"/>
              <a:ext cx="65122" cy="65098"/>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2" name="Rectangle 11">
              <a:extLst>
                <a:ext uri="{FF2B5EF4-FFF2-40B4-BE49-F238E27FC236}">
                  <a16:creationId xmlns:a16="http://schemas.microsoft.com/office/drawing/2014/main" id="{441ED0E6-73C9-7F4D-9607-78669F4FE3C8}"/>
                </a:ext>
              </a:extLst>
            </p:cNvPr>
            <p:cNvSpPr/>
            <p:nvPr/>
          </p:nvSpPr>
          <p:spPr>
            <a:xfrm>
              <a:off x="6077402" y="2799554"/>
              <a:ext cx="992704"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MUNICH</a:t>
              </a:r>
            </a:p>
          </p:txBody>
        </p:sp>
      </p:grpSp>
      <p:grpSp>
        <p:nvGrpSpPr>
          <p:cNvPr id="34823" name="Group 12">
            <a:extLst>
              <a:ext uri="{FF2B5EF4-FFF2-40B4-BE49-F238E27FC236}">
                <a16:creationId xmlns:a16="http://schemas.microsoft.com/office/drawing/2014/main" id="{73FB6D0D-B0A9-E340-8150-28B83EFE5781}"/>
              </a:ext>
            </a:extLst>
          </p:cNvPr>
          <p:cNvGrpSpPr>
            <a:grpSpLocks/>
          </p:cNvGrpSpPr>
          <p:nvPr/>
        </p:nvGrpSpPr>
        <p:grpSpPr bwMode="auto">
          <a:xfrm>
            <a:off x="5782457" y="2710243"/>
            <a:ext cx="1005455" cy="200025"/>
            <a:chOff x="5783192" y="2636829"/>
            <a:chExt cx="1004320" cy="200055"/>
          </a:xfrm>
        </p:grpSpPr>
        <p:sp>
          <p:nvSpPr>
            <p:cNvPr id="14" name="Oval 13">
              <a:extLst>
                <a:ext uri="{FF2B5EF4-FFF2-40B4-BE49-F238E27FC236}">
                  <a16:creationId xmlns:a16="http://schemas.microsoft.com/office/drawing/2014/main" id="{06ABBD19-0375-4249-9583-B43EE50DB645}"/>
                </a:ext>
              </a:extLst>
            </p:cNvPr>
            <p:cNvSpPr/>
            <p:nvPr/>
          </p:nvSpPr>
          <p:spPr>
            <a:xfrm>
              <a:off x="5783192" y="2698198"/>
              <a:ext cx="65014" cy="6351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5" name="Rectangle 14">
              <a:extLst>
                <a:ext uri="{FF2B5EF4-FFF2-40B4-BE49-F238E27FC236}">
                  <a16:creationId xmlns:a16="http://schemas.microsoft.com/office/drawing/2014/main" id="{FE85043A-FE4F-8E43-AD93-A51AA212EC44}"/>
                </a:ext>
              </a:extLst>
            </p:cNvPr>
            <p:cNvSpPr/>
            <p:nvPr/>
          </p:nvSpPr>
          <p:spPr>
            <a:xfrm>
              <a:off x="5794859" y="2636829"/>
              <a:ext cx="992653"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LONDON</a:t>
              </a:r>
            </a:p>
          </p:txBody>
        </p:sp>
      </p:grpSp>
      <p:grpSp>
        <p:nvGrpSpPr>
          <p:cNvPr id="34824" name="Group 15">
            <a:extLst>
              <a:ext uri="{FF2B5EF4-FFF2-40B4-BE49-F238E27FC236}">
                <a16:creationId xmlns:a16="http://schemas.microsoft.com/office/drawing/2014/main" id="{D6BD28DD-02A3-5746-908D-B80DEDB2A57E}"/>
              </a:ext>
            </a:extLst>
          </p:cNvPr>
          <p:cNvGrpSpPr>
            <a:grpSpLocks/>
          </p:cNvGrpSpPr>
          <p:nvPr/>
        </p:nvGrpSpPr>
        <p:grpSpPr bwMode="auto">
          <a:xfrm>
            <a:off x="2513013" y="3811588"/>
            <a:ext cx="992187" cy="257175"/>
            <a:chOff x="2512537" y="3739332"/>
            <a:chExt cx="992375" cy="256540"/>
          </a:xfrm>
        </p:grpSpPr>
        <p:sp>
          <p:nvSpPr>
            <p:cNvPr id="17" name="Oval 16">
              <a:extLst>
                <a:ext uri="{FF2B5EF4-FFF2-40B4-BE49-F238E27FC236}">
                  <a16:creationId xmlns:a16="http://schemas.microsoft.com/office/drawing/2014/main" id="{8D729B1F-2E95-7940-9F68-389B5C831C4D}"/>
                </a:ext>
              </a:extLst>
            </p:cNvPr>
            <p:cNvSpPr/>
            <p:nvPr/>
          </p:nvSpPr>
          <p:spPr>
            <a:xfrm>
              <a:off x="2976175" y="3739332"/>
              <a:ext cx="65099" cy="64926"/>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8" name="Rectangle 17">
              <a:extLst>
                <a:ext uri="{FF2B5EF4-FFF2-40B4-BE49-F238E27FC236}">
                  <a16:creationId xmlns:a16="http://schemas.microsoft.com/office/drawing/2014/main" id="{536B5868-A2FF-554D-B112-85AB4352DC67}"/>
                </a:ext>
              </a:extLst>
            </p:cNvPr>
            <p:cNvSpPr/>
            <p:nvPr/>
          </p:nvSpPr>
          <p:spPr>
            <a:xfrm>
              <a:off x="2512537" y="3796341"/>
              <a:ext cx="992375" cy="199531"/>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MEXICO CITY</a:t>
              </a:r>
            </a:p>
          </p:txBody>
        </p:sp>
      </p:grpSp>
      <p:grpSp>
        <p:nvGrpSpPr>
          <p:cNvPr id="34825" name="Group 18">
            <a:extLst>
              <a:ext uri="{FF2B5EF4-FFF2-40B4-BE49-F238E27FC236}">
                <a16:creationId xmlns:a16="http://schemas.microsoft.com/office/drawing/2014/main" id="{4B58171A-2004-FB4E-9580-99EEF07CC855}"/>
              </a:ext>
            </a:extLst>
          </p:cNvPr>
          <p:cNvGrpSpPr>
            <a:grpSpLocks/>
          </p:cNvGrpSpPr>
          <p:nvPr/>
        </p:nvGrpSpPr>
        <p:grpSpPr bwMode="auto">
          <a:xfrm>
            <a:off x="1979613" y="3155950"/>
            <a:ext cx="993775" cy="254000"/>
            <a:chOff x="1980219" y="3083988"/>
            <a:chExt cx="992375" cy="253607"/>
          </a:xfrm>
        </p:grpSpPr>
        <p:sp>
          <p:nvSpPr>
            <p:cNvPr id="20" name="Oval 19">
              <a:extLst>
                <a:ext uri="{FF2B5EF4-FFF2-40B4-BE49-F238E27FC236}">
                  <a16:creationId xmlns:a16="http://schemas.microsoft.com/office/drawing/2014/main" id="{6A0600EE-608C-FC41-8C3E-03F240239652}"/>
                </a:ext>
              </a:extLst>
            </p:cNvPr>
            <p:cNvSpPr/>
            <p:nvPr/>
          </p:nvSpPr>
          <p:spPr>
            <a:xfrm>
              <a:off x="2444701" y="3083988"/>
              <a:ext cx="63411" cy="6498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21" name="Rectangle 20">
              <a:extLst>
                <a:ext uri="{FF2B5EF4-FFF2-40B4-BE49-F238E27FC236}">
                  <a16:creationId xmlns:a16="http://schemas.microsoft.com/office/drawing/2014/main" id="{C52E1A15-0800-E248-84F8-12A42DD5EB27}"/>
                </a:ext>
              </a:extLst>
            </p:cNvPr>
            <p:cNvSpPr/>
            <p:nvPr/>
          </p:nvSpPr>
          <p:spPr>
            <a:xfrm>
              <a:off x="1980219" y="3137879"/>
              <a:ext cx="992375" cy="199716"/>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SAN FRANCISCO</a:t>
              </a:r>
            </a:p>
          </p:txBody>
        </p:sp>
      </p:grpSp>
      <p:grpSp>
        <p:nvGrpSpPr>
          <p:cNvPr id="34826" name="Group 21">
            <a:extLst>
              <a:ext uri="{FF2B5EF4-FFF2-40B4-BE49-F238E27FC236}">
                <a16:creationId xmlns:a16="http://schemas.microsoft.com/office/drawing/2014/main" id="{72763789-0FEE-2143-9EC0-9C6F76B3648C}"/>
              </a:ext>
            </a:extLst>
          </p:cNvPr>
          <p:cNvGrpSpPr>
            <a:grpSpLocks/>
          </p:cNvGrpSpPr>
          <p:nvPr/>
        </p:nvGrpSpPr>
        <p:grpSpPr bwMode="auto">
          <a:xfrm>
            <a:off x="2597150" y="3355975"/>
            <a:ext cx="992188" cy="236538"/>
            <a:chOff x="2603006" y="3237567"/>
            <a:chExt cx="992375" cy="236622"/>
          </a:xfrm>
        </p:grpSpPr>
        <p:sp>
          <p:nvSpPr>
            <p:cNvPr id="23" name="Oval 22">
              <a:extLst>
                <a:ext uri="{FF2B5EF4-FFF2-40B4-BE49-F238E27FC236}">
                  <a16:creationId xmlns:a16="http://schemas.microsoft.com/office/drawing/2014/main" id="{FBE4F2C1-64D5-F645-A5C9-4BB6DAC7A45A}"/>
                </a:ext>
              </a:extLst>
            </p:cNvPr>
            <p:cNvSpPr/>
            <p:nvPr/>
          </p:nvSpPr>
          <p:spPr>
            <a:xfrm>
              <a:off x="3069819" y="3237567"/>
              <a:ext cx="63512" cy="65111"/>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24" name="Rectangle 23">
              <a:extLst>
                <a:ext uri="{FF2B5EF4-FFF2-40B4-BE49-F238E27FC236}">
                  <a16:creationId xmlns:a16="http://schemas.microsoft.com/office/drawing/2014/main" id="{3AD60A6E-ADC4-2048-85B7-9A6D643A67DC}"/>
                </a:ext>
              </a:extLst>
            </p:cNvPr>
            <p:cNvSpPr/>
            <p:nvPr/>
          </p:nvSpPr>
          <p:spPr>
            <a:xfrm>
              <a:off x="2603006" y="3274093"/>
              <a:ext cx="992375" cy="200096"/>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DALLAS</a:t>
              </a:r>
            </a:p>
          </p:txBody>
        </p:sp>
      </p:grpSp>
      <p:grpSp>
        <p:nvGrpSpPr>
          <p:cNvPr id="34827" name="Group 27">
            <a:extLst>
              <a:ext uri="{FF2B5EF4-FFF2-40B4-BE49-F238E27FC236}">
                <a16:creationId xmlns:a16="http://schemas.microsoft.com/office/drawing/2014/main" id="{7E45C42F-C3EB-2F45-81F7-6E7ABDB1B927}"/>
              </a:ext>
            </a:extLst>
          </p:cNvPr>
          <p:cNvGrpSpPr>
            <a:grpSpLocks/>
          </p:cNvGrpSpPr>
          <p:nvPr/>
        </p:nvGrpSpPr>
        <p:grpSpPr bwMode="auto">
          <a:xfrm>
            <a:off x="2573713" y="2889250"/>
            <a:ext cx="1001717" cy="200025"/>
            <a:chOff x="2572942" y="2816090"/>
            <a:chExt cx="1001886" cy="200055"/>
          </a:xfrm>
        </p:grpSpPr>
        <p:sp>
          <p:nvSpPr>
            <p:cNvPr id="29" name="Oval 28">
              <a:extLst>
                <a:ext uri="{FF2B5EF4-FFF2-40B4-BE49-F238E27FC236}">
                  <a16:creationId xmlns:a16="http://schemas.microsoft.com/office/drawing/2014/main" id="{7CDA7BD2-5DFC-1B4B-ADBB-1D6F117BC28C}"/>
                </a:ext>
              </a:extLst>
            </p:cNvPr>
            <p:cNvSpPr/>
            <p:nvPr/>
          </p:nvSpPr>
          <p:spPr>
            <a:xfrm>
              <a:off x="3509729" y="2890714"/>
              <a:ext cx="65099" cy="6509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30" name="Rectangle 29">
              <a:extLst>
                <a:ext uri="{FF2B5EF4-FFF2-40B4-BE49-F238E27FC236}">
                  <a16:creationId xmlns:a16="http://schemas.microsoft.com/office/drawing/2014/main" id="{71DBE10E-C7D6-7A43-9A62-50396ECD308B}"/>
                </a:ext>
              </a:extLst>
            </p:cNvPr>
            <p:cNvSpPr/>
            <p:nvPr/>
          </p:nvSpPr>
          <p:spPr>
            <a:xfrm>
              <a:off x="2572942" y="2816090"/>
              <a:ext cx="992355" cy="200055"/>
            </a:xfrm>
            <a:prstGeom prst="rect">
              <a:avLst/>
            </a:prstGeom>
          </p:spPr>
          <p:txBody>
            <a:bodyPr>
              <a:spAutoFit/>
            </a:bodyPr>
            <a:lstStyle/>
            <a:p>
              <a:pPr algn="r">
                <a:defRPr/>
              </a:pPr>
              <a:r>
                <a:rPr lang="en-US" sz="700" b="1" dirty="0">
                  <a:latin typeface="+mj-lt"/>
                  <a:ea typeface="Lato" panose="020F0502020204030203" pitchFamily="34" charset="0"/>
                  <a:cs typeface="Lato" panose="020F0502020204030203" pitchFamily="34" charset="0"/>
                </a:rPr>
                <a:t>CHICAGO</a:t>
              </a:r>
            </a:p>
          </p:txBody>
        </p:sp>
      </p:grpSp>
      <p:grpSp>
        <p:nvGrpSpPr>
          <p:cNvPr id="34828" name="Group 33">
            <a:extLst>
              <a:ext uri="{FF2B5EF4-FFF2-40B4-BE49-F238E27FC236}">
                <a16:creationId xmlns:a16="http://schemas.microsoft.com/office/drawing/2014/main" id="{161E20A1-6C98-B944-B92C-DF7661A7E4BC}"/>
              </a:ext>
            </a:extLst>
          </p:cNvPr>
          <p:cNvGrpSpPr>
            <a:grpSpLocks/>
          </p:cNvGrpSpPr>
          <p:nvPr/>
        </p:nvGrpSpPr>
        <p:grpSpPr bwMode="auto">
          <a:xfrm>
            <a:off x="3836988" y="2981325"/>
            <a:ext cx="1004887" cy="200025"/>
            <a:chOff x="3837295" y="2908178"/>
            <a:chExt cx="1004709" cy="200055"/>
          </a:xfrm>
        </p:grpSpPr>
        <p:sp>
          <p:nvSpPr>
            <p:cNvPr id="35" name="Oval 34">
              <a:extLst>
                <a:ext uri="{FF2B5EF4-FFF2-40B4-BE49-F238E27FC236}">
                  <a16:creationId xmlns:a16="http://schemas.microsoft.com/office/drawing/2014/main" id="{1437FCDF-F8D1-D745-986F-86535C0F3AD1}"/>
                </a:ext>
              </a:extLst>
            </p:cNvPr>
            <p:cNvSpPr/>
            <p:nvPr/>
          </p:nvSpPr>
          <p:spPr>
            <a:xfrm>
              <a:off x="3837295" y="2966925"/>
              <a:ext cx="65075" cy="6509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36" name="Rectangle 35">
              <a:extLst>
                <a:ext uri="{FF2B5EF4-FFF2-40B4-BE49-F238E27FC236}">
                  <a16:creationId xmlns:a16="http://schemas.microsoft.com/office/drawing/2014/main" id="{3D769866-1829-6546-93DB-0BBE1C5374F4}"/>
                </a:ext>
              </a:extLst>
            </p:cNvPr>
            <p:cNvSpPr/>
            <p:nvPr/>
          </p:nvSpPr>
          <p:spPr>
            <a:xfrm>
              <a:off x="3849993" y="2908178"/>
              <a:ext cx="992011"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NEW YORK</a:t>
              </a:r>
            </a:p>
          </p:txBody>
        </p:sp>
      </p:grpSp>
      <p:grpSp>
        <p:nvGrpSpPr>
          <p:cNvPr id="34829" name="Group 36">
            <a:extLst>
              <a:ext uri="{FF2B5EF4-FFF2-40B4-BE49-F238E27FC236}">
                <a16:creationId xmlns:a16="http://schemas.microsoft.com/office/drawing/2014/main" id="{C5894278-62AD-4742-8E2E-680A3F0589C9}"/>
              </a:ext>
            </a:extLst>
          </p:cNvPr>
          <p:cNvGrpSpPr>
            <a:grpSpLocks/>
          </p:cNvGrpSpPr>
          <p:nvPr/>
        </p:nvGrpSpPr>
        <p:grpSpPr bwMode="auto">
          <a:xfrm>
            <a:off x="7635945" y="3438773"/>
            <a:ext cx="712601" cy="232569"/>
            <a:chOff x="7577127" y="3274171"/>
            <a:chExt cx="712746" cy="232604"/>
          </a:xfrm>
        </p:grpSpPr>
        <p:sp>
          <p:nvSpPr>
            <p:cNvPr id="38" name="Oval 37">
              <a:extLst>
                <a:ext uri="{FF2B5EF4-FFF2-40B4-BE49-F238E27FC236}">
                  <a16:creationId xmlns:a16="http://schemas.microsoft.com/office/drawing/2014/main" id="{053E8F63-41CE-9A4F-807B-4308785DCCD1}"/>
                </a:ext>
              </a:extLst>
            </p:cNvPr>
            <p:cNvSpPr/>
            <p:nvPr/>
          </p:nvSpPr>
          <p:spPr>
            <a:xfrm>
              <a:off x="7887664" y="3274171"/>
              <a:ext cx="65100" cy="65098"/>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39" name="Rectangle 38">
              <a:extLst>
                <a:ext uri="{FF2B5EF4-FFF2-40B4-BE49-F238E27FC236}">
                  <a16:creationId xmlns:a16="http://schemas.microsoft.com/office/drawing/2014/main" id="{A164FFED-28C8-A54C-BAF2-79922A893F6A}"/>
                </a:ext>
              </a:extLst>
            </p:cNvPr>
            <p:cNvSpPr/>
            <p:nvPr/>
          </p:nvSpPr>
          <p:spPr>
            <a:xfrm>
              <a:off x="7577127" y="3306720"/>
              <a:ext cx="712746" cy="200055"/>
            </a:xfrm>
            <a:prstGeom prst="rect">
              <a:avLst/>
            </a:prstGeom>
          </p:spPr>
          <p:txBody>
            <a:bodyPr wrap="square">
              <a:spAutoFit/>
            </a:bodyPr>
            <a:lstStyle/>
            <a:p>
              <a:pPr>
                <a:defRPr/>
              </a:pPr>
              <a:r>
                <a:rPr lang="en-US" sz="700" b="1" dirty="0">
                  <a:latin typeface="+mj-lt"/>
                  <a:ea typeface="Lato" panose="020F0502020204030203" pitchFamily="34" charset="0"/>
                  <a:cs typeface="Lato" panose="020F0502020204030203" pitchFamily="34" charset="0"/>
                </a:rPr>
                <a:t>NEW DELHI</a:t>
              </a:r>
            </a:p>
          </p:txBody>
        </p:sp>
      </p:grpSp>
      <p:grpSp>
        <p:nvGrpSpPr>
          <p:cNvPr id="34830" name="Group 39">
            <a:extLst>
              <a:ext uri="{FF2B5EF4-FFF2-40B4-BE49-F238E27FC236}">
                <a16:creationId xmlns:a16="http://schemas.microsoft.com/office/drawing/2014/main" id="{2280EFE5-F55B-6A44-A6F3-23294B34A3DE}"/>
              </a:ext>
            </a:extLst>
          </p:cNvPr>
          <p:cNvGrpSpPr>
            <a:grpSpLocks/>
          </p:cNvGrpSpPr>
          <p:nvPr/>
        </p:nvGrpSpPr>
        <p:grpSpPr bwMode="auto">
          <a:xfrm>
            <a:off x="7837483" y="3712362"/>
            <a:ext cx="1008857" cy="200025"/>
            <a:chOff x="7837723" y="3639866"/>
            <a:chExt cx="1008655" cy="200055"/>
          </a:xfrm>
        </p:grpSpPr>
        <p:sp>
          <p:nvSpPr>
            <p:cNvPr id="41" name="Oval 40">
              <a:extLst>
                <a:ext uri="{FF2B5EF4-FFF2-40B4-BE49-F238E27FC236}">
                  <a16:creationId xmlns:a16="http://schemas.microsoft.com/office/drawing/2014/main" id="{35DFB4C6-79A6-B14E-8DA5-86BCD3A00B51}"/>
                </a:ext>
              </a:extLst>
            </p:cNvPr>
            <p:cNvSpPr/>
            <p:nvPr/>
          </p:nvSpPr>
          <p:spPr>
            <a:xfrm>
              <a:off x="7837723" y="3708145"/>
              <a:ext cx="65075" cy="6351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2" name="Rectangle 41">
              <a:extLst>
                <a:ext uri="{FF2B5EF4-FFF2-40B4-BE49-F238E27FC236}">
                  <a16:creationId xmlns:a16="http://schemas.microsoft.com/office/drawing/2014/main" id="{A8813B68-33F3-7F42-8906-69C7E3C44566}"/>
                </a:ext>
              </a:extLst>
            </p:cNvPr>
            <p:cNvSpPr/>
            <p:nvPr/>
          </p:nvSpPr>
          <p:spPr>
            <a:xfrm>
              <a:off x="7854390" y="3639866"/>
              <a:ext cx="991988"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MUMBAI</a:t>
              </a:r>
            </a:p>
          </p:txBody>
        </p:sp>
      </p:grpSp>
      <p:grpSp>
        <p:nvGrpSpPr>
          <p:cNvPr id="34831" name="Group 42">
            <a:extLst>
              <a:ext uri="{FF2B5EF4-FFF2-40B4-BE49-F238E27FC236}">
                <a16:creationId xmlns:a16="http://schemas.microsoft.com/office/drawing/2014/main" id="{6FECC2C5-DBB7-5740-B49F-7172862145F6}"/>
              </a:ext>
            </a:extLst>
          </p:cNvPr>
          <p:cNvGrpSpPr>
            <a:grpSpLocks/>
          </p:cNvGrpSpPr>
          <p:nvPr/>
        </p:nvGrpSpPr>
        <p:grpSpPr bwMode="auto">
          <a:xfrm>
            <a:off x="9082331" y="3281056"/>
            <a:ext cx="1013238" cy="200025"/>
            <a:chOff x="9039713" y="3331416"/>
            <a:chExt cx="1013035" cy="200055"/>
          </a:xfrm>
        </p:grpSpPr>
        <p:sp>
          <p:nvSpPr>
            <p:cNvPr id="44" name="Oval 43">
              <a:extLst>
                <a:ext uri="{FF2B5EF4-FFF2-40B4-BE49-F238E27FC236}">
                  <a16:creationId xmlns:a16="http://schemas.microsoft.com/office/drawing/2014/main" id="{A2B3C18C-5F0A-CD40-A327-5B6C06989983}"/>
                </a:ext>
              </a:extLst>
            </p:cNvPr>
            <p:cNvSpPr/>
            <p:nvPr/>
          </p:nvSpPr>
          <p:spPr>
            <a:xfrm>
              <a:off x="9039713" y="3394531"/>
              <a:ext cx="65075" cy="6509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5" name="Rectangle 44">
              <a:extLst>
                <a:ext uri="{FF2B5EF4-FFF2-40B4-BE49-F238E27FC236}">
                  <a16:creationId xmlns:a16="http://schemas.microsoft.com/office/drawing/2014/main" id="{B54EACC3-F578-7546-ABE9-3F4A23A7D33A}"/>
                </a:ext>
              </a:extLst>
            </p:cNvPr>
            <p:cNvSpPr/>
            <p:nvPr/>
          </p:nvSpPr>
          <p:spPr>
            <a:xfrm>
              <a:off x="9060760" y="3331416"/>
              <a:ext cx="991988"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SHANGHAI</a:t>
              </a:r>
            </a:p>
          </p:txBody>
        </p:sp>
      </p:grpSp>
      <p:grpSp>
        <p:nvGrpSpPr>
          <p:cNvPr id="34832" name="Group 45">
            <a:extLst>
              <a:ext uri="{FF2B5EF4-FFF2-40B4-BE49-F238E27FC236}">
                <a16:creationId xmlns:a16="http://schemas.microsoft.com/office/drawing/2014/main" id="{4E844332-5B2A-DB44-BF70-589832ABE354}"/>
              </a:ext>
            </a:extLst>
          </p:cNvPr>
          <p:cNvGrpSpPr>
            <a:grpSpLocks/>
          </p:cNvGrpSpPr>
          <p:nvPr/>
        </p:nvGrpSpPr>
        <p:grpSpPr bwMode="auto">
          <a:xfrm>
            <a:off x="8373273" y="3483445"/>
            <a:ext cx="764407" cy="228924"/>
            <a:chOff x="8054006" y="3009851"/>
            <a:chExt cx="764402" cy="228958"/>
          </a:xfrm>
        </p:grpSpPr>
        <p:sp>
          <p:nvSpPr>
            <p:cNvPr id="47" name="Oval 46">
              <a:extLst>
                <a:ext uri="{FF2B5EF4-FFF2-40B4-BE49-F238E27FC236}">
                  <a16:creationId xmlns:a16="http://schemas.microsoft.com/office/drawing/2014/main" id="{6DE28CBF-5A5E-B546-AB41-817AFC7E73FA}"/>
                </a:ext>
              </a:extLst>
            </p:cNvPr>
            <p:cNvSpPr/>
            <p:nvPr/>
          </p:nvSpPr>
          <p:spPr>
            <a:xfrm>
              <a:off x="8396103" y="3009851"/>
              <a:ext cx="65088" cy="65098"/>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 name="Rectangle 47">
              <a:extLst>
                <a:ext uri="{FF2B5EF4-FFF2-40B4-BE49-F238E27FC236}">
                  <a16:creationId xmlns:a16="http://schemas.microsoft.com/office/drawing/2014/main" id="{3816D6CD-39D7-1642-A1F9-880A97803667}"/>
                </a:ext>
              </a:extLst>
            </p:cNvPr>
            <p:cNvSpPr/>
            <p:nvPr/>
          </p:nvSpPr>
          <p:spPr>
            <a:xfrm>
              <a:off x="8054006" y="3038754"/>
              <a:ext cx="764402" cy="200055"/>
            </a:xfrm>
            <a:prstGeom prst="rect">
              <a:avLst/>
            </a:prstGeom>
          </p:spPr>
          <p:txBody>
            <a:bodyPr wrap="square">
              <a:spAutoFit/>
            </a:bodyPr>
            <a:lstStyle/>
            <a:p>
              <a:pPr>
                <a:defRPr/>
              </a:pPr>
              <a:r>
                <a:rPr lang="en-US" sz="700" b="1" dirty="0">
                  <a:latin typeface="+mj-lt"/>
                  <a:ea typeface="Lato" panose="020F0502020204030203" pitchFamily="34" charset="0"/>
                  <a:cs typeface="Lato" panose="020F0502020204030203" pitchFamily="34" charset="0"/>
                </a:rPr>
                <a:t>CHONGQING</a:t>
              </a:r>
            </a:p>
          </p:txBody>
        </p:sp>
      </p:grpSp>
      <p:grpSp>
        <p:nvGrpSpPr>
          <p:cNvPr id="34833" name="Group 48">
            <a:extLst>
              <a:ext uri="{FF2B5EF4-FFF2-40B4-BE49-F238E27FC236}">
                <a16:creationId xmlns:a16="http://schemas.microsoft.com/office/drawing/2014/main" id="{A8A34B06-8836-F747-B2DC-EAEDFC685A6B}"/>
              </a:ext>
            </a:extLst>
          </p:cNvPr>
          <p:cNvGrpSpPr>
            <a:grpSpLocks/>
          </p:cNvGrpSpPr>
          <p:nvPr/>
        </p:nvGrpSpPr>
        <p:grpSpPr bwMode="auto">
          <a:xfrm>
            <a:off x="7877721" y="2985482"/>
            <a:ext cx="1001163" cy="200025"/>
            <a:chOff x="7878294" y="2912385"/>
            <a:chExt cx="1001135" cy="200055"/>
          </a:xfrm>
        </p:grpSpPr>
        <p:sp>
          <p:nvSpPr>
            <p:cNvPr id="50" name="Oval 49">
              <a:extLst>
                <a:ext uri="{FF2B5EF4-FFF2-40B4-BE49-F238E27FC236}">
                  <a16:creationId xmlns:a16="http://schemas.microsoft.com/office/drawing/2014/main" id="{01F0E651-E863-374B-9980-75D729B7F158}"/>
                </a:ext>
              </a:extLst>
            </p:cNvPr>
            <p:cNvSpPr/>
            <p:nvPr/>
          </p:nvSpPr>
          <p:spPr>
            <a:xfrm>
              <a:off x="8814344" y="2981971"/>
              <a:ext cx="65085" cy="6351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51" name="Rectangle 50">
              <a:extLst>
                <a:ext uri="{FF2B5EF4-FFF2-40B4-BE49-F238E27FC236}">
                  <a16:creationId xmlns:a16="http://schemas.microsoft.com/office/drawing/2014/main" id="{AE0E85AE-F9E2-B647-B377-38FB4F0CD17F}"/>
                </a:ext>
              </a:extLst>
            </p:cNvPr>
            <p:cNvSpPr/>
            <p:nvPr/>
          </p:nvSpPr>
          <p:spPr>
            <a:xfrm>
              <a:off x="7878294" y="2912385"/>
              <a:ext cx="992159" cy="200055"/>
            </a:xfrm>
            <a:prstGeom prst="rect">
              <a:avLst/>
            </a:prstGeom>
          </p:spPr>
          <p:txBody>
            <a:bodyPr>
              <a:spAutoFit/>
            </a:bodyPr>
            <a:lstStyle/>
            <a:p>
              <a:pPr algn="r">
                <a:defRPr/>
              </a:pPr>
              <a:r>
                <a:rPr lang="en-US" sz="700" b="1" dirty="0">
                  <a:latin typeface="+mj-lt"/>
                  <a:ea typeface="Lato" panose="020F0502020204030203" pitchFamily="34" charset="0"/>
                  <a:cs typeface="Lato" panose="020F0502020204030203" pitchFamily="34" charset="0"/>
                </a:rPr>
                <a:t>BEIJING</a:t>
              </a:r>
            </a:p>
          </p:txBody>
        </p:sp>
      </p:grpSp>
      <p:sp>
        <p:nvSpPr>
          <p:cNvPr id="52" name="Rectangle 51">
            <a:extLst>
              <a:ext uri="{FF2B5EF4-FFF2-40B4-BE49-F238E27FC236}">
                <a16:creationId xmlns:a16="http://schemas.microsoft.com/office/drawing/2014/main" id="{0DDD537A-5DE7-B743-A6EA-D68A4F340B1D}"/>
              </a:ext>
            </a:extLst>
          </p:cNvPr>
          <p:cNvSpPr/>
          <p:nvPr/>
        </p:nvSpPr>
        <p:spPr>
          <a:xfrm>
            <a:off x="793750" y="2425700"/>
            <a:ext cx="1395413" cy="487363"/>
          </a:xfrm>
          <a:prstGeom prst="rect">
            <a:avLst/>
          </a:prstGeom>
        </p:spPr>
        <p:txBody>
          <a:bodyPr>
            <a:spAutoFit/>
          </a:bodyPr>
          <a:lstStyle/>
          <a:p>
            <a:pPr algn="r">
              <a:lnSpc>
                <a:spcPct val="110000"/>
              </a:lnSpc>
              <a:defRPr/>
            </a:pPr>
            <a:r>
              <a:rPr lang="en-CA" sz="800" dirty="0">
                <a:latin typeface="+mn-lt"/>
              </a:rPr>
              <a:t>1,200 km ( 750 miles )</a:t>
            </a:r>
          </a:p>
          <a:p>
            <a:pPr algn="r">
              <a:lnSpc>
                <a:spcPct val="110000"/>
              </a:lnSpc>
              <a:defRPr/>
            </a:pPr>
            <a:r>
              <a:rPr lang="en-CA" sz="800" dirty="0">
                <a:latin typeface="+mn-lt"/>
              </a:rPr>
              <a:t>800 km ( 500 miles )</a:t>
            </a:r>
          </a:p>
          <a:p>
            <a:pPr algn="r">
              <a:lnSpc>
                <a:spcPct val="110000"/>
              </a:lnSpc>
              <a:defRPr/>
            </a:pPr>
            <a:r>
              <a:rPr lang="en-CA" sz="800" dirty="0">
                <a:latin typeface="+mn-lt"/>
              </a:rPr>
              <a:t>400 km ( 250 miles )</a:t>
            </a:r>
          </a:p>
        </p:txBody>
      </p:sp>
      <p:cxnSp>
        <p:nvCxnSpPr>
          <p:cNvPr id="53" name="Straight Connector 52">
            <a:extLst>
              <a:ext uri="{FF2B5EF4-FFF2-40B4-BE49-F238E27FC236}">
                <a16:creationId xmlns:a16="http://schemas.microsoft.com/office/drawing/2014/main" id="{401BBCED-F6A1-CA41-9405-C675B86F4FE4}"/>
              </a:ext>
            </a:extLst>
          </p:cNvPr>
          <p:cNvCxnSpPr>
            <a:cxnSpLocks/>
          </p:cNvCxnSpPr>
          <p:nvPr/>
        </p:nvCxnSpPr>
        <p:spPr>
          <a:xfrm>
            <a:off x="2138363" y="2544763"/>
            <a:ext cx="869950" cy="0"/>
          </a:xfrm>
          <a:prstGeom prst="line">
            <a:avLst/>
          </a:prstGeom>
          <a:ln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142F53D-C81C-6A4C-A883-FC972AFD4835}"/>
              </a:ext>
            </a:extLst>
          </p:cNvPr>
          <p:cNvCxnSpPr>
            <a:cxnSpLocks/>
          </p:cNvCxnSpPr>
          <p:nvPr/>
        </p:nvCxnSpPr>
        <p:spPr>
          <a:xfrm>
            <a:off x="2138363" y="2686050"/>
            <a:ext cx="922337" cy="0"/>
          </a:xfrm>
          <a:prstGeom prst="line">
            <a:avLst/>
          </a:prstGeom>
          <a:ln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E513FAE-7EF5-2D4C-ACC8-E31C48728D9D}"/>
              </a:ext>
            </a:extLst>
          </p:cNvPr>
          <p:cNvCxnSpPr>
            <a:cxnSpLocks/>
          </p:cNvCxnSpPr>
          <p:nvPr/>
        </p:nvCxnSpPr>
        <p:spPr>
          <a:xfrm>
            <a:off x="2138363" y="2832100"/>
            <a:ext cx="1055687" cy="0"/>
          </a:xfrm>
          <a:prstGeom prst="line">
            <a:avLst/>
          </a:prstGeom>
          <a:ln cap="rnd">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34838" name="TextBox 55">
            <a:extLst>
              <a:ext uri="{FF2B5EF4-FFF2-40B4-BE49-F238E27FC236}">
                <a16:creationId xmlns:a16="http://schemas.microsoft.com/office/drawing/2014/main" id="{98E04674-FFC5-494D-A5BC-D32819115C46}"/>
              </a:ext>
            </a:extLst>
          </p:cNvPr>
          <p:cNvSpPr txBox="1">
            <a:spLocks noChangeArrowheads="1"/>
          </p:cNvSpPr>
          <p:nvPr/>
        </p:nvSpPr>
        <p:spPr bwMode="auto">
          <a:xfrm>
            <a:off x="4325938" y="34163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34839" name="Group 59">
            <a:extLst>
              <a:ext uri="{FF2B5EF4-FFF2-40B4-BE49-F238E27FC236}">
                <a16:creationId xmlns:a16="http://schemas.microsoft.com/office/drawing/2014/main" id="{1AEED304-5F89-FA4E-8800-41296E91E870}"/>
              </a:ext>
            </a:extLst>
          </p:cNvPr>
          <p:cNvGrpSpPr>
            <a:grpSpLocks/>
          </p:cNvGrpSpPr>
          <p:nvPr/>
        </p:nvGrpSpPr>
        <p:grpSpPr bwMode="auto">
          <a:xfrm>
            <a:off x="5075076" y="5293915"/>
            <a:ext cx="2803525" cy="665163"/>
            <a:chOff x="692758" y="2084037"/>
            <a:chExt cx="2929566" cy="669739"/>
          </a:xfrm>
        </p:grpSpPr>
        <p:sp>
          <p:nvSpPr>
            <p:cNvPr id="61" name="Text Placeholder 7">
              <a:extLst>
                <a:ext uri="{FF2B5EF4-FFF2-40B4-BE49-F238E27FC236}">
                  <a16:creationId xmlns:a16="http://schemas.microsoft.com/office/drawing/2014/main" id="{2C864862-BE7B-424C-8D96-D9405756184E}"/>
                </a:ext>
              </a:extLst>
            </p:cNvPr>
            <p:cNvSpPr txBox="1">
              <a:spLocks/>
            </p:cNvSpPr>
            <p:nvPr/>
          </p:nvSpPr>
          <p:spPr>
            <a:xfrm>
              <a:off x="692758" y="2430895"/>
              <a:ext cx="2886435" cy="322881"/>
            </a:xfrm>
            <a:prstGeom prst="rect">
              <a:avLst/>
            </a:prstGeom>
          </p:spPr>
          <p:txBody>
            <a:bodyPr lIns="0" t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b="1" dirty="0">
                  <a:latin typeface="Lato" panose="020F0502020204030203" pitchFamily="34" charset="0"/>
                  <a:ea typeface="Lato" panose="020F0502020204030203" pitchFamily="34" charset="0"/>
                  <a:cs typeface="Lato" panose="020F0502020204030203" pitchFamily="34" charset="0"/>
                </a:rPr>
                <a:t>TRADE </a:t>
              </a:r>
              <a:r>
                <a:rPr dirty="0">
                  <a:latin typeface="Lato Light" panose="020F0502020204030203" pitchFamily="34" charset="0"/>
                  <a:ea typeface="Lato Light" panose="020F0502020204030203" pitchFamily="34" charset="0"/>
                  <a:cs typeface="Lato Light" panose="020F0502020204030203" pitchFamily="34" charset="0"/>
                </a:rPr>
                <a:t>AND </a:t>
              </a:r>
              <a:r>
                <a:rPr b="1" dirty="0">
                  <a:latin typeface="Lato" panose="020F0502020204030203" pitchFamily="34" charset="0"/>
                  <a:ea typeface="Lato" panose="020F0502020204030203" pitchFamily="34" charset="0"/>
                  <a:cs typeface="Lato" panose="020F0502020204030203" pitchFamily="34" charset="0"/>
                </a:rPr>
                <a:t>INVESTMENT</a:t>
              </a:r>
              <a:br>
                <a:rPr b="1" dirty="0">
                  <a:latin typeface="Lato" panose="020F0502020204030203" pitchFamily="34" charset="0"/>
                  <a:ea typeface="Lato" panose="020F0502020204030203" pitchFamily="34" charset="0"/>
                  <a:cs typeface="Lato" panose="020F0502020204030203" pitchFamily="34" charset="0"/>
                </a:rPr>
              </a:br>
              <a:r>
                <a:rPr dirty="0">
                  <a:latin typeface="Lato Light" panose="020F0502020204030203" pitchFamily="34" charset="0"/>
                  <a:ea typeface="Lato Light" panose="020F0502020204030203" pitchFamily="34" charset="0"/>
                  <a:cs typeface="Lato Light" panose="020F0502020204030203" pitchFamily="34" charset="0"/>
                </a:rPr>
                <a:t>OFFICES AROUND THE WORLD</a:t>
              </a:r>
              <a:br>
                <a:rPr b="1" dirty="0">
                  <a:latin typeface="Lato Light" panose="020F0502020204030203" pitchFamily="34" charset="0"/>
                  <a:ea typeface="Lato Light" panose="020F0502020204030203" pitchFamily="34" charset="0"/>
                  <a:cs typeface="Lato Light" panose="020F0502020204030203" pitchFamily="34" charset="0"/>
                </a:rPr>
              </a:br>
              <a:r>
                <a:rPr sz="1100" b="1" dirty="0">
                  <a:latin typeface="Lato Light" panose="020F0502020204030203" pitchFamily="34" charset="0"/>
                  <a:ea typeface="Lato Light" panose="020F0502020204030203" pitchFamily="34" charset="0"/>
                  <a:cs typeface="Lato Light" panose="020F0502020204030203" pitchFamily="34" charset="0"/>
                </a:rPr>
                <a:t>with headquarters in Toronto</a:t>
              </a:r>
              <a:endParaRPr dirty="0">
                <a:latin typeface="Lato Light" panose="020F0502020204030203" pitchFamily="34" charset="0"/>
                <a:ea typeface="Lato Light" panose="020F0502020204030203" pitchFamily="34" charset="0"/>
                <a:cs typeface="Lato Light" panose="020F0502020204030203" pitchFamily="34" charset="0"/>
              </a:endParaRPr>
            </a:p>
          </p:txBody>
        </p:sp>
        <p:sp>
          <p:nvSpPr>
            <p:cNvPr id="34856" name="Text Placeholder 12">
              <a:extLst>
                <a:ext uri="{FF2B5EF4-FFF2-40B4-BE49-F238E27FC236}">
                  <a16:creationId xmlns:a16="http://schemas.microsoft.com/office/drawing/2014/main" id="{A9E0E380-F898-D245-9191-7DB9AC31ECBF}"/>
                </a:ext>
              </a:extLst>
            </p:cNvPr>
            <p:cNvSpPr txBox="1">
              <a:spLocks noChangeArrowheads="1"/>
            </p:cNvSpPr>
            <p:nvPr/>
          </p:nvSpPr>
          <p:spPr bwMode="auto">
            <a:xfrm>
              <a:off x="746562" y="2084037"/>
              <a:ext cx="2875762" cy="32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b="1">
                  <a:solidFill>
                    <a:srgbClr val="B01E59"/>
                  </a:solidFill>
                  <a:latin typeface="Lato Heavy" panose="020F0502020204030203" pitchFamily="34" charset="0"/>
                  <a:ea typeface="Lato Heavy" panose="020F0502020204030203" pitchFamily="34" charset="0"/>
                  <a:cs typeface="Lato Heavy" panose="020F0502020204030203" pitchFamily="34" charset="0"/>
                </a:rPr>
                <a:t>16</a:t>
              </a:r>
            </a:p>
          </p:txBody>
        </p:sp>
      </p:grpSp>
      <p:sp>
        <p:nvSpPr>
          <p:cNvPr id="34841" name="TextBox 3">
            <a:extLst>
              <a:ext uri="{FF2B5EF4-FFF2-40B4-BE49-F238E27FC236}">
                <a16:creationId xmlns:a16="http://schemas.microsoft.com/office/drawing/2014/main" id="{3425C567-04FD-FB42-803F-A42BDFFCCB50}"/>
              </a:ext>
            </a:extLst>
          </p:cNvPr>
          <p:cNvSpPr txBox="1">
            <a:spLocks noChangeArrowheads="1"/>
          </p:cNvSpPr>
          <p:nvPr/>
        </p:nvSpPr>
        <p:spPr bwMode="auto">
          <a:xfrm>
            <a:off x="6573838" y="55387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cxnSp>
        <p:nvCxnSpPr>
          <p:cNvPr id="66" name="Straight Connector 65">
            <a:extLst>
              <a:ext uri="{FF2B5EF4-FFF2-40B4-BE49-F238E27FC236}">
                <a16:creationId xmlns:a16="http://schemas.microsoft.com/office/drawing/2014/main" id="{AAC06600-C316-AD42-96E8-126C6A5852E1}"/>
              </a:ext>
            </a:extLst>
          </p:cNvPr>
          <p:cNvCxnSpPr>
            <a:cxnSpLocks/>
          </p:cNvCxnSpPr>
          <p:nvPr/>
        </p:nvCxnSpPr>
        <p:spPr>
          <a:xfrm>
            <a:off x="8255000" y="5481638"/>
            <a:ext cx="0" cy="736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699F934-E397-5949-89E5-6B47058FD372}"/>
              </a:ext>
            </a:extLst>
          </p:cNvPr>
          <p:cNvCxnSpPr>
            <a:cxnSpLocks/>
          </p:cNvCxnSpPr>
          <p:nvPr/>
        </p:nvCxnSpPr>
        <p:spPr>
          <a:xfrm>
            <a:off x="4670425" y="5481638"/>
            <a:ext cx="0" cy="7366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4844" name="Group 89">
            <a:extLst>
              <a:ext uri="{FF2B5EF4-FFF2-40B4-BE49-F238E27FC236}">
                <a16:creationId xmlns:a16="http://schemas.microsoft.com/office/drawing/2014/main" id="{946FA022-88FB-1A48-B065-F616E6AA5030}"/>
              </a:ext>
            </a:extLst>
          </p:cNvPr>
          <p:cNvGrpSpPr>
            <a:grpSpLocks/>
          </p:cNvGrpSpPr>
          <p:nvPr/>
        </p:nvGrpSpPr>
        <p:grpSpPr bwMode="auto">
          <a:xfrm>
            <a:off x="3241675" y="3098800"/>
            <a:ext cx="1109663" cy="257175"/>
            <a:chOff x="3241570" y="3026857"/>
            <a:chExt cx="1109877" cy="256793"/>
          </a:xfrm>
        </p:grpSpPr>
        <p:sp>
          <p:nvSpPr>
            <p:cNvPr id="91" name="Oval 90">
              <a:extLst>
                <a:ext uri="{FF2B5EF4-FFF2-40B4-BE49-F238E27FC236}">
                  <a16:creationId xmlns:a16="http://schemas.microsoft.com/office/drawing/2014/main" id="{00B0C6C0-DAB4-EB49-8AC2-B855A3C9D4E1}"/>
                </a:ext>
              </a:extLst>
            </p:cNvPr>
            <p:cNvSpPr/>
            <p:nvPr/>
          </p:nvSpPr>
          <p:spPr>
            <a:xfrm>
              <a:off x="3709973" y="3026857"/>
              <a:ext cx="63512" cy="64991"/>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92" name="Rectangle 91">
              <a:extLst>
                <a:ext uri="{FF2B5EF4-FFF2-40B4-BE49-F238E27FC236}">
                  <a16:creationId xmlns:a16="http://schemas.microsoft.com/office/drawing/2014/main" id="{F572ECCF-DED7-F840-834D-C0DEAF604034}"/>
                </a:ext>
              </a:extLst>
            </p:cNvPr>
            <p:cNvSpPr/>
            <p:nvPr/>
          </p:nvSpPr>
          <p:spPr>
            <a:xfrm>
              <a:off x="3241570" y="3083922"/>
              <a:ext cx="1109877" cy="199728"/>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WASHINGTON, D.C.</a:t>
              </a:r>
            </a:p>
          </p:txBody>
        </p:sp>
      </p:grpSp>
      <p:grpSp>
        <p:nvGrpSpPr>
          <p:cNvPr id="34845" name="Group 42">
            <a:extLst>
              <a:ext uri="{FF2B5EF4-FFF2-40B4-BE49-F238E27FC236}">
                <a16:creationId xmlns:a16="http://schemas.microsoft.com/office/drawing/2014/main" id="{B7632C58-4C3E-EA46-A378-526F85F76731}"/>
              </a:ext>
            </a:extLst>
          </p:cNvPr>
          <p:cNvGrpSpPr>
            <a:grpSpLocks/>
          </p:cNvGrpSpPr>
          <p:nvPr/>
        </p:nvGrpSpPr>
        <p:grpSpPr bwMode="auto">
          <a:xfrm>
            <a:off x="9533224" y="3145509"/>
            <a:ext cx="1002115" cy="200025"/>
            <a:chOff x="8893164" y="3289334"/>
            <a:chExt cx="1001772" cy="200055"/>
          </a:xfrm>
        </p:grpSpPr>
        <p:sp>
          <p:nvSpPr>
            <p:cNvPr id="65" name="Oval 64">
              <a:extLst>
                <a:ext uri="{FF2B5EF4-FFF2-40B4-BE49-F238E27FC236}">
                  <a16:creationId xmlns:a16="http://schemas.microsoft.com/office/drawing/2014/main" id="{99E29333-710F-9440-946D-1DC0F79C5289}"/>
                </a:ext>
              </a:extLst>
            </p:cNvPr>
            <p:cNvSpPr/>
            <p:nvPr/>
          </p:nvSpPr>
          <p:spPr>
            <a:xfrm>
              <a:off x="8893164" y="3359083"/>
              <a:ext cx="65066" cy="65098"/>
            </a:xfrm>
            <a:prstGeom prst="ellipse">
              <a:avLst/>
            </a:prstGeom>
            <a:solidFill>
              <a:schemeClr val="bg1"/>
            </a:solidFill>
            <a:ln w="19050">
              <a:solidFill>
                <a:srgbClr val="B01E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68" name="Rectangle 67">
              <a:extLst>
                <a:ext uri="{FF2B5EF4-FFF2-40B4-BE49-F238E27FC236}">
                  <a16:creationId xmlns:a16="http://schemas.microsoft.com/office/drawing/2014/main" id="{24131D1F-9341-AC40-846F-C1DED632E8E7}"/>
                </a:ext>
              </a:extLst>
            </p:cNvPr>
            <p:cNvSpPr/>
            <p:nvPr/>
          </p:nvSpPr>
          <p:spPr>
            <a:xfrm>
              <a:off x="8903087" y="3289334"/>
              <a:ext cx="991849"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TOKYO</a:t>
              </a:r>
            </a:p>
          </p:txBody>
        </p:sp>
      </p:grpSp>
      <p:grpSp>
        <p:nvGrpSpPr>
          <p:cNvPr id="34846" name="Group 42">
            <a:extLst>
              <a:ext uri="{FF2B5EF4-FFF2-40B4-BE49-F238E27FC236}">
                <a16:creationId xmlns:a16="http://schemas.microsoft.com/office/drawing/2014/main" id="{5A03B645-B097-214E-852C-893E0B0E3808}"/>
              </a:ext>
            </a:extLst>
          </p:cNvPr>
          <p:cNvGrpSpPr>
            <a:grpSpLocks/>
          </p:cNvGrpSpPr>
          <p:nvPr/>
        </p:nvGrpSpPr>
        <p:grpSpPr bwMode="auto">
          <a:xfrm>
            <a:off x="8681600" y="3126248"/>
            <a:ext cx="599938" cy="200025"/>
            <a:chOff x="8330335" y="3309253"/>
            <a:chExt cx="599388" cy="200055"/>
          </a:xfrm>
        </p:grpSpPr>
        <p:sp>
          <p:nvSpPr>
            <p:cNvPr id="70" name="Oval 69">
              <a:extLst>
                <a:ext uri="{FF2B5EF4-FFF2-40B4-BE49-F238E27FC236}">
                  <a16:creationId xmlns:a16="http://schemas.microsoft.com/office/drawing/2014/main" id="{FF7E7D4B-8E6C-FA4D-BDDD-CFD698E9D36D}"/>
                </a:ext>
              </a:extLst>
            </p:cNvPr>
            <p:cNvSpPr/>
            <p:nvPr/>
          </p:nvSpPr>
          <p:spPr>
            <a:xfrm>
              <a:off x="8864696" y="3374682"/>
              <a:ext cx="65027" cy="65098"/>
            </a:xfrm>
            <a:prstGeom prst="ellipse">
              <a:avLst/>
            </a:prstGeom>
            <a:solidFill>
              <a:schemeClr val="bg1"/>
            </a:solidFill>
            <a:ln w="19050">
              <a:solidFill>
                <a:srgbClr val="B01E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71" name="Rectangle 70">
              <a:extLst>
                <a:ext uri="{FF2B5EF4-FFF2-40B4-BE49-F238E27FC236}">
                  <a16:creationId xmlns:a16="http://schemas.microsoft.com/office/drawing/2014/main" id="{B89574D8-F4C1-4648-9258-B62E7CC6D862}"/>
                </a:ext>
              </a:extLst>
            </p:cNvPr>
            <p:cNvSpPr/>
            <p:nvPr/>
          </p:nvSpPr>
          <p:spPr>
            <a:xfrm>
              <a:off x="8330335" y="3309253"/>
              <a:ext cx="599388" cy="200055"/>
            </a:xfrm>
            <a:prstGeom prst="rect">
              <a:avLst/>
            </a:prstGeom>
          </p:spPr>
          <p:txBody>
            <a:bodyPr wrap="square">
              <a:spAutoFit/>
            </a:bodyPr>
            <a:lstStyle/>
            <a:p>
              <a:pPr algn="r">
                <a:defRPr/>
              </a:pPr>
              <a:r>
                <a:rPr lang="en-US" sz="700" b="1" dirty="0">
                  <a:latin typeface="+mj-lt"/>
                  <a:ea typeface="Lato" panose="020F0502020204030203" pitchFamily="34" charset="0"/>
                  <a:cs typeface="Lato" panose="020F0502020204030203" pitchFamily="34" charset="0"/>
                </a:rPr>
                <a:t>SEOUL</a:t>
              </a:r>
            </a:p>
          </p:txBody>
        </p:sp>
      </p:grpSp>
      <p:pic>
        <p:nvPicPr>
          <p:cNvPr id="69" name="Picture 68">
            <a:extLst>
              <a:ext uri="{FF2B5EF4-FFF2-40B4-BE49-F238E27FC236}">
                <a16:creationId xmlns:a16="http://schemas.microsoft.com/office/drawing/2014/main" id="{F7353533-42C5-BB48-8B78-A1A537F17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5026" y="5654859"/>
            <a:ext cx="2691938" cy="41214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5698C-6B28-574D-885A-400AC680B9B9}"/>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3879763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028D2E7-EC89-AB4F-82A9-F9FCC0A8FAA7}"/>
              </a:ext>
            </a:extLst>
          </p:cNvPr>
          <p:cNvPicPr>
            <a:picLocks noChangeAspect="1"/>
          </p:cNvPicPr>
          <p:nvPr/>
        </p:nvPicPr>
        <p:blipFill rotWithShape="1">
          <a:blip r:embed="rId3"/>
          <a:srcRect l="4147" t="26159" r="-1030" b="-5206"/>
          <a:stretch/>
        </p:blipFill>
        <p:spPr>
          <a:xfrm>
            <a:off x="0" y="0"/>
            <a:ext cx="7739063" cy="6388100"/>
          </a:xfrm>
          <a:prstGeom prst="rect">
            <a:avLst/>
          </a:prstGeom>
          <a:effectLst>
            <a:outerShdw blurRad="203200" dist="88900" dir="5400000" algn="ctr" rotWithShape="0">
              <a:srgbClr val="000000">
                <a:alpha val="24000"/>
              </a:srgbClr>
            </a:outerShdw>
          </a:effectLst>
        </p:spPr>
      </p:pic>
      <p:pic>
        <p:nvPicPr>
          <p:cNvPr id="36866" name="Picture 25">
            <a:extLst>
              <a:ext uri="{FF2B5EF4-FFF2-40B4-BE49-F238E27FC236}">
                <a16:creationId xmlns:a16="http://schemas.microsoft.com/office/drawing/2014/main" id="{F74F31F6-02D3-7E48-9494-CB9C88F9E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0" y="2822575"/>
            <a:ext cx="2633663"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a:ext uri="{FF2B5EF4-FFF2-40B4-BE49-F238E27FC236}">
                <a16:creationId xmlns:a16="http://schemas.microsoft.com/office/drawing/2014/main" id="{859FB0AC-9539-4E43-9F25-48B2D3430869}"/>
              </a:ext>
            </a:extLst>
          </p:cNvPr>
          <p:cNvSpPr txBox="1">
            <a:spLocks/>
          </p:cNvSpPr>
          <p:nvPr/>
        </p:nvSpPr>
        <p:spPr bwMode="auto">
          <a:xfrm>
            <a:off x="2941638" y="733425"/>
            <a:ext cx="6470650" cy="1057275"/>
          </a:xfrm>
          <a:prstGeom prst="rect">
            <a:avLst/>
          </a:prstGeom>
          <a:noFill/>
          <a:ln>
            <a:noFill/>
          </a:ln>
        </p:spPr>
        <p:txBody>
          <a:bodyPr lIns="0" rIns="9000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defRPr/>
            </a:pPr>
            <a:r>
              <a:rPr lang="en-US" sz="4400" dirty="0">
                <a:solidFill>
                  <a:srgbClr val="0F2D52"/>
                </a:solidFill>
                <a:ea typeface="Lato Heavy" panose="020F0502020204030203" pitchFamily="34" charset="0"/>
                <a:cs typeface="Lato Heavy" panose="020F0502020204030203" pitchFamily="34" charset="0"/>
              </a:rPr>
              <a:t>WHY ONTARIO</a:t>
            </a:r>
            <a:br>
              <a:rPr lang="en-US" sz="4400" dirty="0">
                <a:solidFill>
                  <a:srgbClr val="071D49"/>
                </a:solidFill>
                <a:ea typeface="Lato Heavy" panose="020F0502020204030203" pitchFamily="34" charset="0"/>
                <a:cs typeface="Lato Heavy" panose="020F0502020204030203" pitchFamily="34" charset="0"/>
              </a:rPr>
            </a:br>
            <a:r>
              <a:rPr lang="en-CA" sz="2000" spc="300" dirty="0">
                <a:solidFill>
                  <a:schemeClr val="tx1"/>
                </a:solidFill>
                <a:ea typeface="Lato Heavy" panose="020F0502020204030203" pitchFamily="34" charset="0"/>
                <a:cs typeface="Lato Heavy" panose="020F0502020204030203" pitchFamily="34" charset="0"/>
              </a:rPr>
              <a:t>FOR INFORMATION TECHNOLOGY</a:t>
            </a:r>
          </a:p>
          <a:p>
            <a:pPr marL="144000" algn="ctr">
              <a:lnSpc>
                <a:spcPct val="100000"/>
              </a:lnSpc>
              <a:defRPr/>
            </a:pPr>
            <a:endParaRPr lang="en-CA" sz="2000" spc="300" dirty="0">
              <a:solidFill>
                <a:schemeClr val="tx1"/>
              </a:solidFill>
              <a:ea typeface="Lato Heavy" panose="020F0502020204030203" pitchFamily="34" charset="0"/>
              <a:cs typeface="Lato Heavy" panose="020F0502020204030203" pitchFamily="34" charset="0"/>
            </a:endParaRPr>
          </a:p>
        </p:txBody>
      </p:sp>
      <p:sp>
        <p:nvSpPr>
          <p:cNvPr id="36868" name="TextBox 80">
            <a:extLst>
              <a:ext uri="{FF2B5EF4-FFF2-40B4-BE49-F238E27FC236}">
                <a16:creationId xmlns:a16="http://schemas.microsoft.com/office/drawing/2014/main" id="{E95CB117-998D-5648-B059-0F9C0CCEDEB0}"/>
              </a:ext>
            </a:extLst>
          </p:cNvPr>
          <p:cNvSpPr txBox="1">
            <a:spLocks noChangeArrowheads="1"/>
          </p:cNvSpPr>
          <p:nvPr/>
        </p:nvSpPr>
        <p:spPr bwMode="auto">
          <a:xfrm>
            <a:off x="10799763" y="58435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82" name="Text Placeholder 7">
            <a:extLst>
              <a:ext uri="{FF2B5EF4-FFF2-40B4-BE49-F238E27FC236}">
                <a16:creationId xmlns:a16="http://schemas.microsoft.com/office/drawing/2014/main" id="{9D3B0499-CD15-4549-99B2-EF39E3C31A4A}"/>
              </a:ext>
            </a:extLst>
          </p:cNvPr>
          <p:cNvSpPr txBox="1">
            <a:spLocks/>
          </p:cNvSpPr>
          <p:nvPr/>
        </p:nvSpPr>
        <p:spPr>
          <a:xfrm>
            <a:off x="7415213" y="2149475"/>
            <a:ext cx="3994150" cy="1349375"/>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CA" sz="1800" b="1" dirty="0">
                <a:solidFill>
                  <a:srgbClr val="BD0069"/>
                </a:solidFill>
                <a:latin typeface="Lato Heavy" panose="020F0502020204030203" pitchFamily="34" charset="0"/>
                <a:ea typeface="Lato Heavy" panose="020F0502020204030203" pitchFamily="34" charset="0"/>
                <a:cs typeface="Lato Heavy" panose="020F0502020204030203" pitchFamily="34" charset="0"/>
              </a:rPr>
              <a:t>INNOVATION HIGHWAY </a:t>
            </a:r>
          </a:p>
          <a:p>
            <a:pPr algn="ctr">
              <a:defRPr/>
            </a:pPr>
            <a:r>
              <a:rPr lang="en-CA" sz="1600" b="1" dirty="0">
                <a:solidFill>
                  <a:srgbClr val="000000"/>
                </a:solidFill>
                <a:latin typeface="Lato" panose="020F0502020204030203" pitchFamily="34" charset="0"/>
                <a:ea typeface="Lato" panose="020F0502020204030203" pitchFamily="34" charset="0"/>
                <a:cs typeface="Lato" panose="020F0502020204030203" pitchFamily="34" charset="0"/>
              </a:rPr>
              <a:t>Be a part of our expansive IT corridor </a:t>
            </a:r>
            <a:r>
              <a:rPr lang="en-CA" sz="1600" dirty="0">
                <a:solidFill>
                  <a:srgbClr val="000000"/>
                </a:solidFill>
                <a:latin typeface="Lato Light" panose="020F0502020204030203" pitchFamily="34" charset="0"/>
                <a:ea typeface="ＭＳ Ｐゴシック" panose="020B0600070205080204" pitchFamily="34" charset="-128"/>
                <a:cs typeface="+mn-cs"/>
              </a:rPr>
              <a:t>which runs from Windsor and Waterloo in the West to Toronto in the centre and Ottawa in the East.</a:t>
            </a:r>
          </a:p>
        </p:txBody>
      </p:sp>
      <p:grpSp>
        <p:nvGrpSpPr>
          <p:cNvPr id="36870" name="Group 83">
            <a:extLst>
              <a:ext uri="{FF2B5EF4-FFF2-40B4-BE49-F238E27FC236}">
                <a16:creationId xmlns:a16="http://schemas.microsoft.com/office/drawing/2014/main" id="{FF465FCA-54B7-9046-AC5C-67642758137D}"/>
              </a:ext>
            </a:extLst>
          </p:cNvPr>
          <p:cNvGrpSpPr>
            <a:grpSpLocks/>
          </p:cNvGrpSpPr>
          <p:nvPr/>
        </p:nvGrpSpPr>
        <p:grpSpPr bwMode="auto">
          <a:xfrm>
            <a:off x="6503988" y="5453062"/>
            <a:ext cx="2803525" cy="815975"/>
            <a:chOff x="692758" y="2176758"/>
            <a:chExt cx="2929566" cy="577018"/>
          </a:xfrm>
        </p:grpSpPr>
        <p:sp>
          <p:nvSpPr>
            <p:cNvPr id="85" name="Text Placeholder 7">
              <a:extLst>
                <a:ext uri="{FF2B5EF4-FFF2-40B4-BE49-F238E27FC236}">
                  <a16:creationId xmlns:a16="http://schemas.microsoft.com/office/drawing/2014/main" id="{56DA94B4-CE12-B542-9041-213A4C038472}"/>
                </a:ext>
              </a:extLst>
            </p:cNvPr>
            <p:cNvSpPr txBox="1">
              <a:spLocks/>
            </p:cNvSpPr>
            <p:nvPr/>
          </p:nvSpPr>
          <p:spPr>
            <a:xfrm>
              <a:off x="692758" y="2430466"/>
              <a:ext cx="2886435" cy="323310"/>
            </a:xfrm>
            <a:prstGeom prst="rect">
              <a:avLst/>
            </a:prstGeom>
          </p:spPr>
          <p:txBody>
            <a:bodyPr l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a:latin typeface="Lato Light" panose="020F0502020204030203" pitchFamily="34" charset="0"/>
                  <a:ea typeface="Lato Light" panose="020F0502020204030203" pitchFamily="34" charset="0"/>
                  <a:cs typeface="Lato Light" panose="020F0502020204030203" pitchFamily="34" charset="0"/>
                </a:rPr>
                <a:t>OF </a:t>
              </a:r>
              <a:r>
                <a:rPr lang="en-US" b="1" dirty="0">
                  <a:latin typeface="Lato" panose="020F0502020204030203" pitchFamily="34" charset="0"/>
                  <a:ea typeface="Lato" panose="020F0502020204030203" pitchFamily="34" charset="0"/>
                  <a:cs typeface="Lato" panose="020F0502020204030203" pitchFamily="34" charset="0"/>
                </a:rPr>
                <a:t>WORLD-RENOWNED</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RESEARCH INSTITUTE</a:t>
              </a:r>
            </a:p>
          </p:txBody>
        </p:sp>
        <p:sp>
          <p:nvSpPr>
            <p:cNvPr id="36880" name="Text Placeholder 12">
              <a:extLst>
                <a:ext uri="{FF2B5EF4-FFF2-40B4-BE49-F238E27FC236}">
                  <a16:creationId xmlns:a16="http://schemas.microsoft.com/office/drawing/2014/main" id="{FB7A054B-D0D0-6743-9064-20EFB339CDFE}"/>
                </a:ext>
              </a:extLst>
            </p:cNvPr>
            <p:cNvSpPr txBox="1">
              <a:spLocks noChangeArrowheads="1"/>
            </p:cNvSpPr>
            <p:nvPr/>
          </p:nvSpPr>
          <p:spPr bwMode="auto">
            <a:xfrm>
              <a:off x="746562" y="2176758"/>
              <a:ext cx="2875762" cy="28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b="1">
                  <a:solidFill>
                    <a:srgbClr val="B01E59"/>
                  </a:solidFill>
                  <a:latin typeface="Lato Heavy" panose="020F0502020204030203" pitchFamily="34" charset="0"/>
                  <a:ea typeface="Lato Heavy" panose="020F0502020204030203" pitchFamily="34" charset="0"/>
                  <a:cs typeface="Lato Heavy" panose="020F0502020204030203" pitchFamily="34" charset="0"/>
                </a:rPr>
                <a:t>DOZENS</a:t>
              </a:r>
            </a:p>
          </p:txBody>
        </p:sp>
      </p:grpSp>
      <p:grpSp>
        <p:nvGrpSpPr>
          <p:cNvPr id="36871" name="Group 86">
            <a:extLst>
              <a:ext uri="{FF2B5EF4-FFF2-40B4-BE49-F238E27FC236}">
                <a16:creationId xmlns:a16="http://schemas.microsoft.com/office/drawing/2014/main" id="{4C8C59A1-A5A4-4845-965B-F99153A9D2EE}"/>
              </a:ext>
            </a:extLst>
          </p:cNvPr>
          <p:cNvGrpSpPr>
            <a:grpSpLocks/>
          </p:cNvGrpSpPr>
          <p:nvPr/>
        </p:nvGrpSpPr>
        <p:grpSpPr bwMode="auto">
          <a:xfrm>
            <a:off x="9185275" y="5453062"/>
            <a:ext cx="2654300" cy="815975"/>
            <a:chOff x="682542" y="2176758"/>
            <a:chExt cx="2897024" cy="577018"/>
          </a:xfrm>
        </p:grpSpPr>
        <p:sp>
          <p:nvSpPr>
            <p:cNvPr id="88" name="Text Placeholder 7">
              <a:extLst>
                <a:ext uri="{FF2B5EF4-FFF2-40B4-BE49-F238E27FC236}">
                  <a16:creationId xmlns:a16="http://schemas.microsoft.com/office/drawing/2014/main" id="{301BEEFE-FFEF-A641-977C-0D89D7895E3B}"/>
                </a:ext>
              </a:extLst>
            </p:cNvPr>
            <p:cNvSpPr txBox="1">
              <a:spLocks/>
            </p:cNvSpPr>
            <p:nvPr/>
          </p:nvSpPr>
          <p:spPr>
            <a:xfrm>
              <a:off x="692938" y="2430466"/>
              <a:ext cx="2886628" cy="323310"/>
            </a:xfrm>
            <a:prstGeom prst="rect">
              <a:avLst/>
            </a:prstGeom>
          </p:spPr>
          <p:txBody>
            <a:bodyPr l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b="1" dirty="0">
                  <a:latin typeface="Lato" panose="020F0502020204030203" pitchFamily="34" charset="0"/>
                  <a:ea typeface="Lato" panose="020F0502020204030203" pitchFamily="34" charset="0"/>
                  <a:cs typeface="Lato" panose="020F0502020204030203" pitchFamily="34" charset="0"/>
                </a:rPr>
                <a:t>LARGEST IT CLUSTER </a:t>
              </a:r>
              <a:br>
                <a:rPr dirty="0">
                  <a:latin typeface="Lato Light" panose="020F0502020204030203" pitchFamily="34" charset="0"/>
                  <a:ea typeface="Lato Light" panose="020F0502020204030203" pitchFamily="34" charset="0"/>
                  <a:cs typeface="Lato Light" panose="020F0502020204030203" pitchFamily="34" charset="0"/>
                </a:rPr>
              </a:br>
              <a:r>
                <a:rPr dirty="0">
                  <a:latin typeface="Lato Light" panose="020F0502020204030203" pitchFamily="34" charset="0"/>
                  <a:ea typeface="Lato Light" panose="020F0502020204030203" pitchFamily="34" charset="0"/>
                  <a:cs typeface="Lato Light" panose="020F0502020204030203" pitchFamily="34" charset="0"/>
                </a:rPr>
                <a:t>IN NORTH AMERICA</a:t>
              </a:r>
            </a:p>
          </p:txBody>
        </p:sp>
        <p:sp>
          <p:nvSpPr>
            <p:cNvPr id="36878" name="Text Placeholder 12">
              <a:extLst>
                <a:ext uri="{FF2B5EF4-FFF2-40B4-BE49-F238E27FC236}">
                  <a16:creationId xmlns:a16="http://schemas.microsoft.com/office/drawing/2014/main" id="{FE5E271B-39C9-7541-BECC-C453C41C7CCC}"/>
                </a:ext>
              </a:extLst>
            </p:cNvPr>
            <p:cNvSpPr txBox="1">
              <a:spLocks noChangeArrowheads="1"/>
            </p:cNvSpPr>
            <p:nvPr/>
          </p:nvSpPr>
          <p:spPr bwMode="auto">
            <a:xfrm>
              <a:off x="682542" y="2176758"/>
              <a:ext cx="2890306" cy="28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b="1">
                  <a:solidFill>
                    <a:srgbClr val="B01E59"/>
                  </a:solidFill>
                  <a:latin typeface="Lato Heavy" panose="020F0502020204030203" pitchFamily="34" charset="0"/>
                  <a:ea typeface="Lato Heavy" panose="020F0502020204030203" pitchFamily="34" charset="0"/>
                  <a:cs typeface="Lato Heavy" panose="020F0502020204030203" pitchFamily="34" charset="0"/>
                </a:rPr>
                <a:t>2ND</a:t>
              </a:r>
            </a:p>
          </p:txBody>
        </p:sp>
      </p:grpSp>
      <p:cxnSp>
        <p:nvCxnSpPr>
          <p:cNvPr id="15" name="Straight Connector 14">
            <a:extLst>
              <a:ext uri="{FF2B5EF4-FFF2-40B4-BE49-F238E27FC236}">
                <a16:creationId xmlns:a16="http://schemas.microsoft.com/office/drawing/2014/main" id="{0DA18D8D-B053-DE4C-B9D2-CF9EC104BB41}"/>
              </a:ext>
            </a:extLst>
          </p:cNvPr>
          <p:cNvCxnSpPr>
            <a:cxnSpLocks/>
          </p:cNvCxnSpPr>
          <p:nvPr/>
        </p:nvCxnSpPr>
        <p:spPr>
          <a:xfrm>
            <a:off x="9307513" y="5453062"/>
            <a:ext cx="0" cy="744538"/>
          </a:xfrm>
          <a:prstGeom prst="line">
            <a:avLst/>
          </a:prstGeom>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5CEDA698-4D31-714A-B08C-AAF0FD3CF62F}"/>
              </a:ext>
            </a:extLst>
          </p:cNvPr>
          <p:cNvSpPr/>
          <p:nvPr/>
        </p:nvSpPr>
        <p:spPr>
          <a:xfrm>
            <a:off x="6067425" y="3482975"/>
            <a:ext cx="992188" cy="307975"/>
          </a:xfrm>
          <a:prstGeom prst="rect">
            <a:avLst/>
          </a:prstGeom>
        </p:spPr>
        <p:txBody>
          <a:bodyPr>
            <a:spAutoFit/>
          </a:bodyPr>
          <a:lstStyle/>
          <a:p>
            <a:pPr>
              <a:defRPr/>
            </a:pPr>
            <a:r>
              <a:rPr lang="en-US" sz="1400" b="1" dirty="0">
                <a:latin typeface="+mj-lt"/>
                <a:ea typeface="Lato" panose="020F0502020204030203" pitchFamily="34" charset="0"/>
                <a:cs typeface="Lato" panose="020F0502020204030203" pitchFamily="34" charset="0"/>
              </a:rPr>
              <a:t>OTTAWA</a:t>
            </a:r>
          </a:p>
        </p:txBody>
      </p:sp>
      <p:sp>
        <p:nvSpPr>
          <p:cNvPr id="91" name="Rectangle 90">
            <a:extLst>
              <a:ext uri="{FF2B5EF4-FFF2-40B4-BE49-F238E27FC236}">
                <a16:creationId xmlns:a16="http://schemas.microsoft.com/office/drawing/2014/main" id="{1893B96A-51E1-594B-944A-CFD2F1EE8D7B}"/>
              </a:ext>
            </a:extLst>
          </p:cNvPr>
          <p:cNvSpPr/>
          <p:nvPr/>
        </p:nvSpPr>
        <p:spPr>
          <a:xfrm>
            <a:off x="5748338" y="4683125"/>
            <a:ext cx="1133475" cy="306388"/>
          </a:xfrm>
          <a:prstGeom prst="rect">
            <a:avLst/>
          </a:prstGeom>
        </p:spPr>
        <p:txBody>
          <a:bodyPr>
            <a:spAutoFit/>
          </a:bodyPr>
          <a:lstStyle/>
          <a:p>
            <a:pPr>
              <a:defRPr/>
            </a:pPr>
            <a:r>
              <a:rPr lang="en-US" sz="1400" b="1" dirty="0">
                <a:latin typeface="+mj-lt"/>
                <a:ea typeface="Lato" panose="020F0502020204030203" pitchFamily="34" charset="0"/>
                <a:cs typeface="Lato" panose="020F0502020204030203" pitchFamily="34" charset="0"/>
              </a:rPr>
              <a:t>TORONTO</a:t>
            </a:r>
          </a:p>
        </p:txBody>
      </p:sp>
      <p:sp>
        <p:nvSpPr>
          <p:cNvPr id="92" name="Rectangle 91">
            <a:extLst>
              <a:ext uri="{FF2B5EF4-FFF2-40B4-BE49-F238E27FC236}">
                <a16:creationId xmlns:a16="http://schemas.microsoft.com/office/drawing/2014/main" id="{FC2785AA-640A-0644-82C1-2F1278A8C404}"/>
              </a:ext>
            </a:extLst>
          </p:cNvPr>
          <p:cNvSpPr/>
          <p:nvPr/>
        </p:nvSpPr>
        <p:spPr>
          <a:xfrm>
            <a:off x="3902075" y="4849813"/>
            <a:ext cx="1244600" cy="307975"/>
          </a:xfrm>
          <a:prstGeom prst="rect">
            <a:avLst/>
          </a:prstGeom>
        </p:spPr>
        <p:txBody>
          <a:bodyPr>
            <a:spAutoFit/>
          </a:bodyPr>
          <a:lstStyle/>
          <a:p>
            <a:pPr>
              <a:defRPr/>
            </a:pPr>
            <a:r>
              <a:rPr lang="en-US" sz="1400" b="1" dirty="0">
                <a:latin typeface="+mj-lt"/>
                <a:ea typeface="Lato" panose="020F0502020204030203" pitchFamily="34" charset="0"/>
                <a:cs typeface="Lato" panose="020F0502020204030203" pitchFamily="34" charset="0"/>
              </a:rPr>
              <a:t>WATERLOO</a:t>
            </a:r>
          </a:p>
        </p:txBody>
      </p:sp>
      <p:sp>
        <p:nvSpPr>
          <p:cNvPr id="93" name="Rectangle 92">
            <a:extLst>
              <a:ext uri="{FF2B5EF4-FFF2-40B4-BE49-F238E27FC236}">
                <a16:creationId xmlns:a16="http://schemas.microsoft.com/office/drawing/2014/main" id="{D6CA02D2-BB37-494C-94C4-578133428F8D}"/>
              </a:ext>
            </a:extLst>
          </p:cNvPr>
          <p:cNvSpPr/>
          <p:nvPr/>
        </p:nvSpPr>
        <p:spPr>
          <a:xfrm>
            <a:off x="3240088" y="5608638"/>
            <a:ext cx="1046162" cy="307975"/>
          </a:xfrm>
          <a:prstGeom prst="rect">
            <a:avLst/>
          </a:prstGeom>
        </p:spPr>
        <p:txBody>
          <a:bodyPr>
            <a:spAutoFit/>
          </a:bodyPr>
          <a:lstStyle/>
          <a:p>
            <a:pPr>
              <a:defRPr/>
            </a:pPr>
            <a:r>
              <a:rPr lang="en-US" sz="1400" b="1" dirty="0">
                <a:latin typeface="+mj-lt"/>
                <a:ea typeface="Lato" panose="020F0502020204030203" pitchFamily="34" charset="0"/>
                <a:cs typeface="Lato" panose="020F0502020204030203" pitchFamily="34" charset="0"/>
              </a:rPr>
              <a:t>WINDSOR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8">
            <a:extLst>
              <a:ext uri="{FF2B5EF4-FFF2-40B4-BE49-F238E27FC236}">
                <a16:creationId xmlns:a16="http://schemas.microsoft.com/office/drawing/2014/main" id="{0EA296EA-3D95-1A43-9FD8-4F8EA0DEFBAF}"/>
              </a:ext>
            </a:extLst>
          </p:cNvPr>
          <p:cNvGrpSpPr>
            <a:grpSpLocks/>
          </p:cNvGrpSpPr>
          <p:nvPr/>
        </p:nvGrpSpPr>
        <p:grpSpPr bwMode="auto">
          <a:xfrm>
            <a:off x="1757363" y="1968500"/>
            <a:ext cx="8677275" cy="3587750"/>
            <a:chOff x="1766778" y="1814439"/>
            <a:chExt cx="8676494" cy="3588525"/>
          </a:xfrm>
        </p:grpSpPr>
        <p:sp>
          <p:nvSpPr>
            <p:cNvPr id="38915" name="Text Placeholder 1">
              <a:extLst>
                <a:ext uri="{FF2B5EF4-FFF2-40B4-BE49-F238E27FC236}">
                  <a16:creationId xmlns:a16="http://schemas.microsoft.com/office/drawing/2014/main" id="{F1C0C4CA-60C4-FA49-B4C9-1B9185A1A382}"/>
                </a:ext>
              </a:extLst>
            </p:cNvPr>
            <p:cNvSpPr txBox="1">
              <a:spLocks/>
            </p:cNvSpPr>
            <p:nvPr/>
          </p:nvSpPr>
          <p:spPr bwMode="auto">
            <a:xfrm>
              <a:off x="1766778" y="1814439"/>
              <a:ext cx="8631935" cy="266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575"/>
                </a:lnSpc>
                <a:spcBef>
                  <a:spcPct val="0"/>
                </a:spcBef>
                <a:buClr>
                  <a:schemeClr val="tx1"/>
                </a:buClr>
                <a:buFont typeface="Arial" panose="020B0604020202020204" pitchFamily="34" charset="0"/>
                <a:buNone/>
              </a:pPr>
              <a:r>
                <a:rPr lang="en-US" altLang="en-US" sz="3200">
                  <a:solidFill>
                    <a:schemeClr val="bg1"/>
                  </a:solidFill>
                </a:rPr>
                <a:t>Our new engineering office in Toronto </a:t>
              </a:r>
              <a:br>
                <a:rPr lang="en-US" altLang="en-US" sz="3200">
                  <a:solidFill>
                    <a:schemeClr val="bg1"/>
                  </a:solidFill>
                </a:rPr>
              </a:br>
              <a:r>
                <a:rPr lang="en-US" altLang="en-US" sz="3200">
                  <a:solidFill>
                    <a:schemeClr val="bg1"/>
                  </a:solidFill>
                </a:rPr>
                <a:t>will help Pinterest access world-class engineering and machine learning talent</a:t>
              </a:r>
              <a:br>
                <a:rPr lang="en-US" altLang="en-US" sz="3200">
                  <a:solidFill>
                    <a:schemeClr val="bg1"/>
                  </a:solidFill>
                </a:rPr>
              </a:br>
              <a:r>
                <a:rPr lang="en-US" altLang="en-US" sz="3200">
                  <a:solidFill>
                    <a:schemeClr val="bg1"/>
                  </a:solidFill>
                </a:rPr>
                <a:t>while contributing to the technology community in [ Ontario ].</a:t>
              </a:r>
            </a:p>
          </p:txBody>
        </p:sp>
        <p:sp>
          <p:nvSpPr>
            <p:cNvPr id="38916" name="Text Placeholder 1">
              <a:extLst>
                <a:ext uri="{FF2B5EF4-FFF2-40B4-BE49-F238E27FC236}">
                  <a16:creationId xmlns:a16="http://schemas.microsoft.com/office/drawing/2014/main" id="{9CB941D8-BCF6-3E44-B6E4-C01C8963BD89}"/>
                </a:ext>
              </a:extLst>
            </p:cNvPr>
            <p:cNvSpPr txBox="1">
              <a:spLocks/>
            </p:cNvSpPr>
            <p:nvPr/>
          </p:nvSpPr>
          <p:spPr bwMode="auto">
            <a:xfrm>
              <a:off x="1811337" y="4543072"/>
              <a:ext cx="8631935" cy="85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Clr>
                  <a:schemeClr val="tx1"/>
                </a:buClr>
                <a:buFont typeface="Arial" panose="020B0604020202020204" pitchFamily="34" charset="0"/>
                <a:buNone/>
              </a:pPr>
              <a:r>
                <a:rPr lang="en-CA" altLang="en-US" sz="2000" b="1">
                  <a:solidFill>
                    <a:schemeClr val="bg1"/>
                  </a:solidFill>
                  <a:latin typeface="Lato Heavy" panose="020F0502020204030203" pitchFamily="34" charset="0"/>
                  <a:ea typeface="Lato Heavy" panose="020F0502020204030203" pitchFamily="34" charset="0"/>
                  <a:cs typeface="Lato Heavy" panose="020F0502020204030203" pitchFamily="34" charset="0"/>
                </a:rPr>
                <a:t>RAHIM DAYA</a:t>
              </a:r>
              <a:br>
                <a:rPr lang="en-CA" altLang="en-US" sz="2000">
                  <a:solidFill>
                    <a:schemeClr val="bg1"/>
                  </a:solidFill>
                  <a:latin typeface="Lato" panose="020F0502020204030203" pitchFamily="34" charset="0"/>
                </a:rPr>
              </a:br>
              <a:r>
                <a:rPr lang="en-CA" altLang="en-US" sz="2000">
                  <a:solidFill>
                    <a:schemeClr val="bg1"/>
                  </a:solidFill>
                  <a:latin typeface="Lato Light" panose="020F0502020204030203" pitchFamily="34" charset="0"/>
                  <a:ea typeface="Lato Light" panose="020F0502020204030203" pitchFamily="34" charset="0"/>
                  <a:cs typeface="Lato Light" panose="020F0502020204030203" pitchFamily="34" charset="0"/>
                </a:rPr>
                <a:t>PINTEREST INTERNATIONAL PRODUCT LEAD</a:t>
              </a:r>
            </a:p>
          </p:txBody>
        </p:sp>
      </p:grpSp>
      <p:pic>
        <p:nvPicPr>
          <p:cNvPr id="38914" name="Picture 9" descr="Logo, icon&#10;&#10;Description automatically generated">
            <a:extLst>
              <a:ext uri="{FF2B5EF4-FFF2-40B4-BE49-F238E27FC236}">
                <a16:creationId xmlns:a16="http://schemas.microsoft.com/office/drawing/2014/main" id="{1BB573A0-E966-304B-8EEF-24D5099EC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675" y="639763"/>
            <a:ext cx="1819275"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6C94B0-298C-DB4F-A06B-65D6310FD90A}"/>
              </a:ext>
            </a:extLst>
          </p:cNvPr>
          <p:cNvSpPr txBox="1"/>
          <p:nvPr/>
        </p:nvSpPr>
        <p:spPr bwMode="auto">
          <a:xfrm>
            <a:off x="1256393" y="2211161"/>
            <a:ext cx="3930650" cy="3706813"/>
          </a:xfrm>
          <a:prstGeom prst="rect">
            <a:avLst/>
          </a:prstGeom>
          <a:noFill/>
          <a:ln>
            <a:noFill/>
          </a:ln>
        </p:spPr>
        <p:txBody>
          <a:bodyPr/>
          <a:lstStyle/>
          <a:p>
            <a:pPr>
              <a:lnSpc>
                <a:spcPct val="80000"/>
              </a:lnSpc>
              <a:defRPr/>
            </a:pPr>
            <a:r>
              <a:rPr lang="en-US" sz="7200" b="1" spc="-150" dirty="0">
                <a:solidFill>
                  <a:srgbClr val="FF0099"/>
                </a:solidFill>
                <a:latin typeface="Lato Heavy" panose="020F0502020204030203" pitchFamily="34" charset="0"/>
                <a:ea typeface="Lato Heavy" panose="020F0502020204030203" pitchFamily="34" charset="0"/>
                <a:cs typeface="Lato Heavy" panose="020F0502020204030203" pitchFamily="34" charset="0"/>
              </a:rPr>
              <a:t>IT </a:t>
            </a:r>
          </a:p>
          <a:p>
            <a:pPr>
              <a:lnSpc>
                <a:spcPct val="80000"/>
              </a:lnSpc>
              <a:defRPr/>
            </a:pPr>
            <a:r>
              <a:rPr lang="en-US" sz="7200" b="1" dirty="0">
                <a:solidFill>
                  <a:srgbClr val="FF0099"/>
                </a:solidFill>
                <a:latin typeface="Lato Heavy" panose="020F0502020204030203" pitchFamily="34" charset="0"/>
                <a:ea typeface="Lato Heavy" panose="020F0502020204030203" pitchFamily="34" charset="0"/>
                <a:cs typeface="Lato Heavy" panose="020F0502020204030203" pitchFamily="34" charset="0"/>
              </a:rPr>
              <a:t>GIANTS LIVE </a:t>
            </a:r>
          </a:p>
          <a:p>
            <a:pPr>
              <a:lnSpc>
                <a:spcPct val="80000"/>
              </a:lnSpc>
              <a:defRPr/>
            </a:pPr>
            <a:r>
              <a:rPr lang="en-US" sz="7200" b="1" dirty="0">
                <a:solidFill>
                  <a:srgbClr val="FF0099"/>
                </a:solidFill>
                <a:latin typeface="Lato Heavy" panose="020F0502020204030203" pitchFamily="34" charset="0"/>
                <a:ea typeface="Lato Heavy" panose="020F0502020204030203" pitchFamily="34" charset="0"/>
                <a:cs typeface="Lato Heavy" panose="020F0502020204030203" pitchFamily="34" charset="0"/>
              </a:rPr>
              <a:t>HERE</a:t>
            </a:r>
          </a:p>
        </p:txBody>
      </p:sp>
      <p:sp>
        <p:nvSpPr>
          <p:cNvPr id="4" name="TextBox 3">
            <a:extLst>
              <a:ext uri="{FF2B5EF4-FFF2-40B4-BE49-F238E27FC236}">
                <a16:creationId xmlns:a16="http://schemas.microsoft.com/office/drawing/2014/main" id="{B03457BF-798C-C74A-BF08-FF5D4616E366}"/>
              </a:ext>
            </a:extLst>
          </p:cNvPr>
          <p:cNvSpPr txBox="1"/>
          <p:nvPr/>
        </p:nvSpPr>
        <p:spPr bwMode="auto">
          <a:xfrm>
            <a:off x="5960440" y="1918706"/>
            <a:ext cx="5416552" cy="4412974"/>
          </a:xfrm>
          <a:prstGeom prst="rect">
            <a:avLst/>
          </a:prstGeom>
          <a:noFill/>
          <a:ln>
            <a:noFill/>
          </a:ln>
        </p:spPr>
        <p:txBody>
          <a:bodyPr bIns="0" numCol="2"/>
          <a:lstStyle/>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AMD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APPLE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BLACKBERRY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CISCO</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ERICSSON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FUJITSU</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GOOGLE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IBM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INTEL</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LG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MICROSOFT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NOKIA</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NVIDIA</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OPENTEXT</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ORACLE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QUALCOMM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SAMSUNG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SAP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SHOPIFY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XEROX</a:t>
            </a:r>
          </a:p>
          <a:p>
            <a:pPr>
              <a:defRPr/>
            </a:pPr>
            <a:endParaRPr lang="en-US" dirty="0">
              <a:solidFill>
                <a:schemeClr val="bg1"/>
              </a:solidFill>
            </a:endParaRPr>
          </a:p>
        </p:txBody>
      </p:sp>
      <p:sp>
        <p:nvSpPr>
          <p:cNvPr id="5" name="Title 1">
            <a:extLst>
              <a:ext uri="{FF2B5EF4-FFF2-40B4-BE49-F238E27FC236}">
                <a16:creationId xmlns:a16="http://schemas.microsoft.com/office/drawing/2014/main" id="{ADC26711-76DB-0B47-A30D-F8A15F03A885}"/>
              </a:ext>
            </a:extLst>
          </p:cNvPr>
          <p:cNvSpPr txBox="1">
            <a:spLocks/>
          </p:cNvSpPr>
          <p:nvPr/>
        </p:nvSpPr>
        <p:spPr bwMode="auto">
          <a:xfrm>
            <a:off x="639763" y="639763"/>
            <a:ext cx="10875962" cy="577850"/>
          </a:xfrm>
          <a:prstGeom prst="rect">
            <a:avLst/>
          </a:prstGeom>
          <a:noFill/>
          <a:ln>
            <a:noFill/>
          </a:ln>
        </p:spPr>
        <p:txBody>
          <a:bodyPr lIns="0" tIns="0" rIns="9000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defRPr/>
            </a:pPr>
            <a:r>
              <a:rPr lang="en-US" sz="2400" dirty="0">
                <a:solidFill>
                  <a:schemeClr val="bg1">
                    <a:lumMod val="85000"/>
                  </a:schemeClr>
                </a:solidFill>
                <a:ea typeface="Lato Heavy" panose="020F0502020204030203" pitchFamily="34" charset="0"/>
                <a:cs typeface="Lato Heavy" panose="020F0502020204030203" pitchFamily="34" charset="0"/>
              </a:rPr>
              <a:t>WHY ONTARIO</a:t>
            </a:r>
            <a:br>
              <a:rPr lang="en-US" sz="2400" dirty="0">
                <a:solidFill>
                  <a:schemeClr val="bg1">
                    <a:lumMod val="85000"/>
                  </a:schemeClr>
                </a:solidFill>
                <a:ea typeface="Lato Heavy" panose="020F0502020204030203" pitchFamily="34" charset="0"/>
                <a:cs typeface="Lato Heavy" panose="020F0502020204030203" pitchFamily="34" charset="0"/>
              </a:rPr>
            </a:br>
            <a:r>
              <a:rPr lang="en-CA" sz="1100" spc="300" dirty="0">
                <a:solidFill>
                  <a:schemeClr val="bg1">
                    <a:lumMod val="85000"/>
                  </a:schemeClr>
                </a:solidFill>
                <a:ea typeface="Lato Heavy" panose="020F0502020204030203" pitchFamily="34" charset="0"/>
                <a:cs typeface="Lato Heavy" panose="020F0502020204030203" pitchFamily="34" charset="0"/>
              </a:rPr>
              <a:t>FOR INFORMATION TECHNOLOGY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0962" name="Picture 24" descr="A picture containing text, clock&#10;&#10;Description automatically generated">
            <a:extLst>
              <a:ext uri="{FF2B5EF4-FFF2-40B4-BE49-F238E27FC236}">
                <a16:creationId xmlns:a16="http://schemas.microsoft.com/office/drawing/2014/main" id="{FC3FC2FE-C186-1D47-960E-786AC92B1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1077913"/>
            <a:ext cx="20415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13" descr="Background pattern&#10;&#10;Description automatically generated">
            <a:extLst>
              <a:ext uri="{FF2B5EF4-FFF2-40B4-BE49-F238E27FC236}">
                <a16:creationId xmlns:a16="http://schemas.microsoft.com/office/drawing/2014/main" id="{946AB6FC-7609-2346-8D4F-7B8BB7DDB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713" y="1555750"/>
            <a:ext cx="16002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Placeholder 22" descr="A person smiling with a city skyline in the background&#10;&#10;Description automatically generated with low confidence">
            <a:extLst>
              <a:ext uri="{FF2B5EF4-FFF2-40B4-BE49-F238E27FC236}">
                <a16:creationId xmlns:a16="http://schemas.microsoft.com/office/drawing/2014/main" id="{4174B7DA-FE31-9645-886D-7CCD227D5A66}"/>
              </a:ext>
            </a:extLst>
          </p:cNvPr>
          <p:cNvPicPr>
            <a:picLocks noGrp="1" noChangeAspect="1"/>
          </p:cNvPicPr>
          <p:nvPr>
            <p:ph type="pic" sz="quarter" idx="11"/>
          </p:nvPr>
        </p:nvPicPr>
        <p:blipFill rotWithShape="1">
          <a:blip r:embed="rId5" cstate="print"/>
          <a:srcRect/>
          <a:stretch/>
        </p:blipFill>
        <p:spPr>
          <a:xfrm>
            <a:off x="3327400" y="0"/>
            <a:ext cx="8416925" cy="6858000"/>
          </a:xfrm>
          <a:solidFill>
            <a:schemeClr val="bg1">
              <a:lumMod val="85000"/>
              <a:alpha val="0"/>
            </a:schemeClr>
          </a:solidFill>
        </p:spPr>
      </p:pic>
      <p:sp>
        <p:nvSpPr>
          <p:cNvPr id="40965" name="TextBox 5">
            <a:extLst>
              <a:ext uri="{FF2B5EF4-FFF2-40B4-BE49-F238E27FC236}">
                <a16:creationId xmlns:a16="http://schemas.microsoft.com/office/drawing/2014/main" id="{1FFE8057-1729-704F-96E7-445CBD974EE6}"/>
              </a:ext>
            </a:extLst>
          </p:cNvPr>
          <p:cNvSpPr txBox="1">
            <a:spLocks noChangeArrowheads="1"/>
          </p:cNvSpPr>
          <p:nvPr/>
        </p:nvSpPr>
        <p:spPr bwMode="auto">
          <a:xfrm>
            <a:off x="647700" y="2232025"/>
            <a:ext cx="3519488"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1000" b="1">
                <a:latin typeface="Lato" panose="020F0502020204030203" pitchFamily="34" charset="0"/>
              </a:rPr>
              <a:t>Artificial intelligence (AI) was pioneered in Ontario more </a:t>
            </a:r>
            <a:br>
              <a:rPr lang="en-CA" altLang="en-US" sz="1000" b="1">
                <a:latin typeface="Lato" panose="020F0502020204030203" pitchFamily="34" charset="0"/>
              </a:rPr>
            </a:br>
            <a:r>
              <a:rPr lang="en-CA" altLang="en-US" sz="1000" b="1">
                <a:latin typeface="Lato" panose="020F0502020204030203" pitchFamily="34" charset="0"/>
              </a:rPr>
              <a:t>than 30 years ago </a:t>
            </a:r>
            <a:r>
              <a:rPr lang="en-CA" altLang="en-US" sz="1000">
                <a:latin typeface="Lato Light" panose="020F0502020204030203" pitchFamily="34" charset="0"/>
              </a:rPr>
              <a:t>when world-renowned University of Toronto scientist Geoffrey Hinton first discovered neural nets. </a:t>
            </a:r>
          </a:p>
          <a:p>
            <a:pPr>
              <a:lnSpc>
                <a:spcPct val="110000"/>
              </a:lnSpc>
              <a:spcAft>
                <a:spcPts val="600"/>
              </a:spcAft>
            </a:pPr>
            <a:r>
              <a:rPr lang="en-CA" altLang="en-US" sz="1000">
                <a:latin typeface="Lato Light" panose="020F0502020204030203" pitchFamily="34" charset="0"/>
              </a:rPr>
              <a:t>Today, Ontario is at the epicentre of an AI-enabled future, with more than 400 artificial intelligence firms and institutions paving the way for a better tomorrow. The industry is growing rapidly, thanks to significant investments from the provincial and federal government and private companies who see the unique value in our AI-ecosystem. In September 2018 alone, Ontario’s AI sector attracted more than $1 billion in investments by tech giants that included Intel, Microsoft and Samsung, so by choosing the province, you’re among good company.</a:t>
            </a:r>
          </a:p>
          <a:p>
            <a:pPr>
              <a:lnSpc>
                <a:spcPct val="110000"/>
              </a:lnSpc>
              <a:spcAft>
                <a:spcPts val="600"/>
              </a:spcAft>
            </a:pPr>
            <a:r>
              <a:rPr lang="en-CA" altLang="en-US" sz="1000">
                <a:latin typeface="Lato Light" panose="020F0502020204030203" pitchFamily="34" charset="0"/>
              </a:rPr>
              <a:t>Like our IT industry, our AI sector encompasses diverse technologies and applications to set your business up for success. We’re using AI to automate drug development, stop online fraud, improve customer interactions and make the law more transparent and accessible. We’re putting it to work in </a:t>
            </a:r>
            <a:br>
              <a:rPr lang="en-CA" altLang="en-US" sz="1000">
                <a:latin typeface="Lato Light" panose="020F0502020204030203" pitchFamily="34" charset="0"/>
              </a:rPr>
            </a:br>
            <a:r>
              <a:rPr lang="en-CA" altLang="en-US" sz="1000">
                <a:latin typeface="Lato Light" panose="020F0502020204030203" pitchFamily="34" charset="0"/>
              </a:rPr>
              <a:t>our auto industry, financial services, life sciences and clean technology. The possibilities are truly limitless for AI in Ontario—and for you.</a:t>
            </a:r>
          </a:p>
        </p:txBody>
      </p:sp>
      <p:sp>
        <p:nvSpPr>
          <p:cNvPr id="5" name="Title 1">
            <a:extLst>
              <a:ext uri="{FF2B5EF4-FFF2-40B4-BE49-F238E27FC236}">
                <a16:creationId xmlns:a16="http://schemas.microsoft.com/office/drawing/2014/main" id="{F407E655-7B34-6C4F-B93A-7F37CD5B5D4B}"/>
              </a:ext>
            </a:extLst>
          </p:cNvPr>
          <p:cNvSpPr txBox="1">
            <a:spLocks/>
          </p:cNvSpPr>
          <p:nvPr/>
        </p:nvSpPr>
        <p:spPr bwMode="auto">
          <a:xfrm>
            <a:off x="647700" y="658813"/>
            <a:ext cx="3276600" cy="1562100"/>
          </a:xfrm>
          <a:prstGeom prst="rect">
            <a:avLst/>
          </a:prstGeom>
          <a:noFill/>
          <a:ln>
            <a:noFill/>
          </a:ln>
        </p:spPr>
        <p:txBody>
          <a:bodyPr lIns="0" tIns="18288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nSpc>
                <a:spcPts val="2480"/>
              </a:lnSpc>
              <a:defRPr/>
            </a:pPr>
            <a:r>
              <a:rPr lang="en-US" sz="44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24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ARTIFICIAL </a:t>
            </a:r>
            <a:br>
              <a:rPr lang="en-US" sz="2400" dirty="0">
                <a:solidFill>
                  <a:srgbClr val="B01E59"/>
                </a:solidFill>
                <a:latin typeface="Lato Heavy" panose="020F0502020204030203" pitchFamily="34" charset="0"/>
                <a:ea typeface="Lato Heavy" panose="020F0502020204030203" pitchFamily="34" charset="0"/>
                <a:cs typeface="Lato Heavy" panose="020F0502020204030203" pitchFamily="34" charset="0"/>
              </a:rPr>
            </a:br>
            <a:r>
              <a:rPr lang="en-US" sz="24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INTELLIGENCE </a:t>
            </a:r>
            <a:br>
              <a:rPr lang="en-US" sz="2400" b="0" dirty="0">
                <a:solidFill>
                  <a:srgbClr val="B01E59"/>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B01E59"/>
                </a:solidFill>
                <a:latin typeface="Lato" panose="020F0502020204030203" pitchFamily="34" charset="0"/>
                <a:ea typeface="Lato" panose="020F0502020204030203" pitchFamily="34" charset="0"/>
                <a:cs typeface="Lato" panose="020F0502020204030203" pitchFamily="34" charset="0"/>
              </a:rPr>
              <a:t>LIVES HERE</a:t>
            </a:r>
          </a:p>
          <a:p>
            <a:pPr marL="144000">
              <a:lnSpc>
                <a:spcPts val="2480"/>
              </a:lnSpc>
              <a:defRPr/>
            </a:pPr>
            <a:endParaRPr lang="en-US" sz="24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sp>
        <p:nvSpPr>
          <p:cNvPr id="40967" name="TextBox 10">
            <a:extLst>
              <a:ext uri="{FF2B5EF4-FFF2-40B4-BE49-F238E27FC236}">
                <a16:creationId xmlns:a16="http://schemas.microsoft.com/office/drawing/2014/main" id="{E01CBDC6-98E0-4F41-92A1-218F7CDDA6D9}"/>
              </a:ext>
            </a:extLst>
          </p:cNvPr>
          <p:cNvSpPr txBox="1">
            <a:spLocks noChangeArrowheads="1"/>
          </p:cNvSpPr>
          <p:nvPr/>
        </p:nvSpPr>
        <p:spPr bwMode="auto">
          <a:xfrm>
            <a:off x="11971338" y="492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0968" name="Picture 26" descr="Icon&#10;&#10;Description automatically generated with medium confidence">
            <a:extLst>
              <a:ext uri="{FF2B5EF4-FFF2-40B4-BE49-F238E27FC236}">
                <a16:creationId xmlns:a16="http://schemas.microsoft.com/office/drawing/2014/main" id="{609A99EE-FEB9-624F-8618-177D1273C4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5791200"/>
            <a:ext cx="8699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9" name="Group 27">
            <a:extLst>
              <a:ext uri="{FF2B5EF4-FFF2-40B4-BE49-F238E27FC236}">
                <a16:creationId xmlns:a16="http://schemas.microsoft.com/office/drawing/2014/main" id="{F9C070CB-34E5-E447-9660-31F8F16FA8E9}"/>
              </a:ext>
            </a:extLst>
          </p:cNvPr>
          <p:cNvGrpSpPr>
            <a:grpSpLocks/>
          </p:cNvGrpSpPr>
          <p:nvPr/>
        </p:nvGrpSpPr>
        <p:grpSpPr bwMode="auto">
          <a:xfrm>
            <a:off x="1298575" y="5902325"/>
            <a:ext cx="1379538" cy="698500"/>
            <a:chOff x="886206" y="2091520"/>
            <a:chExt cx="2743215" cy="494177"/>
          </a:xfrm>
        </p:grpSpPr>
        <p:sp>
          <p:nvSpPr>
            <p:cNvPr id="29" name="Text Placeholder 7">
              <a:extLst>
                <a:ext uri="{FF2B5EF4-FFF2-40B4-BE49-F238E27FC236}">
                  <a16:creationId xmlns:a16="http://schemas.microsoft.com/office/drawing/2014/main" id="{53CA64A4-EC52-5043-A004-B82DF316E80D}"/>
                </a:ext>
              </a:extLst>
            </p:cNvPr>
            <p:cNvSpPr txBox="1">
              <a:spLocks/>
            </p:cNvSpPr>
            <p:nvPr/>
          </p:nvSpPr>
          <p:spPr>
            <a:xfrm>
              <a:off x="886206" y="2410489"/>
              <a:ext cx="2171843" cy="175208"/>
            </a:xfrm>
            <a:prstGeom prst="rect">
              <a:avLst/>
            </a:prstGeom>
          </p:spPr>
          <p:txBody>
            <a:bodyPr l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dirty="0">
                  <a:latin typeface="Lato Light" panose="020F0502020204030203" pitchFamily="34" charset="0"/>
                  <a:ea typeface="Lato Light" panose="020F0502020204030203" pitchFamily="34" charset="0"/>
                  <a:cs typeface="Lato Light" panose="020F0502020204030203" pitchFamily="34" charset="0"/>
                </a:rPr>
                <a:t>AI firms</a:t>
              </a:r>
            </a:p>
            <a:p>
              <a:pPr>
                <a:defRPr/>
              </a:pPr>
              <a:endParaRPr dirty="0">
                <a:latin typeface="Lato Light" panose="020F0502020204030203" pitchFamily="34" charset="0"/>
                <a:ea typeface="Lato Light" panose="020F0502020204030203" pitchFamily="34" charset="0"/>
                <a:cs typeface="Lato Light" panose="020F0502020204030203" pitchFamily="34" charset="0"/>
              </a:endParaRPr>
            </a:p>
          </p:txBody>
        </p:sp>
        <p:sp>
          <p:nvSpPr>
            <p:cNvPr id="40973" name="Text Placeholder 12">
              <a:extLst>
                <a:ext uri="{FF2B5EF4-FFF2-40B4-BE49-F238E27FC236}">
                  <a16:creationId xmlns:a16="http://schemas.microsoft.com/office/drawing/2014/main" id="{67A2E03C-18DE-754B-98DF-F894BEE219B5}"/>
                </a:ext>
              </a:extLst>
            </p:cNvPr>
            <p:cNvSpPr txBox="1">
              <a:spLocks noChangeArrowheads="1"/>
            </p:cNvSpPr>
            <p:nvPr/>
          </p:nvSpPr>
          <p:spPr bwMode="auto">
            <a:xfrm>
              <a:off x="886208" y="2091520"/>
              <a:ext cx="2743213" cy="328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3600" b="1">
                  <a:solidFill>
                    <a:srgbClr val="BD0069"/>
                  </a:solidFill>
                  <a:latin typeface="Lato Heavy" panose="020F0502020204030203" pitchFamily="34" charset="0"/>
                  <a:ea typeface="Lato Heavy" panose="020F0502020204030203" pitchFamily="34" charset="0"/>
                  <a:cs typeface="Lato Heavy" panose="020F0502020204030203" pitchFamily="34" charset="0"/>
                </a:rPr>
                <a:t>400</a:t>
              </a:r>
              <a:r>
                <a:rPr lang="en-CA" altLang="en-US" sz="3600">
                  <a:solidFill>
                    <a:srgbClr val="BD0069"/>
                  </a:solidFill>
                  <a:latin typeface="Lato Light" panose="020F0502020204030203" pitchFamily="34" charset="0"/>
                  <a:ea typeface="Lato Light" panose="020F0502020204030203" pitchFamily="34" charset="0"/>
                  <a:cs typeface="Lato Light" panose="020F0502020204030203" pitchFamily="34" charset="0"/>
                </a:rPr>
                <a:t>+</a:t>
              </a:r>
            </a:p>
          </p:txBody>
        </p:sp>
      </p:grpSp>
      <p:sp>
        <p:nvSpPr>
          <p:cNvPr id="40970" name="TextBox 30">
            <a:extLst>
              <a:ext uri="{FF2B5EF4-FFF2-40B4-BE49-F238E27FC236}">
                <a16:creationId xmlns:a16="http://schemas.microsoft.com/office/drawing/2014/main" id="{732EEE27-FB5B-244D-98F8-DA1CA87CBE3D}"/>
              </a:ext>
            </a:extLst>
          </p:cNvPr>
          <p:cNvSpPr txBox="1">
            <a:spLocks noChangeArrowheads="1"/>
          </p:cNvSpPr>
          <p:nvPr/>
        </p:nvSpPr>
        <p:spPr bwMode="auto">
          <a:xfrm>
            <a:off x="2381250" y="60896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0971" name="Picture 31" descr="A picture containing night sky&#10;&#10;Description automatically generated">
            <a:extLst>
              <a:ext uri="{FF2B5EF4-FFF2-40B4-BE49-F238E27FC236}">
                <a16:creationId xmlns:a16="http://schemas.microsoft.com/office/drawing/2014/main" id="{2D4B9342-A4C8-A248-AE11-1DE5BEA22D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9239"/>
          <a:stretch>
            <a:fillRect/>
          </a:stretch>
        </p:blipFill>
        <p:spPr bwMode="auto">
          <a:xfrm>
            <a:off x="2366963" y="0"/>
            <a:ext cx="498792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24">
            <a:extLst>
              <a:ext uri="{FF2B5EF4-FFF2-40B4-BE49-F238E27FC236}">
                <a16:creationId xmlns:a16="http://schemas.microsoft.com/office/drawing/2014/main" id="{C964039E-53E0-A049-A040-92FED1B1D787}"/>
              </a:ext>
            </a:extLst>
          </p:cNvPr>
          <p:cNvSpPr txBox="1">
            <a:spLocks noChangeArrowheads="1"/>
          </p:cNvSpPr>
          <p:nvPr/>
        </p:nvSpPr>
        <p:spPr bwMode="auto">
          <a:xfrm>
            <a:off x="954088" y="2700338"/>
            <a:ext cx="5141912"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1400">
                <a:latin typeface="Lato Light" panose="020F0502020204030203" pitchFamily="34" charset="0"/>
              </a:rPr>
              <a:t>Canada’s reputation as a centre of excellence in AI research and development got a boost in 2017 with the opening of the </a:t>
            </a:r>
            <a:br>
              <a:rPr lang="en-CA" altLang="en-US" sz="1400">
                <a:latin typeface="Lato Light" panose="020F0502020204030203" pitchFamily="34" charset="0"/>
              </a:rPr>
            </a:br>
            <a:r>
              <a:rPr lang="en-CA" altLang="en-US" sz="1400" b="1">
                <a:latin typeface="Lato" panose="020F0502020204030203" pitchFamily="34" charset="0"/>
              </a:rPr>
              <a:t>Vector Institute </a:t>
            </a:r>
            <a:r>
              <a:rPr lang="en-CA" altLang="en-US" sz="1400">
                <a:latin typeface="Lato Light" panose="020F0502020204030203" pitchFamily="34" charset="0"/>
              </a:rPr>
              <a:t>in Toronto. Established through a partnership between government and industry, the institute supports AI startups while developing their next-generation transformational technology. The goal then, as it is now, was to keep innovative ventures from leaving the country and entice multinational companies to set up their AI R&amp;D centres in Ontario.</a:t>
            </a:r>
          </a:p>
          <a:p>
            <a:pPr>
              <a:lnSpc>
                <a:spcPct val="110000"/>
              </a:lnSpc>
              <a:spcAft>
                <a:spcPts val="600"/>
              </a:spcAft>
            </a:pPr>
            <a:r>
              <a:rPr lang="en-CA" altLang="en-US" sz="1400">
                <a:latin typeface="Lato Light" panose="020F0502020204030203" pitchFamily="34" charset="0"/>
              </a:rPr>
              <a:t>With AI pioneer Geoffrey Hinton as its chief scientific advisor, Vector works with institutions, industry startups, incubators and accelerators to advance AI research and drive its application </a:t>
            </a:r>
            <a:br>
              <a:rPr lang="en-CA" altLang="en-US" sz="1400">
                <a:latin typeface="Lato Light" panose="020F0502020204030203" pitchFamily="34" charset="0"/>
              </a:rPr>
            </a:br>
            <a:r>
              <a:rPr lang="en-CA" altLang="en-US" sz="1400">
                <a:latin typeface="Lato Light" panose="020F0502020204030203" pitchFamily="34" charset="0"/>
              </a:rPr>
              <a:t>and commercialization across Canada.</a:t>
            </a:r>
          </a:p>
        </p:txBody>
      </p:sp>
      <p:sp>
        <p:nvSpPr>
          <p:cNvPr id="30" name="Title 1">
            <a:extLst>
              <a:ext uri="{FF2B5EF4-FFF2-40B4-BE49-F238E27FC236}">
                <a16:creationId xmlns:a16="http://schemas.microsoft.com/office/drawing/2014/main" id="{D70F1B48-B244-9044-A6B5-FB76F41BCDAB}"/>
              </a:ext>
            </a:extLst>
          </p:cNvPr>
          <p:cNvSpPr txBox="1">
            <a:spLocks/>
          </p:cNvSpPr>
          <p:nvPr/>
        </p:nvSpPr>
        <p:spPr bwMode="auto">
          <a:xfrm>
            <a:off x="927100" y="1054100"/>
            <a:ext cx="6967538" cy="1504950"/>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100000"/>
              </a:lnSpc>
              <a:defRPr/>
            </a:pPr>
            <a:r>
              <a:rPr lang="en-US" sz="32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VECTOR INSTITUTE:</a:t>
            </a:r>
            <a:br>
              <a:rPr lang="en-US" sz="3200" dirty="0">
                <a:solidFill>
                  <a:srgbClr val="B01E59"/>
                </a:solidFill>
                <a:latin typeface="Lato Heavy" panose="020F0502020204030203" pitchFamily="34" charset="0"/>
                <a:ea typeface="Lato Heavy" panose="020F0502020204030203" pitchFamily="34" charset="0"/>
                <a:cs typeface="Lato Heavy" panose="020F0502020204030203" pitchFamily="34" charset="0"/>
              </a:rPr>
            </a:br>
            <a:r>
              <a:rPr lang="en-CA" sz="3200" b="0" dirty="0">
                <a:solidFill>
                  <a:srgbClr val="0F2D52"/>
                </a:solidFill>
                <a:latin typeface="Lato Medium" panose="020F0502020204030203" pitchFamily="34" charset="0"/>
              </a:rPr>
              <a:t>CHOOSING ONTARIO AS A CENTRE </a:t>
            </a:r>
            <a:br>
              <a:rPr lang="en-CA" sz="3200" b="0" dirty="0">
                <a:solidFill>
                  <a:srgbClr val="0F2D52"/>
                </a:solidFill>
                <a:latin typeface="Lato Medium" panose="020F0502020204030203" pitchFamily="34" charset="0"/>
              </a:rPr>
            </a:br>
            <a:r>
              <a:rPr lang="en-CA" sz="3200" b="0" dirty="0">
                <a:solidFill>
                  <a:srgbClr val="0F2D52"/>
                </a:solidFill>
                <a:latin typeface="Lato Medium" panose="020F0502020204030203" pitchFamily="34" charset="0"/>
              </a:rPr>
              <a:t>FOR EXCELLENCE IN AI</a:t>
            </a:r>
          </a:p>
          <a:p>
            <a:pPr marL="7938" indent="-7938">
              <a:lnSpc>
                <a:spcPct val="90000"/>
              </a:lnSpc>
              <a:defRPr/>
            </a:pPr>
            <a:r>
              <a:rPr lang="en-US" sz="3600" b="0" dirty="0">
                <a:solidFill>
                  <a:srgbClr val="002E6E"/>
                </a:solidFill>
                <a:latin typeface="Lato Medium" panose="020F0502020204030203" pitchFamily="34" charset="0"/>
              </a:rPr>
              <a:t>  </a:t>
            </a:r>
          </a:p>
        </p:txBody>
      </p:sp>
      <p:pic>
        <p:nvPicPr>
          <p:cNvPr id="43011" name="Picture 3" descr="A picture containing dark, outdoor object, night, night sky&#10;&#10;Description automatically generated">
            <a:extLst>
              <a:ext uri="{FF2B5EF4-FFF2-40B4-BE49-F238E27FC236}">
                <a16:creationId xmlns:a16="http://schemas.microsoft.com/office/drawing/2014/main" id="{4EEBB1F8-C8D5-8647-A7BB-4E8B89B6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43" r="14877"/>
          <a:stretch>
            <a:fillRect/>
          </a:stretch>
        </p:blipFill>
        <p:spPr bwMode="auto">
          <a:xfrm>
            <a:off x="8718550" y="484188"/>
            <a:ext cx="30321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A picture containing text, clock&#10;&#10;Description automatically generated">
            <a:extLst>
              <a:ext uri="{FF2B5EF4-FFF2-40B4-BE49-F238E27FC236}">
                <a16:creationId xmlns:a16="http://schemas.microsoft.com/office/drawing/2014/main" id="{3CFC0070-8AFF-B942-A8B7-ADE47ABA6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 y="5826125"/>
            <a:ext cx="735013"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3" descr="A picture containing night sky&#10;&#10;Description automatically generated">
            <a:extLst>
              <a:ext uri="{FF2B5EF4-FFF2-40B4-BE49-F238E27FC236}">
                <a16:creationId xmlns:a16="http://schemas.microsoft.com/office/drawing/2014/main" id="{17EF7A86-965D-A145-8A8C-9D9B8041EE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9239"/>
          <a:stretch>
            <a:fillRect/>
          </a:stretch>
        </p:blipFill>
        <p:spPr bwMode="auto">
          <a:xfrm>
            <a:off x="-538163" y="6400800"/>
            <a:ext cx="3260726"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4" name="Group 7">
            <a:extLst>
              <a:ext uri="{FF2B5EF4-FFF2-40B4-BE49-F238E27FC236}">
                <a16:creationId xmlns:a16="http://schemas.microsoft.com/office/drawing/2014/main" id="{43EA6E38-A37E-B840-B141-164519BDD2D9}"/>
              </a:ext>
            </a:extLst>
          </p:cNvPr>
          <p:cNvGrpSpPr>
            <a:grpSpLocks/>
          </p:cNvGrpSpPr>
          <p:nvPr/>
        </p:nvGrpSpPr>
        <p:grpSpPr bwMode="auto">
          <a:xfrm>
            <a:off x="7321550" y="2255838"/>
            <a:ext cx="4089400" cy="3619500"/>
            <a:chOff x="4494103" y="2336329"/>
            <a:chExt cx="4225536" cy="3525811"/>
          </a:xfrm>
        </p:grpSpPr>
        <p:sp>
          <p:nvSpPr>
            <p:cNvPr id="43016" name="Text Placeholder 1">
              <a:extLst>
                <a:ext uri="{FF2B5EF4-FFF2-40B4-BE49-F238E27FC236}">
                  <a16:creationId xmlns:a16="http://schemas.microsoft.com/office/drawing/2014/main" id="{DCE441E8-F462-834D-96DB-9CE614A31D4E}"/>
                </a:ext>
              </a:extLst>
            </p:cNvPr>
            <p:cNvSpPr txBox="1">
              <a:spLocks/>
            </p:cNvSpPr>
            <p:nvPr/>
          </p:nvSpPr>
          <p:spPr bwMode="auto">
            <a:xfrm>
              <a:off x="4494103" y="2336329"/>
              <a:ext cx="4225536" cy="281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nchor="ctr"/>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Clr>
                  <a:schemeClr val="tx1"/>
                </a:buClr>
                <a:buFont typeface="Arial" panose="020B0604020202020204" pitchFamily="34" charset="0"/>
                <a:buNone/>
              </a:pPr>
              <a:r>
                <a:rPr lang="en-US" altLang="en-US" sz="2000">
                  <a:solidFill>
                    <a:srgbClr val="0F2D52"/>
                  </a:solidFill>
                </a:rPr>
                <a:t>WE SELL TO AMERICAN COMPANIES, AND WE’RE BASED IN TORONTO.</a:t>
              </a:r>
              <a:br>
                <a:rPr lang="en-US" altLang="en-US" sz="2000">
                  <a:solidFill>
                    <a:srgbClr val="0F2D52"/>
                  </a:solidFill>
                </a:rPr>
              </a:br>
              <a:r>
                <a:rPr lang="en-US" altLang="en-US" sz="2000">
                  <a:solidFill>
                    <a:srgbClr val="0F2D52"/>
                  </a:solidFill>
                </a:rPr>
                <a:t>WE KEEP HEARING, OH, OF COURSE YOU’RE FROM TORONTO, THAT’S WHERE DEEP LEARNING IS FROM. </a:t>
              </a:r>
            </a:p>
          </p:txBody>
        </p:sp>
        <p:sp>
          <p:nvSpPr>
            <p:cNvPr id="43017" name="Text Placeholder 1">
              <a:extLst>
                <a:ext uri="{FF2B5EF4-FFF2-40B4-BE49-F238E27FC236}">
                  <a16:creationId xmlns:a16="http://schemas.microsoft.com/office/drawing/2014/main" id="{DA85D014-C18E-1040-BB5D-CB61B1CAEA23}"/>
                </a:ext>
              </a:extLst>
            </p:cNvPr>
            <p:cNvSpPr txBox="1">
              <a:spLocks/>
            </p:cNvSpPr>
            <p:nvPr/>
          </p:nvSpPr>
          <p:spPr bwMode="auto">
            <a:xfrm>
              <a:off x="4795963" y="4845228"/>
              <a:ext cx="3621814" cy="101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Clr>
                  <a:schemeClr val="tx1"/>
                </a:buClr>
                <a:buFont typeface="Arial" panose="020B0604020202020204" pitchFamily="34" charset="0"/>
                <a:buNone/>
              </a:pPr>
              <a:r>
                <a:rPr lang="en-CA" altLang="en-US" sz="1600" b="1">
                  <a:latin typeface="Lato" panose="020F0502020204030203" pitchFamily="34" charset="0"/>
                  <a:ea typeface="Lato" panose="020F0502020204030203" pitchFamily="34" charset="0"/>
                  <a:cs typeface="Lato" panose="020F0502020204030203" pitchFamily="34" charset="0"/>
                </a:rPr>
                <a:t>JORDAN JACOBS</a:t>
              </a:r>
            </a:p>
            <a:p>
              <a:pPr algn="ctr" eaLnBrk="1" hangingPunct="1">
                <a:lnSpc>
                  <a:spcPct val="100000"/>
                </a:lnSpc>
                <a:spcBef>
                  <a:spcPct val="0"/>
                </a:spcBef>
                <a:buClr>
                  <a:schemeClr val="tx1"/>
                </a:buClr>
                <a:buFont typeface="Arial" panose="020B0604020202020204" pitchFamily="34" charset="0"/>
                <a:buNone/>
              </a:pPr>
              <a:r>
                <a:rPr lang="en-CA" altLang="en-US" sz="1600">
                  <a:latin typeface="Lato" panose="020F0502020204030203" pitchFamily="34" charset="0"/>
                </a:rPr>
                <a:t>CO-FOUNDER</a:t>
              </a:r>
            </a:p>
            <a:p>
              <a:pPr algn="ctr" eaLnBrk="1" hangingPunct="1">
                <a:lnSpc>
                  <a:spcPct val="100000"/>
                </a:lnSpc>
                <a:spcBef>
                  <a:spcPct val="0"/>
                </a:spcBef>
                <a:buClr>
                  <a:schemeClr val="tx1"/>
                </a:buClr>
                <a:buFont typeface="Arial" panose="020B0604020202020204" pitchFamily="34" charset="0"/>
                <a:buNone/>
              </a:pPr>
              <a:r>
                <a:rPr lang="en-CA" altLang="en-US" sz="1600" i="1"/>
                <a:t>VECTOR INSTITUTE</a:t>
              </a:r>
            </a:p>
          </p:txBody>
        </p:sp>
      </p:grpSp>
      <p:pic>
        <p:nvPicPr>
          <p:cNvPr id="43015" name="Picture 15">
            <a:extLst>
              <a:ext uri="{FF2B5EF4-FFF2-40B4-BE49-F238E27FC236}">
                <a16:creationId xmlns:a16="http://schemas.microsoft.com/office/drawing/2014/main" id="{AE386A10-B63A-9F4A-BD8C-97B0A157DD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4588" y="1806575"/>
            <a:ext cx="896937"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IT_Theme">
  <a:themeElements>
    <a:clrScheme name="Custom 1">
      <a:dk1>
        <a:srgbClr val="000000"/>
      </a:dk1>
      <a:lt1>
        <a:srgbClr val="FFFFFF"/>
      </a:lt1>
      <a:dk2>
        <a:srgbClr val="002857"/>
      </a:dk2>
      <a:lt2>
        <a:srgbClr val="56B3AD"/>
      </a:lt2>
      <a:accent1>
        <a:srgbClr val="AF1557"/>
      </a:accent1>
      <a:accent2>
        <a:srgbClr val="C8D400"/>
      </a:accent2>
      <a:accent3>
        <a:srgbClr val="1F68BD"/>
      </a:accent3>
      <a:accent4>
        <a:srgbClr val="D5441C"/>
      </a:accent4>
      <a:accent5>
        <a:srgbClr val="FEBC0D"/>
      </a:accent5>
      <a:accent6>
        <a:srgbClr val="FFEE0A"/>
      </a:accent6>
      <a:hlink>
        <a:srgbClr val="878787"/>
      </a:hlink>
      <a:folHlink>
        <a:srgbClr val="6D207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0" rIns="91440" bIns="45720" rtlCol="0">
        <a:normAutofit/>
      </a:bodyPr>
      <a:lstStyle>
        <a:defPPr algn="l">
          <a:defRPr dirty="0" smtClean="0"/>
        </a:defPPr>
      </a:lstStyle>
    </a:txDef>
  </a:objectDefaults>
  <a:extraClrSchemeLst/>
  <a:extLst>
    <a:ext uri="{05A4C25C-085E-4340-85A3-A5531E510DB2}">
      <thm15:themeFamily xmlns:thm15="http://schemas.microsoft.com/office/thememl/2012/main" name="8058_MEDJCT_IT_PPT PitchBook_Master_01E" id="{24793BAF-9C97-CE44-B75B-D9A969FEBED7}" vid="{23B29A4F-851A-A74C-AD50-DCA77EFC9C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288</TotalTime>
  <Words>3763</Words>
  <Application>Microsoft Office PowerPoint</Application>
  <PresentationFormat>Widescreen</PresentationFormat>
  <Paragraphs>310</Paragraphs>
  <Slides>40</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Lato</vt:lpstr>
      <vt:lpstr>Lato Black</vt:lpstr>
      <vt:lpstr>Lato Heavy</vt:lpstr>
      <vt:lpstr>Lato Light</vt:lpstr>
      <vt:lpstr>Lato Medium</vt:lpstr>
      <vt:lpstr>IT_Theme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BOLD Internet</dc:creator>
  <cp:lastModifiedBy>Pinto, Vanessa (MEDJCT)</cp:lastModifiedBy>
  <cp:revision>40</cp:revision>
  <dcterms:created xsi:type="dcterms:W3CDTF">2021-09-27T16:10:30Z</dcterms:created>
  <dcterms:modified xsi:type="dcterms:W3CDTF">2022-01-27T21:26:38Z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34a106e-6316-442c-ad35-738afd673d2b_Enabled">
    <vt:lpwstr>true</vt:lpwstr>
  </property>
  <property fmtid="{D5CDD505-2E9C-101B-9397-08002B2CF9AE}" pid="3" name="MSIP_Label_034a106e-6316-442c-ad35-738afd673d2b_SetDate">
    <vt:lpwstr>2021-09-22T15:28:08Z</vt:lpwstr>
  </property>
  <property fmtid="{D5CDD505-2E9C-101B-9397-08002B2CF9AE}" pid="4" name="MSIP_Label_034a106e-6316-442c-ad35-738afd673d2b_Method">
    <vt:lpwstr>Standard</vt:lpwstr>
  </property>
  <property fmtid="{D5CDD505-2E9C-101B-9397-08002B2CF9AE}" pid="5" name="MSIP_Label_034a106e-6316-442c-ad35-738afd673d2b_Name">
    <vt:lpwstr>034a106e-6316-442c-ad35-738afd673d2b</vt:lpwstr>
  </property>
  <property fmtid="{D5CDD505-2E9C-101B-9397-08002B2CF9AE}" pid="6" name="MSIP_Label_034a106e-6316-442c-ad35-738afd673d2b_SiteId">
    <vt:lpwstr>cddc1229-ac2a-4b97-b78a-0e5cacb5865c</vt:lpwstr>
  </property>
  <property fmtid="{D5CDD505-2E9C-101B-9397-08002B2CF9AE}" pid="7" name="MSIP_Label_034a106e-6316-442c-ad35-738afd673d2b_ActionId">
    <vt:lpwstr>5568c410-8cd3-4c2e-9b40-a774b48b8a22</vt:lpwstr>
  </property>
  <property fmtid="{D5CDD505-2E9C-101B-9397-08002B2CF9AE}" pid="8" name="MSIP_Label_034a106e-6316-442c-ad35-738afd673d2b_ContentBits">
    <vt:lpwstr>0</vt:lpwstr>
  </property>
</Properties>
</file>