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6" r:id="rId1"/>
  </p:sldMasterIdLst>
  <p:notesMasterIdLst>
    <p:notesMasterId r:id="rId43"/>
  </p:notesMasterIdLst>
  <p:handoutMasterIdLst>
    <p:handoutMasterId r:id="rId44"/>
  </p:handoutMasterIdLst>
  <p:sldIdLst>
    <p:sldId id="288" r:id="rId2"/>
    <p:sldId id="289" r:id="rId3"/>
    <p:sldId id="258" r:id="rId4"/>
    <p:sldId id="257" r:id="rId5"/>
    <p:sldId id="259" r:id="rId6"/>
    <p:sldId id="260" r:id="rId7"/>
    <p:sldId id="261" r:id="rId8"/>
    <p:sldId id="262" r:id="rId9"/>
    <p:sldId id="263" r:id="rId10"/>
    <p:sldId id="264" r:id="rId11"/>
    <p:sldId id="265" r:id="rId12"/>
    <p:sldId id="266" r:id="rId13"/>
    <p:sldId id="268" r:id="rId14"/>
    <p:sldId id="267" r:id="rId15"/>
    <p:sldId id="269" r:id="rId16"/>
    <p:sldId id="270" r:id="rId17"/>
    <p:sldId id="271" r:id="rId18"/>
    <p:sldId id="272" r:id="rId19"/>
    <p:sldId id="273" r:id="rId20"/>
    <p:sldId id="275" r:id="rId21"/>
    <p:sldId id="276" r:id="rId22"/>
    <p:sldId id="278" r:id="rId23"/>
    <p:sldId id="279" r:id="rId24"/>
    <p:sldId id="292" r:id="rId25"/>
    <p:sldId id="293" r:id="rId26"/>
    <p:sldId id="284" r:id="rId27"/>
    <p:sldId id="285" r:id="rId28"/>
    <p:sldId id="283" r:id="rId29"/>
    <p:sldId id="280" r:id="rId30"/>
    <p:sldId id="320" r:id="rId31"/>
    <p:sldId id="303" r:id="rId32"/>
    <p:sldId id="304" r:id="rId33"/>
    <p:sldId id="305" r:id="rId34"/>
    <p:sldId id="306" r:id="rId35"/>
    <p:sldId id="307" r:id="rId36"/>
    <p:sldId id="308" r:id="rId37"/>
    <p:sldId id="309" r:id="rId38"/>
    <p:sldId id="310" r:id="rId39"/>
    <p:sldId id="312" r:id="rId40"/>
    <p:sldId id="311" r:id="rId41"/>
    <p:sldId id="314" r:id="rId4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3" orient="horz" pos="1440" userDrawn="1">
          <p15:clr>
            <a:srgbClr val="A4A3A4"/>
          </p15:clr>
        </p15:guide>
        <p15:guide id="4"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nto, Vanessa (MEDJCT)" initials="PV(" lastIdx="9" clrIdx="0">
    <p:extLst>
      <p:ext uri="{19B8F6BF-5375-455C-9EA6-DF929625EA0E}">
        <p15:presenceInfo xmlns:p15="http://schemas.microsoft.com/office/powerpoint/2012/main" userId="S::Vanessa.Pinto@ontario.ca::12bfa997-c1c4-40cf-ad58-69b7ed26a67f" providerId="AD"/>
      </p:ext>
    </p:extLst>
  </p:cmAuthor>
  <p:cmAuthor id="2" name="BOLD Internet" initials="BI" lastIdx="2" clrIdx="1">
    <p:extLst>
      <p:ext uri="{19B8F6BF-5375-455C-9EA6-DF929625EA0E}">
        <p15:presenceInfo xmlns:p15="http://schemas.microsoft.com/office/powerpoint/2012/main" userId="S::mario@vt220bold.onmicrosoft.com::670039eb-0dbf-4542-82da-d50ca9d64c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E"/>
    <a:srgbClr val="7A9D4A"/>
    <a:srgbClr val="86CCFF"/>
    <a:srgbClr val="00BDF3"/>
    <a:srgbClr val="CBECF2"/>
    <a:srgbClr val="0F2D52"/>
    <a:srgbClr val="B95A33"/>
    <a:srgbClr val="071D49"/>
    <a:srgbClr val="00A2F5"/>
    <a:srgbClr val="BD0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86453"/>
  </p:normalViewPr>
  <p:slideViewPr>
    <p:cSldViewPr snapToGrid="0" snapToObjects="1" showGuides="1">
      <p:cViewPr varScale="1">
        <p:scale>
          <a:sx n="110" d="100"/>
          <a:sy n="110" d="100"/>
        </p:scale>
        <p:origin x="1188" y="102"/>
      </p:cViewPr>
      <p:guideLst>
        <p:guide orient="horz" pos="144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50" d="100"/>
          <a:sy n="150" d="100"/>
        </p:scale>
        <p:origin x="365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61D9-A140-B0BD-030A0B66BE5E}"/>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61D9-A140-B0BD-030A0B66BE5E}"/>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61D9-A140-B0BD-030A0B66BE5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61D9-A140-B0BD-030A0B66BE5E}"/>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61D9-A140-B0BD-030A0B66BE5E}"/>
              </c:ext>
            </c:extLst>
          </c:dPt>
          <c:dLbls>
            <c:numFmt formatCode="#,##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Item 1</c:v>
                </c:pt>
                <c:pt idx="1">
                  <c:v>Item 2</c:v>
                </c:pt>
                <c:pt idx="2">
                  <c:v>Item 3</c:v>
                </c:pt>
                <c:pt idx="3">
                  <c:v>Item 4</c:v>
                </c:pt>
                <c:pt idx="4">
                  <c:v>Item 5</c:v>
                </c:pt>
              </c:strCache>
            </c:strRef>
          </c:cat>
          <c:val>
            <c:numRef>
              <c:f>Sheet1!$B$2:$B$6</c:f>
              <c:numCache>
                <c:formatCode>General</c:formatCode>
                <c:ptCount val="5"/>
                <c:pt idx="0">
                  <c:v>2.5</c:v>
                </c:pt>
                <c:pt idx="1">
                  <c:v>3.5</c:v>
                </c:pt>
                <c:pt idx="2">
                  <c:v>4.5</c:v>
                </c:pt>
                <c:pt idx="3">
                  <c:v>2.7</c:v>
                </c:pt>
                <c:pt idx="4">
                  <c:v>3</c:v>
                </c:pt>
              </c:numCache>
            </c:numRef>
          </c:val>
          <c:extLst>
            <c:ext xmlns:c16="http://schemas.microsoft.com/office/drawing/2014/chart" uri="{C3380CC4-5D6E-409C-BE32-E72D297353CC}">
              <c16:uniqueId val="{0000000A-61D9-A140-B0BD-030A0B66BE5E}"/>
            </c:ext>
          </c:extLst>
        </c:ser>
        <c:dLbls>
          <c:showLegendKey val="0"/>
          <c:showVal val="0"/>
          <c:showCatName val="0"/>
          <c:showSerName val="0"/>
          <c:showPercent val="0"/>
          <c:showBubbleSize val="0"/>
        </c:dLbls>
        <c:gapWidth val="50"/>
        <c:axId val="35865600"/>
        <c:axId val="70828608"/>
      </c:barChart>
      <c:catAx>
        <c:axId val="358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0828608"/>
        <c:crosses val="autoZero"/>
        <c:auto val="1"/>
        <c:lblAlgn val="ctr"/>
        <c:lblOffset val="100"/>
        <c:noMultiLvlLbl val="0"/>
      </c:catAx>
      <c:valAx>
        <c:axId val="70828608"/>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8656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F63156-63C3-394B-A6B2-42F4E0C2D1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35ECFF-DBCA-2643-8AAB-2BC3B7E7B8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2E2A29-6DCB-6143-97E1-8124E686A372}" type="datetimeFigureOut">
              <a:rPr lang="en-US" smtClean="0"/>
              <a:t>1/27/2022</a:t>
            </a:fld>
            <a:endParaRPr lang="en-US"/>
          </a:p>
        </p:txBody>
      </p:sp>
      <p:sp>
        <p:nvSpPr>
          <p:cNvPr id="4" name="Footer Placeholder 3">
            <a:extLst>
              <a:ext uri="{FF2B5EF4-FFF2-40B4-BE49-F238E27FC236}">
                <a16:creationId xmlns:a16="http://schemas.microsoft.com/office/drawing/2014/main" id="{FBC0E9B9-8780-5F40-8807-F54A4A910D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3EBA5B-0F3C-2642-98FF-B46AF3E45C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7822EE-392C-EA47-AEBD-20E6D60663BE}" type="slidenum">
              <a:rPr lang="en-US" smtClean="0"/>
              <a:t>‹#›</a:t>
            </a:fld>
            <a:endParaRPr lang="en-US"/>
          </a:p>
        </p:txBody>
      </p:sp>
    </p:spTree>
    <p:extLst>
      <p:ext uri="{BB962C8B-B14F-4D97-AF65-F5344CB8AC3E}">
        <p14:creationId xmlns:p14="http://schemas.microsoft.com/office/powerpoint/2010/main" val="415923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632DE-7A24-9448-98D3-17D73A9C7B45}"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FD44D-ADDD-E14F-8BF2-2563A260DE0A}" type="slidenum">
              <a:rPr lang="en-US" smtClean="0"/>
              <a:t>‹#›</a:t>
            </a:fld>
            <a:endParaRPr lang="en-US"/>
          </a:p>
        </p:txBody>
      </p:sp>
    </p:spTree>
    <p:extLst>
      <p:ext uri="{BB962C8B-B14F-4D97-AF65-F5344CB8AC3E}">
        <p14:creationId xmlns:p14="http://schemas.microsoft.com/office/powerpoint/2010/main" val="134400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jpe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199EA83F-F9A1-504F-8C7F-C235B01D012D}"/>
              </a:ext>
            </a:extLst>
          </p:cNvPr>
          <p:cNvSpPr txBox="1">
            <a:spLocks noChangeArrowheads="1"/>
          </p:cNvSpPr>
          <p:nvPr userDrawn="1"/>
        </p:nvSpPr>
        <p:spPr bwMode="auto">
          <a:xfrm>
            <a:off x="2549525" y="18827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Title 1"/>
          <p:cNvSpPr>
            <a:spLocks noGrp="1"/>
          </p:cNvSpPr>
          <p:nvPr>
            <p:ph type="title" hasCustomPrompt="1"/>
          </p:nvPr>
        </p:nvSpPr>
        <p:spPr>
          <a:xfrm>
            <a:off x="639763" y="639763"/>
            <a:ext cx="10901362" cy="927098"/>
          </a:xfrm>
          <a:prstGeom prst="rect">
            <a:avLst/>
          </a:prstGeom>
        </p:spPr>
        <p:txBody>
          <a:bodyPr lIns="0"/>
          <a:lstStyle>
            <a:lvl1pPr>
              <a:defRPr>
                <a:solidFill>
                  <a:schemeClr val="tx2"/>
                </a:solidFill>
              </a:defRPr>
            </a:lvl1pPr>
          </a:lstStyle>
          <a:p>
            <a:r>
              <a:rPr lang="en-US" altLang="en-US" dirty="0"/>
              <a:t>Click to add Title</a:t>
            </a:r>
            <a:endParaRPr lang="en-US" dirty="0"/>
          </a:p>
        </p:txBody>
      </p:sp>
      <p:pic>
        <p:nvPicPr>
          <p:cNvPr id="10" name="Picture 9" descr="Background pattern&#10;&#10;Description automatically generated">
            <a:extLst>
              <a:ext uri="{FF2B5EF4-FFF2-40B4-BE49-F238E27FC236}">
                <a16:creationId xmlns:a16="http://schemas.microsoft.com/office/drawing/2014/main" id="{5D3ED0EA-E851-814E-819E-AFCE77356E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
        <p:nvSpPr>
          <p:cNvPr id="3" name="Footer Placeholder 2">
            <a:extLst>
              <a:ext uri="{FF2B5EF4-FFF2-40B4-BE49-F238E27FC236}">
                <a16:creationId xmlns:a16="http://schemas.microsoft.com/office/drawing/2014/main" id="{E8667538-A695-6F4C-B4BB-D9A307729249}"/>
              </a:ext>
            </a:extLst>
          </p:cNvPr>
          <p:cNvSpPr>
            <a:spLocks noGrp="1"/>
          </p:cNvSpPr>
          <p:nvPr>
            <p:ph type="ftr" sz="quarter" idx="11"/>
          </p:nvPr>
        </p:nvSpPr>
        <p:spPr/>
        <p:txBody>
          <a:bodyPr/>
          <a:lstStyle>
            <a:lvl1pPr>
              <a:defRPr>
                <a:solidFill>
                  <a:schemeClr val="bg1"/>
                </a:solidFill>
              </a:defRPr>
            </a:lvl1pPr>
          </a:lstStyle>
          <a:p>
            <a:fld id="{BB975B8D-5B82-2F49-ABE9-8917E1FB4DA6}" type="slidenum">
              <a:rPr lang="en-US" smtClean="0"/>
              <a:pPr/>
              <a:t>‹#›</a:t>
            </a:fld>
            <a:endParaRPr lang="en-US" dirty="0">
              <a:solidFill>
                <a:schemeClr val="bg1"/>
              </a:solidFill>
            </a:endParaRPr>
          </a:p>
        </p:txBody>
      </p:sp>
      <p:sp>
        <p:nvSpPr>
          <p:cNvPr id="14" name="Content Placeholder 13">
            <a:extLst>
              <a:ext uri="{FF2B5EF4-FFF2-40B4-BE49-F238E27FC236}">
                <a16:creationId xmlns:a16="http://schemas.microsoft.com/office/drawing/2014/main" id="{93EE9C0F-B52B-CD43-B758-B3FC1D37B1A1}"/>
              </a:ext>
            </a:extLst>
          </p:cNvPr>
          <p:cNvSpPr>
            <a:spLocks noGrp="1"/>
          </p:cNvSpPr>
          <p:nvPr>
            <p:ph sz="quarter" idx="12"/>
          </p:nvPr>
        </p:nvSpPr>
        <p:spPr>
          <a:xfrm>
            <a:off x="631079" y="1734949"/>
            <a:ext cx="10901362" cy="4314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1E4D15C7-88AE-4441-A1F7-12EF407A6D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122997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7F7A17-9425-6548-A288-F0DCCB184715}"/>
              </a:ext>
            </a:extLst>
          </p:cNvPr>
          <p:cNvSpPr>
            <a:spLocks noGrp="1"/>
          </p:cNvSpPr>
          <p:nvPr>
            <p:ph type="ftr" sz="quarter" idx="10"/>
          </p:nvPr>
        </p:nvSpPr>
        <p:spPr/>
        <p:txBody>
          <a:bodyPr/>
          <a:lstStyle>
            <a:lvl1pPr>
              <a:defRPr>
                <a:solidFill>
                  <a:schemeClr val="bg1">
                    <a:lumMod val="50000"/>
                  </a:schemeClr>
                </a:solidFill>
              </a:defRPr>
            </a:lvl1pPr>
          </a:lstStyle>
          <a:p>
            <a:fld id="{0DBAD59A-2AF2-4944-9114-771EC3482AA0}" type="slidenum">
              <a:rPr lang="en-US" smtClean="0"/>
              <a:pPr/>
              <a:t>‹#›</a:t>
            </a:fld>
            <a:endParaRPr lang="en-US" dirty="0">
              <a:solidFill>
                <a:schemeClr val="bg1">
                  <a:lumMod val="50000"/>
                </a:schemeClr>
              </a:solidFill>
            </a:endParaRPr>
          </a:p>
        </p:txBody>
      </p:sp>
    </p:spTree>
    <p:extLst>
      <p:ext uri="{BB962C8B-B14F-4D97-AF65-F5344CB8AC3E}">
        <p14:creationId xmlns:p14="http://schemas.microsoft.com/office/powerpoint/2010/main" val="95469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30855" y="2242324"/>
            <a:ext cx="10893425" cy="3273893"/>
          </a:xfrm>
          <a:prstGeom prst="rect">
            <a:avLst/>
          </a:prstGeom>
        </p:spPr>
        <p:txBody>
          <a:bodyPr lIns="0">
            <a:noAutofit/>
          </a:bodyPr>
          <a:lstStyle>
            <a:lvl1pPr indent="0" algn="l">
              <a:lnSpc>
                <a:spcPts val="5100"/>
              </a:lnSpc>
              <a:spcAft>
                <a:spcPts val="0"/>
              </a:spcAft>
              <a:defRPr sz="4800" b="1" i="0" cap="none" spc="0"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ADD </a:t>
            </a:r>
            <a:br>
              <a:rPr lang="en-US" dirty="0"/>
            </a:br>
            <a:r>
              <a:rPr lang="en-US" dirty="0"/>
              <a:t>CLOSING MESSAGE</a:t>
            </a:r>
            <a:endParaRPr lang="en-CA" dirty="0"/>
          </a:p>
        </p:txBody>
      </p:sp>
      <p:pic>
        <p:nvPicPr>
          <p:cNvPr id="7" name="Picture 6" descr="A picture containing text&#10;&#10;Description automatically generated">
            <a:extLst>
              <a:ext uri="{FF2B5EF4-FFF2-40B4-BE49-F238E27FC236}">
                <a16:creationId xmlns:a16="http://schemas.microsoft.com/office/drawing/2014/main" id="{0BC7C01E-AACF-0247-B29F-9F0BDEC855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extLst>
      <p:ext uri="{BB962C8B-B14F-4D97-AF65-F5344CB8AC3E}">
        <p14:creationId xmlns:p14="http://schemas.microsoft.com/office/powerpoint/2010/main" val="326366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FB393-5F0D-E641-9E97-FC6556E492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1" y="457200"/>
            <a:ext cx="11277600" cy="5943600"/>
          </a:xfrm>
          <a:prstGeom prst="rect">
            <a:avLst/>
          </a:prstGeom>
        </p:spPr>
      </p:pic>
      <p:grpSp>
        <p:nvGrpSpPr>
          <p:cNvPr id="5" name="Group 4">
            <a:extLst>
              <a:ext uri="{FF2B5EF4-FFF2-40B4-BE49-F238E27FC236}">
                <a16:creationId xmlns:a16="http://schemas.microsoft.com/office/drawing/2014/main" id="{CDE3B3CC-D54B-4F48-A880-C3C4825A7EE7}"/>
              </a:ext>
            </a:extLst>
          </p:cNvPr>
          <p:cNvGrpSpPr/>
          <p:nvPr/>
        </p:nvGrpSpPr>
        <p:grpSpPr>
          <a:xfrm>
            <a:off x="1106272" y="5737109"/>
            <a:ext cx="2636774" cy="387645"/>
            <a:chOff x="520701" y="6345238"/>
            <a:chExt cx="1690346" cy="241881"/>
          </a:xfrm>
        </p:grpSpPr>
        <p:pic>
          <p:nvPicPr>
            <p:cNvPr id="6" name="Picture 5">
              <a:extLst>
                <a:ext uri="{FF2B5EF4-FFF2-40B4-BE49-F238E27FC236}">
                  <a16:creationId xmlns:a16="http://schemas.microsoft.com/office/drawing/2014/main" id="{27490137-EB0A-0142-BC04-8A28BA1FA45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445699" y="6345238"/>
              <a:ext cx="765348" cy="240688"/>
            </a:xfrm>
            <a:prstGeom prst="rect">
              <a:avLst/>
            </a:prstGeom>
          </p:spPr>
        </p:pic>
        <p:pic>
          <p:nvPicPr>
            <p:cNvPr id="7" name="Picture 6">
              <a:extLst>
                <a:ext uri="{FF2B5EF4-FFF2-40B4-BE49-F238E27FC236}">
                  <a16:creationId xmlns:a16="http://schemas.microsoft.com/office/drawing/2014/main" id="{4A275327-48BB-D140-8BB9-CF39887B18D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20701" y="6368273"/>
              <a:ext cx="765349" cy="218846"/>
            </a:xfrm>
            <a:prstGeom prst="rect">
              <a:avLst/>
            </a:prstGeom>
          </p:spPr>
        </p:pic>
      </p:grpSp>
      <p:pic>
        <p:nvPicPr>
          <p:cNvPr id="8" name="Picture 7">
            <a:extLst>
              <a:ext uri="{FF2B5EF4-FFF2-40B4-BE49-F238E27FC236}">
                <a16:creationId xmlns:a16="http://schemas.microsoft.com/office/drawing/2014/main" id="{9260FC39-205B-FC47-84CE-040B1A6211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7201" y="457200"/>
            <a:ext cx="11277600" cy="5943600"/>
          </a:xfrm>
          <a:prstGeom prst="rect">
            <a:avLst/>
          </a:prstGeom>
        </p:spPr>
      </p:pic>
      <p:pic>
        <p:nvPicPr>
          <p:cNvPr id="12" name="Picture 11">
            <a:extLst>
              <a:ext uri="{FF2B5EF4-FFF2-40B4-BE49-F238E27FC236}">
                <a16:creationId xmlns:a16="http://schemas.microsoft.com/office/drawing/2014/main" id="{504FB6EF-50D4-8B4F-ADBE-2D797D38B0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4797" y="5544583"/>
            <a:ext cx="3128242" cy="478944"/>
          </a:xfrm>
          <a:prstGeom prst="rect">
            <a:avLst/>
          </a:prstGeom>
        </p:spPr>
      </p:pic>
    </p:spTree>
    <p:extLst>
      <p:ext uri="{BB962C8B-B14F-4D97-AF65-F5344CB8AC3E}">
        <p14:creationId xmlns:p14="http://schemas.microsoft.com/office/powerpoint/2010/main" val="836819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ap – S.Ontar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25CE78FE-67FB-444E-A058-DFDE595AD9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201" y="457200"/>
            <a:ext cx="11277600" cy="5943600"/>
          </a:xfrm>
          <a:prstGeom prst="rect">
            <a:avLst/>
          </a:prstGeom>
        </p:spPr>
      </p:pic>
      <p:pic>
        <p:nvPicPr>
          <p:cNvPr id="3" name="Picture 2" descr="Map&#10;&#10;Description automatically generated">
            <a:extLst>
              <a:ext uri="{FF2B5EF4-FFF2-40B4-BE49-F238E27FC236}">
                <a16:creationId xmlns:a16="http://schemas.microsoft.com/office/drawing/2014/main" id="{303E4F4D-E021-5C4B-BE66-0BF6232594E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57201" y="457200"/>
            <a:ext cx="11277600" cy="5943600"/>
          </a:xfrm>
          <a:prstGeom prst="rect">
            <a:avLst/>
          </a:prstGeom>
        </p:spPr>
      </p:pic>
    </p:spTree>
    <p:extLst>
      <p:ext uri="{BB962C8B-B14F-4D97-AF65-F5344CB8AC3E}">
        <p14:creationId xmlns:p14="http://schemas.microsoft.com/office/powerpoint/2010/main" val="312623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orld 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8" name="TextBox 117">
            <a:extLst>
              <a:ext uri="{FF2B5EF4-FFF2-40B4-BE49-F238E27FC236}">
                <a16:creationId xmlns:a16="http://schemas.microsoft.com/office/drawing/2014/main" id="{78ABA7F9-59F5-E044-968C-B43E48A3DA8E}"/>
              </a:ext>
            </a:extLst>
          </p:cNvPr>
          <p:cNvSpPr txBox="1"/>
          <p:nvPr/>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8" name="TextBox 57">
            <a:extLst>
              <a:ext uri="{FF2B5EF4-FFF2-40B4-BE49-F238E27FC236}">
                <a16:creationId xmlns:a16="http://schemas.microsoft.com/office/drawing/2014/main" id="{E0BF2828-5A9B-6C42-B420-45E02068596D}"/>
              </a:ext>
            </a:extLst>
          </p:cNvPr>
          <p:cNvSpPr txBox="1"/>
          <p:nvPr/>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83" name="TextBox 82">
            <a:extLst>
              <a:ext uri="{FF2B5EF4-FFF2-40B4-BE49-F238E27FC236}">
                <a16:creationId xmlns:a16="http://schemas.microsoft.com/office/drawing/2014/main" id="{6AB7D9CB-8AAC-EE4A-BE35-E0E9BF8B8D47}"/>
              </a:ext>
            </a:extLst>
          </p:cNvPr>
          <p:cNvSpPr txBox="1"/>
          <p:nvPr/>
        </p:nvSpPr>
        <p:spPr bwMode="auto">
          <a:xfrm>
            <a:off x="14917783" y="4572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2" name="Rectangle 1">
            <a:extLst>
              <a:ext uri="{FF2B5EF4-FFF2-40B4-BE49-F238E27FC236}">
                <a16:creationId xmlns:a16="http://schemas.microsoft.com/office/drawing/2014/main" id="{D1262E2A-DC44-1941-9D5C-E120B915F375}"/>
              </a:ext>
            </a:extLst>
          </p:cNvPr>
          <p:cNvSpPr/>
          <p:nvPr userDrawn="1"/>
        </p:nvSpPr>
        <p:spPr>
          <a:xfrm>
            <a:off x="457200" y="449096"/>
            <a:ext cx="11277600" cy="59517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ECF2"/>
              </a:solidFill>
            </a:endParaRPr>
          </a:p>
        </p:txBody>
      </p:sp>
      <p:sp>
        <p:nvSpPr>
          <p:cNvPr id="89" name="TextBox 88">
            <a:extLst>
              <a:ext uri="{FF2B5EF4-FFF2-40B4-BE49-F238E27FC236}">
                <a16:creationId xmlns:a16="http://schemas.microsoft.com/office/drawing/2014/main" id="{E2EE8F3D-238E-1641-8C59-D64C33208A6E}"/>
              </a:ext>
            </a:extLst>
          </p:cNvPr>
          <p:cNvSpPr txBox="1"/>
          <p:nvPr/>
        </p:nvSpPr>
        <p:spPr bwMode="auto">
          <a:xfrm>
            <a:off x="782125" y="5281647"/>
            <a:ext cx="4396492" cy="105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a:endParaRPr lang="en-US" dirty="0"/>
          </a:p>
        </p:txBody>
      </p:sp>
      <p:sp>
        <p:nvSpPr>
          <p:cNvPr id="5" name="TextBox 4">
            <a:extLst>
              <a:ext uri="{FF2B5EF4-FFF2-40B4-BE49-F238E27FC236}">
                <a16:creationId xmlns:a16="http://schemas.microsoft.com/office/drawing/2014/main" id="{4EC3E0FA-D49E-2949-AE15-2AF184093583}"/>
              </a:ext>
            </a:extLst>
          </p:cNvPr>
          <p:cNvSpPr txBox="1"/>
          <p:nvPr/>
        </p:nvSpPr>
        <p:spPr bwMode="auto">
          <a:xfrm>
            <a:off x="3507971" y="34913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TextBox 8">
            <a:extLst>
              <a:ext uri="{FF2B5EF4-FFF2-40B4-BE49-F238E27FC236}">
                <a16:creationId xmlns:a16="http://schemas.microsoft.com/office/drawing/2014/main" id="{805F47DA-D316-2046-9D48-A290290D398A}"/>
              </a:ext>
            </a:extLst>
          </p:cNvPr>
          <p:cNvSpPr txBox="1"/>
          <p:nvPr userDrawn="1"/>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0" name="TextBox 9">
            <a:extLst>
              <a:ext uri="{FF2B5EF4-FFF2-40B4-BE49-F238E27FC236}">
                <a16:creationId xmlns:a16="http://schemas.microsoft.com/office/drawing/2014/main" id="{F11C24A5-C246-8A48-B0EF-DC91B28D0A2F}"/>
              </a:ext>
            </a:extLst>
          </p:cNvPr>
          <p:cNvSpPr txBox="1"/>
          <p:nvPr userDrawn="1"/>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1" name="TextBox 10">
            <a:extLst>
              <a:ext uri="{FF2B5EF4-FFF2-40B4-BE49-F238E27FC236}">
                <a16:creationId xmlns:a16="http://schemas.microsoft.com/office/drawing/2014/main" id="{DDAF32C0-CCC9-EA41-AF85-E8607C3AEED5}"/>
              </a:ext>
            </a:extLst>
          </p:cNvPr>
          <p:cNvSpPr txBox="1"/>
          <p:nvPr userDrawn="1"/>
        </p:nvSpPr>
        <p:spPr bwMode="auto">
          <a:xfrm>
            <a:off x="14917783" y="4572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4" name="TextBox 13">
            <a:extLst>
              <a:ext uri="{FF2B5EF4-FFF2-40B4-BE49-F238E27FC236}">
                <a16:creationId xmlns:a16="http://schemas.microsoft.com/office/drawing/2014/main" id="{46473D52-66F2-4442-9113-AEDCF2F965C7}"/>
              </a:ext>
            </a:extLst>
          </p:cNvPr>
          <p:cNvSpPr txBox="1"/>
          <p:nvPr userDrawn="1"/>
        </p:nvSpPr>
        <p:spPr bwMode="auto">
          <a:xfrm>
            <a:off x="782125" y="5281647"/>
            <a:ext cx="4396492" cy="105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a:endParaRPr lang="en-US" dirty="0"/>
          </a:p>
        </p:txBody>
      </p:sp>
      <p:sp>
        <p:nvSpPr>
          <p:cNvPr id="15" name="TextBox 14">
            <a:extLst>
              <a:ext uri="{FF2B5EF4-FFF2-40B4-BE49-F238E27FC236}">
                <a16:creationId xmlns:a16="http://schemas.microsoft.com/office/drawing/2014/main" id="{A8508B89-662F-C049-845D-740B453E0303}"/>
              </a:ext>
            </a:extLst>
          </p:cNvPr>
          <p:cNvSpPr txBox="1"/>
          <p:nvPr userDrawn="1"/>
        </p:nvSpPr>
        <p:spPr bwMode="auto">
          <a:xfrm>
            <a:off x="3507971" y="34913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Tree>
    <p:extLst>
      <p:ext uri="{BB962C8B-B14F-4D97-AF65-F5344CB8AC3E}">
        <p14:creationId xmlns:p14="http://schemas.microsoft.com/office/powerpoint/2010/main" val="2417400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dvanced Manufacturing _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87D627-05F1-364D-BE36-523C17BC67DF}"/>
              </a:ext>
            </a:extLst>
          </p:cNvPr>
          <p:cNvSpPr txBox="1"/>
          <p:nvPr/>
        </p:nvSpPr>
        <p:spPr bwMode="auto">
          <a:xfrm>
            <a:off x="5696262" y="283314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4" name="TextBox 3">
            <a:extLst>
              <a:ext uri="{FF2B5EF4-FFF2-40B4-BE49-F238E27FC236}">
                <a16:creationId xmlns:a16="http://schemas.microsoft.com/office/drawing/2014/main" id="{42D9CE08-1611-1647-BD37-C77A4B5FC3FE}"/>
              </a:ext>
            </a:extLst>
          </p:cNvPr>
          <p:cNvSpPr txBox="1"/>
          <p:nvPr/>
        </p:nvSpPr>
        <p:spPr bwMode="auto">
          <a:xfrm>
            <a:off x="5025542" y="26773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 name="TextBox 4">
            <a:extLst>
              <a:ext uri="{FF2B5EF4-FFF2-40B4-BE49-F238E27FC236}">
                <a16:creationId xmlns:a16="http://schemas.microsoft.com/office/drawing/2014/main" id="{0FE63B83-B275-CE4E-A733-1214917010C9}"/>
              </a:ext>
            </a:extLst>
          </p:cNvPr>
          <p:cNvSpPr txBox="1"/>
          <p:nvPr/>
        </p:nvSpPr>
        <p:spPr bwMode="auto">
          <a:xfrm>
            <a:off x="6847027" y="483534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2" name="TextBox 1">
            <a:extLst>
              <a:ext uri="{FF2B5EF4-FFF2-40B4-BE49-F238E27FC236}">
                <a16:creationId xmlns:a16="http://schemas.microsoft.com/office/drawing/2014/main" id="{FF092AA7-1FF6-AA48-BD8C-2982C655052B}"/>
              </a:ext>
            </a:extLst>
          </p:cNvPr>
          <p:cNvSpPr txBox="1"/>
          <p:nvPr/>
        </p:nvSpPr>
        <p:spPr bwMode="auto">
          <a:xfrm>
            <a:off x="7834489" y="334151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2" name="Text Placeholder 18">
            <a:extLst>
              <a:ext uri="{FF2B5EF4-FFF2-40B4-BE49-F238E27FC236}">
                <a16:creationId xmlns:a16="http://schemas.microsoft.com/office/drawing/2014/main" id="{5D8A51D0-7F55-3241-BC28-2E3EC0C2FE0B}"/>
              </a:ext>
            </a:extLst>
          </p:cNvPr>
          <p:cNvSpPr txBox="1">
            <a:spLocks/>
          </p:cNvSpPr>
          <p:nvPr/>
        </p:nvSpPr>
        <p:spPr>
          <a:xfrm>
            <a:off x="4152449" y="4813738"/>
            <a:ext cx="3887101" cy="726314"/>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9F119E7D-B483-EF40-AF24-63DDCA6993DE}"/>
              </a:ext>
            </a:extLst>
          </p:cNvPr>
          <p:cNvSpPr txBox="1"/>
          <p:nvPr userDrawn="1"/>
        </p:nvSpPr>
        <p:spPr bwMode="auto">
          <a:xfrm>
            <a:off x="5696262" y="283314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TextBox 8">
            <a:extLst>
              <a:ext uri="{FF2B5EF4-FFF2-40B4-BE49-F238E27FC236}">
                <a16:creationId xmlns:a16="http://schemas.microsoft.com/office/drawing/2014/main" id="{7354942B-11AF-8943-8E08-E7F29168C810}"/>
              </a:ext>
            </a:extLst>
          </p:cNvPr>
          <p:cNvSpPr txBox="1"/>
          <p:nvPr userDrawn="1"/>
        </p:nvSpPr>
        <p:spPr bwMode="auto">
          <a:xfrm>
            <a:off x="5025542" y="26773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0" name="TextBox 9">
            <a:extLst>
              <a:ext uri="{FF2B5EF4-FFF2-40B4-BE49-F238E27FC236}">
                <a16:creationId xmlns:a16="http://schemas.microsoft.com/office/drawing/2014/main" id="{13D92127-4C48-B047-96B7-84AF24BD41AD}"/>
              </a:ext>
            </a:extLst>
          </p:cNvPr>
          <p:cNvSpPr txBox="1"/>
          <p:nvPr userDrawn="1"/>
        </p:nvSpPr>
        <p:spPr bwMode="auto">
          <a:xfrm>
            <a:off x="6847027" y="483534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1" name="TextBox 10">
            <a:extLst>
              <a:ext uri="{FF2B5EF4-FFF2-40B4-BE49-F238E27FC236}">
                <a16:creationId xmlns:a16="http://schemas.microsoft.com/office/drawing/2014/main" id="{16B39873-2595-4E4F-852B-AB5F12069F76}"/>
              </a:ext>
            </a:extLst>
          </p:cNvPr>
          <p:cNvSpPr txBox="1"/>
          <p:nvPr userDrawn="1"/>
        </p:nvSpPr>
        <p:spPr bwMode="auto">
          <a:xfrm>
            <a:off x="7834489" y="334151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3" name="Text Placeholder 18">
            <a:extLst>
              <a:ext uri="{FF2B5EF4-FFF2-40B4-BE49-F238E27FC236}">
                <a16:creationId xmlns:a16="http://schemas.microsoft.com/office/drawing/2014/main" id="{F222DAD8-1D6F-364B-9BC4-43F28894F89C}"/>
              </a:ext>
            </a:extLst>
          </p:cNvPr>
          <p:cNvSpPr txBox="1">
            <a:spLocks/>
          </p:cNvSpPr>
          <p:nvPr userDrawn="1"/>
        </p:nvSpPr>
        <p:spPr>
          <a:xfrm>
            <a:off x="4152449" y="4813738"/>
            <a:ext cx="3887101" cy="726314"/>
          </a:xfrm>
          <a:prstGeom prst="rect">
            <a:avLst/>
          </a:prstGeom>
        </p:spPr>
        <p:txBody>
          <a:bodyPr/>
          <a:lstStyle>
            <a:lvl1pPr marL="6350" indent="0" algn="ctr"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b="1" dirty="0">
              <a:solidFill>
                <a:srgbClr val="86CCF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8541833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dvanced Manufacturing BG_Grey">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87D627-05F1-364D-BE36-523C17BC67DF}"/>
              </a:ext>
            </a:extLst>
          </p:cNvPr>
          <p:cNvSpPr txBox="1"/>
          <p:nvPr/>
        </p:nvSpPr>
        <p:spPr bwMode="auto">
          <a:xfrm>
            <a:off x="5696262" y="283314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4" name="TextBox 3">
            <a:extLst>
              <a:ext uri="{FF2B5EF4-FFF2-40B4-BE49-F238E27FC236}">
                <a16:creationId xmlns:a16="http://schemas.microsoft.com/office/drawing/2014/main" id="{42D9CE08-1611-1647-BD37-C77A4B5FC3FE}"/>
              </a:ext>
            </a:extLst>
          </p:cNvPr>
          <p:cNvSpPr txBox="1"/>
          <p:nvPr/>
        </p:nvSpPr>
        <p:spPr bwMode="auto">
          <a:xfrm>
            <a:off x="5025542" y="26773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 name="TextBox 4">
            <a:extLst>
              <a:ext uri="{FF2B5EF4-FFF2-40B4-BE49-F238E27FC236}">
                <a16:creationId xmlns:a16="http://schemas.microsoft.com/office/drawing/2014/main" id="{0FE63B83-B275-CE4E-A733-1214917010C9}"/>
              </a:ext>
            </a:extLst>
          </p:cNvPr>
          <p:cNvSpPr txBox="1"/>
          <p:nvPr/>
        </p:nvSpPr>
        <p:spPr bwMode="auto">
          <a:xfrm>
            <a:off x="6847027" y="483534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2" name="TextBox 1">
            <a:extLst>
              <a:ext uri="{FF2B5EF4-FFF2-40B4-BE49-F238E27FC236}">
                <a16:creationId xmlns:a16="http://schemas.microsoft.com/office/drawing/2014/main" id="{FF092AA7-1FF6-AA48-BD8C-2982C655052B}"/>
              </a:ext>
            </a:extLst>
          </p:cNvPr>
          <p:cNvSpPr txBox="1"/>
          <p:nvPr/>
        </p:nvSpPr>
        <p:spPr bwMode="auto">
          <a:xfrm>
            <a:off x="7834489" y="334151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6" name="TextBox 5">
            <a:extLst>
              <a:ext uri="{FF2B5EF4-FFF2-40B4-BE49-F238E27FC236}">
                <a16:creationId xmlns:a16="http://schemas.microsoft.com/office/drawing/2014/main" id="{6FA91A22-549F-5345-B2A5-3D796D52B4F9}"/>
              </a:ext>
            </a:extLst>
          </p:cNvPr>
          <p:cNvSpPr txBox="1"/>
          <p:nvPr userDrawn="1"/>
        </p:nvSpPr>
        <p:spPr bwMode="auto">
          <a:xfrm>
            <a:off x="5696262" y="283314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7" name="TextBox 6">
            <a:extLst>
              <a:ext uri="{FF2B5EF4-FFF2-40B4-BE49-F238E27FC236}">
                <a16:creationId xmlns:a16="http://schemas.microsoft.com/office/drawing/2014/main" id="{F29D1C18-A872-7241-9C17-FF3CF8B839CE}"/>
              </a:ext>
            </a:extLst>
          </p:cNvPr>
          <p:cNvSpPr txBox="1"/>
          <p:nvPr userDrawn="1"/>
        </p:nvSpPr>
        <p:spPr bwMode="auto">
          <a:xfrm>
            <a:off x="5025542" y="26773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TextBox 8">
            <a:extLst>
              <a:ext uri="{FF2B5EF4-FFF2-40B4-BE49-F238E27FC236}">
                <a16:creationId xmlns:a16="http://schemas.microsoft.com/office/drawing/2014/main" id="{536A85D1-A865-334C-A7E0-7FCC1EDEC47C}"/>
              </a:ext>
            </a:extLst>
          </p:cNvPr>
          <p:cNvSpPr txBox="1"/>
          <p:nvPr userDrawn="1"/>
        </p:nvSpPr>
        <p:spPr bwMode="auto">
          <a:xfrm>
            <a:off x="6847027" y="483534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0" name="TextBox 9">
            <a:extLst>
              <a:ext uri="{FF2B5EF4-FFF2-40B4-BE49-F238E27FC236}">
                <a16:creationId xmlns:a16="http://schemas.microsoft.com/office/drawing/2014/main" id="{D3582D5A-DFFD-254F-916F-675F3CE70390}"/>
              </a:ext>
            </a:extLst>
          </p:cNvPr>
          <p:cNvSpPr txBox="1"/>
          <p:nvPr userDrawn="1"/>
        </p:nvSpPr>
        <p:spPr bwMode="auto">
          <a:xfrm>
            <a:off x="7834489" y="334151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Tree>
    <p:extLst>
      <p:ext uri="{BB962C8B-B14F-4D97-AF65-F5344CB8AC3E}">
        <p14:creationId xmlns:p14="http://schemas.microsoft.com/office/powerpoint/2010/main" val="85217168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Layout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87D627-05F1-364D-BE36-523C17BC67DF}"/>
              </a:ext>
            </a:extLst>
          </p:cNvPr>
          <p:cNvSpPr txBox="1"/>
          <p:nvPr/>
        </p:nvSpPr>
        <p:spPr bwMode="auto">
          <a:xfrm>
            <a:off x="5696262" y="283314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4" name="TextBox 3">
            <a:extLst>
              <a:ext uri="{FF2B5EF4-FFF2-40B4-BE49-F238E27FC236}">
                <a16:creationId xmlns:a16="http://schemas.microsoft.com/office/drawing/2014/main" id="{42D9CE08-1611-1647-BD37-C77A4B5FC3FE}"/>
              </a:ext>
            </a:extLst>
          </p:cNvPr>
          <p:cNvSpPr txBox="1"/>
          <p:nvPr/>
        </p:nvSpPr>
        <p:spPr bwMode="auto">
          <a:xfrm>
            <a:off x="5025542" y="26773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 name="TextBox 4">
            <a:extLst>
              <a:ext uri="{FF2B5EF4-FFF2-40B4-BE49-F238E27FC236}">
                <a16:creationId xmlns:a16="http://schemas.microsoft.com/office/drawing/2014/main" id="{0FE63B83-B275-CE4E-A733-1214917010C9}"/>
              </a:ext>
            </a:extLst>
          </p:cNvPr>
          <p:cNvSpPr txBox="1"/>
          <p:nvPr/>
        </p:nvSpPr>
        <p:spPr bwMode="auto">
          <a:xfrm>
            <a:off x="6847027" y="483534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6" name="Picture 5">
            <a:extLst>
              <a:ext uri="{FF2B5EF4-FFF2-40B4-BE49-F238E27FC236}">
                <a16:creationId xmlns:a16="http://schemas.microsoft.com/office/drawing/2014/main" id="{4D55F3CD-1C17-8045-8CB4-CD31CBDB8B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08422" cy="6858000"/>
          </a:xfrm>
          <a:prstGeom prst="rect">
            <a:avLst/>
          </a:prstGeom>
        </p:spPr>
      </p:pic>
      <p:sp>
        <p:nvSpPr>
          <p:cNvPr id="7" name="TextBox 6">
            <a:extLst>
              <a:ext uri="{FF2B5EF4-FFF2-40B4-BE49-F238E27FC236}">
                <a16:creationId xmlns:a16="http://schemas.microsoft.com/office/drawing/2014/main" id="{1269D438-C0D0-2042-8CC2-3954D8D5CBD2}"/>
              </a:ext>
            </a:extLst>
          </p:cNvPr>
          <p:cNvSpPr txBox="1"/>
          <p:nvPr userDrawn="1"/>
        </p:nvSpPr>
        <p:spPr bwMode="auto">
          <a:xfrm>
            <a:off x="5696262" y="283314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TextBox 8">
            <a:extLst>
              <a:ext uri="{FF2B5EF4-FFF2-40B4-BE49-F238E27FC236}">
                <a16:creationId xmlns:a16="http://schemas.microsoft.com/office/drawing/2014/main" id="{3EFC5D46-FAED-1947-A08F-AB5686A1654C}"/>
              </a:ext>
            </a:extLst>
          </p:cNvPr>
          <p:cNvSpPr txBox="1"/>
          <p:nvPr userDrawn="1"/>
        </p:nvSpPr>
        <p:spPr bwMode="auto">
          <a:xfrm>
            <a:off x="5025542" y="26773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0" name="TextBox 9">
            <a:extLst>
              <a:ext uri="{FF2B5EF4-FFF2-40B4-BE49-F238E27FC236}">
                <a16:creationId xmlns:a16="http://schemas.microsoft.com/office/drawing/2014/main" id="{BF893B00-99F5-104A-BB3F-C6CBCA4D2991}"/>
              </a:ext>
            </a:extLst>
          </p:cNvPr>
          <p:cNvSpPr txBox="1"/>
          <p:nvPr userDrawn="1"/>
        </p:nvSpPr>
        <p:spPr bwMode="auto">
          <a:xfrm>
            <a:off x="6847027" y="483534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11" name="Picture 10">
            <a:extLst>
              <a:ext uri="{FF2B5EF4-FFF2-40B4-BE49-F238E27FC236}">
                <a16:creationId xmlns:a16="http://schemas.microsoft.com/office/drawing/2014/main" id="{E7B6D69E-0695-C442-BFED-EEE4EA24C9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208422" cy="6858000"/>
          </a:xfrm>
          <a:prstGeom prst="rect">
            <a:avLst/>
          </a:prstGeom>
        </p:spPr>
      </p:pic>
    </p:spTree>
    <p:extLst>
      <p:ext uri="{BB962C8B-B14F-4D97-AF65-F5344CB8AC3E}">
        <p14:creationId xmlns:p14="http://schemas.microsoft.com/office/powerpoint/2010/main" val="16346201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_Image 1">
    <p:bg>
      <p:bgPr>
        <a:solidFill>
          <a:schemeClr val="bg1"/>
        </a:solidFill>
        <a:effectLst/>
      </p:bgPr>
    </p:bg>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8510E51A-26FD-CD46-A0CA-D112318CF9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
        <p:nvSpPr>
          <p:cNvPr id="14" name="Picture Placeholder 5">
            <a:extLst>
              <a:ext uri="{FF2B5EF4-FFF2-40B4-BE49-F238E27FC236}">
                <a16:creationId xmlns:a16="http://schemas.microsoft.com/office/drawing/2014/main" id="{D195A354-0760-ED47-99DA-5E770857FB46}"/>
              </a:ext>
            </a:extLst>
          </p:cNvPr>
          <p:cNvSpPr>
            <a:spLocks noGrp="1"/>
          </p:cNvSpPr>
          <p:nvPr>
            <p:ph type="pic" sz="quarter" idx="11" hasCustomPrompt="1"/>
          </p:nvPr>
        </p:nvSpPr>
        <p:spPr>
          <a:xfrm>
            <a:off x="4711337" y="0"/>
            <a:ext cx="7023463" cy="6858001"/>
          </a:xfrm>
          <a:prstGeom prst="rect">
            <a:avLst/>
          </a:prstGeom>
          <a:solidFill>
            <a:schemeClr val="bg1">
              <a:lumMod val="85000"/>
            </a:schemeClr>
          </a:solidFill>
        </p:spPr>
        <p:txBody>
          <a:bodyPr anchor="ctr" anchorCtr="1"/>
          <a:lstStyle>
            <a:lvl1pPr marL="0" indent="0" algn="ctr">
              <a:buNone/>
              <a:defRPr sz="1600" baseline="0"/>
            </a:lvl1pPr>
          </a:lstStyle>
          <a:p>
            <a:r>
              <a:rPr lang="en-US" dirty="0"/>
              <a:t>Click icon to           place image</a:t>
            </a:r>
          </a:p>
        </p:txBody>
      </p:sp>
      <p:pic>
        <p:nvPicPr>
          <p:cNvPr id="4" name="Picture 3" descr="Background pattern&#10;&#10;Description automatically generated">
            <a:extLst>
              <a:ext uri="{FF2B5EF4-FFF2-40B4-BE49-F238E27FC236}">
                <a16:creationId xmlns:a16="http://schemas.microsoft.com/office/drawing/2014/main" id="{0DCD0ABB-F247-E64F-B4EB-0CDD7596DF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Tree>
    <p:extLst>
      <p:ext uri="{BB962C8B-B14F-4D97-AF65-F5344CB8AC3E}">
        <p14:creationId xmlns:p14="http://schemas.microsoft.com/office/powerpoint/2010/main" val="244744429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_Sidebar">
    <p:bg>
      <p:bgPr>
        <a:solidFill>
          <a:schemeClr val="bg1"/>
        </a:solidFill>
        <a:effectLst/>
      </p:bgPr>
    </p:bg>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8510E51A-26FD-CD46-A0CA-D112318CF9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pic>
        <p:nvPicPr>
          <p:cNvPr id="3" name="Picture 2" descr="Background pattern&#10;&#10;Description automatically generated">
            <a:extLst>
              <a:ext uri="{FF2B5EF4-FFF2-40B4-BE49-F238E27FC236}">
                <a16:creationId xmlns:a16="http://schemas.microsoft.com/office/drawing/2014/main" id="{6112B370-1727-F446-ADE9-4D00BA976F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Tree>
    <p:extLst>
      <p:ext uri="{BB962C8B-B14F-4D97-AF65-F5344CB8AC3E}">
        <p14:creationId xmlns:p14="http://schemas.microsoft.com/office/powerpoint/2010/main" val="272923021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bwMode="auto">
          <a:xfrm>
            <a:off x="639764" y="639763"/>
            <a:ext cx="10886440" cy="957262"/>
          </a:xfrm>
          <a:prstGeom prst="rect">
            <a:avLst/>
          </a:prstGeom>
          <a:noFill/>
          <a:ln>
            <a:noFill/>
          </a:ln>
        </p:spPr>
        <p:txBody>
          <a:bodyPr/>
          <a:lstStyle>
            <a:lvl1pPr>
              <a:defRPr>
                <a:solidFill>
                  <a:schemeClr val="tx2"/>
                </a:solidFill>
              </a:defRPr>
            </a:lvl1pPr>
          </a:lstStyle>
          <a:p>
            <a:pPr lvl="0"/>
            <a:r>
              <a:rPr lang="en-US" altLang="en-US" dirty="0"/>
              <a:t>Click to add Title</a:t>
            </a:r>
            <a:endParaRPr lang="en-CA" altLang="en-US" dirty="0"/>
          </a:p>
        </p:txBody>
      </p:sp>
      <p:sp>
        <p:nvSpPr>
          <p:cNvPr id="12" name="Content Placeholder 11"/>
          <p:cNvSpPr>
            <a:spLocks noGrp="1"/>
          </p:cNvSpPr>
          <p:nvPr>
            <p:ph sz="quarter" idx="10"/>
          </p:nvPr>
        </p:nvSpPr>
        <p:spPr>
          <a:xfrm>
            <a:off x="639764" y="1793415"/>
            <a:ext cx="5295524" cy="3990975"/>
          </a:xfrm>
          <a:prstGeom prst="rect">
            <a:avLst/>
          </a:prstGeom>
        </p:spPr>
        <p:txBody>
          <a:bodyPr/>
          <a:lstStyle>
            <a:lvl1pPr>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p:txBody>
      </p:sp>
      <p:sp>
        <p:nvSpPr>
          <p:cNvPr id="14" name="Content Placeholder 13"/>
          <p:cNvSpPr>
            <a:spLocks noGrp="1"/>
          </p:cNvSpPr>
          <p:nvPr>
            <p:ph sz="quarter" idx="11"/>
          </p:nvPr>
        </p:nvSpPr>
        <p:spPr>
          <a:xfrm>
            <a:off x="6256714" y="1793415"/>
            <a:ext cx="5284411" cy="3990975"/>
          </a:xfrm>
          <a:prstGeom prst="rect">
            <a:avLst/>
          </a:prstGeom>
        </p:spPr>
        <p:txBody>
          <a:bodyPr/>
          <a:lstStyle>
            <a:lvl1pPr>
              <a:buFont typeface="Arial" panose="020B0604020202020204" pitchFamily="34" charset="0"/>
              <a:buChar char="•"/>
              <a:defRPr/>
            </a:lvl1pPr>
            <a:lvl4pPr marL="1384300" indent="-180975">
              <a:tabLst/>
              <a:defRPr/>
            </a:lvl4pPr>
            <a:lvl5pPr marL="1665288" indent="-214313">
              <a:tabLst/>
              <a:defRPr/>
            </a:lvl5pPr>
          </a:lstStyle>
          <a:p>
            <a:pPr lvl="0"/>
            <a:r>
              <a:rPr lang="en-US"/>
              <a:t>Click to edit Master text styles</a:t>
            </a:r>
          </a:p>
          <a:p>
            <a:pPr lvl="1"/>
            <a:r>
              <a:rPr lang="en-US"/>
              <a:t>Second level</a:t>
            </a:r>
          </a:p>
          <a:p>
            <a:pPr lvl="2"/>
            <a:r>
              <a:rPr lang="en-US"/>
              <a:t>Third level</a:t>
            </a:r>
          </a:p>
        </p:txBody>
      </p:sp>
      <p:pic>
        <p:nvPicPr>
          <p:cNvPr id="10" name="Picture 9" descr="Background pattern&#10;&#10;Description automatically generated">
            <a:extLst>
              <a:ext uri="{FF2B5EF4-FFF2-40B4-BE49-F238E27FC236}">
                <a16:creationId xmlns:a16="http://schemas.microsoft.com/office/drawing/2014/main" id="{FF4E5496-9D21-BF40-8D32-676D4EF74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
        <p:nvSpPr>
          <p:cNvPr id="2" name="Footer Placeholder 1">
            <a:extLst>
              <a:ext uri="{FF2B5EF4-FFF2-40B4-BE49-F238E27FC236}">
                <a16:creationId xmlns:a16="http://schemas.microsoft.com/office/drawing/2014/main" id="{51ADA183-08D2-4B4D-A9EE-4484F10D8118}"/>
              </a:ext>
            </a:extLst>
          </p:cNvPr>
          <p:cNvSpPr>
            <a:spLocks noGrp="1"/>
          </p:cNvSpPr>
          <p:nvPr>
            <p:ph type="ftr" sz="quarter" idx="12"/>
          </p:nvPr>
        </p:nvSpPr>
        <p:spPr/>
        <p:txBody>
          <a:bodyPr/>
          <a:lstStyle>
            <a:lvl1pPr>
              <a:defRPr sz="800">
                <a:solidFill>
                  <a:schemeClr val="bg1"/>
                </a:solidFill>
              </a:defRPr>
            </a:lvl1pPr>
          </a:lstStyle>
          <a:p>
            <a:fld id="{BB975B8D-5B82-2F49-ABE9-8917E1FB4DA6}" type="slidenum">
              <a:rPr lang="en-US" smtClean="0"/>
              <a:pPr/>
              <a:t>‹#›</a:t>
            </a:fld>
            <a:endParaRPr lang="en-US" dirty="0"/>
          </a:p>
        </p:txBody>
      </p:sp>
      <p:pic>
        <p:nvPicPr>
          <p:cNvPr id="11" name="Picture 10">
            <a:extLst>
              <a:ext uri="{FF2B5EF4-FFF2-40B4-BE49-F238E27FC236}">
                <a16:creationId xmlns:a16="http://schemas.microsoft.com/office/drawing/2014/main" id="{02DA0B46-E16F-E345-A3BA-879E46E2B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277504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Image_Left_NoSidebar">
    <p:bg>
      <p:bgPr>
        <a:solidFill>
          <a:schemeClr val="bg1"/>
        </a:solidFill>
        <a:effectLst/>
      </p:bgPr>
    </p:bg>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A3EC46A9-795E-B846-81AB-53E149DE7AFE}"/>
              </a:ext>
            </a:extLst>
          </p:cNvPr>
          <p:cNvSpPr>
            <a:spLocks noGrp="1"/>
          </p:cNvSpPr>
          <p:nvPr>
            <p:ph type="pic" sz="quarter" idx="11" hasCustomPrompt="1"/>
          </p:nvPr>
        </p:nvSpPr>
        <p:spPr>
          <a:xfrm>
            <a:off x="457200" y="1"/>
            <a:ext cx="7305675" cy="6857999"/>
          </a:xfrm>
          <a:prstGeom prst="rect">
            <a:avLst/>
          </a:prstGeom>
          <a:solidFill>
            <a:schemeClr val="bg1">
              <a:lumMod val="85000"/>
            </a:schemeClr>
          </a:solidFill>
        </p:spPr>
        <p:txBody>
          <a:bodyPr anchor="ctr" anchorCtr="1"/>
          <a:lstStyle>
            <a:lvl1pPr marL="0" indent="0" algn="ctr">
              <a:buNone/>
              <a:defRPr sz="1600" baseline="0"/>
            </a:lvl1pPr>
          </a:lstStyle>
          <a:p>
            <a:r>
              <a:rPr lang="en-US" dirty="0"/>
              <a:t>Click icon to           place image</a:t>
            </a:r>
          </a:p>
        </p:txBody>
      </p:sp>
    </p:spTree>
    <p:extLst>
      <p:ext uri="{BB962C8B-B14F-4D97-AF65-F5344CB8AC3E}">
        <p14:creationId xmlns:p14="http://schemas.microsoft.com/office/powerpoint/2010/main" val="1663281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Image_Right_NoSidebar">
    <p:bg>
      <p:bgPr>
        <a:solidFill>
          <a:schemeClr val="bg1"/>
        </a:solidFill>
        <a:effectLst/>
      </p:bgPr>
    </p:bg>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A3EC46A9-795E-B846-81AB-53E149DE7AFE}"/>
              </a:ext>
            </a:extLst>
          </p:cNvPr>
          <p:cNvSpPr>
            <a:spLocks noGrp="1"/>
          </p:cNvSpPr>
          <p:nvPr>
            <p:ph type="pic" sz="quarter" idx="11" hasCustomPrompt="1"/>
          </p:nvPr>
        </p:nvSpPr>
        <p:spPr>
          <a:xfrm>
            <a:off x="4429125" y="1"/>
            <a:ext cx="7305675" cy="6857999"/>
          </a:xfrm>
          <a:prstGeom prst="rect">
            <a:avLst/>
          </a:prstGeom>
          <a:solidFill>
            <a:schemeClr val="bg1">
              <a:lumMod val="85000"/>
            </a:schemeClr>
          </a:solidFill>
        </p:spPr>
        <p:txBody>
          <a:bodyPr anchor="ctr" anchorCtr="1"/>
          <a:lstStyle>
            <a:lvl1pPr marL="0" indent="0" algn="ctr">
              <a:buNone/>
              <a:defRPr sz="1600" baseline="0"/>
            </a:lvl1pPr>
          </a:lstStyle>
          <a:p>
            <a:r>
              <a:rPr lang="en-US" dirty="0"/>
              <a:t>Click icon to           place image</a:t>
            </a:r>
          </a:p>
        </p:txBody>
      </p:sp>
    </p:spTree>
    <p:extLst>
      <p:ext uri="{BB962C8B-B14F-4D97-AF65-F5344CB8AC3E}">
        <p14:creationId xmlns:p14="http://schemas.microsoft.com/office/powerpoint/2010/main" val="2944618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y-the-Numbers">
    <p:bg>
      <p:bgPr>
        <a:solidFill>
          <a:schemeClr val="bg1"/>
        </a:solid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7304CCE-E50A-7F45-8797-0FAED1ED2EB7}"/>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colorTemperature colorTemp="3859"/>
                    </a14:imgEffect>
                    <a14:imgEffect>
                      <a14:saturation sat="0"/>
                    </a14:imgEffect>
                  </a14:imgLayer>
                </a14:imgProps>
              </a:ext>
              <a:ext uri="{28A0092B-C50C-407E-A947-70E740481C1C}">
                <a14:useLocalDpi xmlns:a14="http://schemas.microsoft.com/office/drawing/2010/main"/>
              </a:ext>
            </a:extLst>
          </a:blip>
          <a:srcRect l="-56" r="56" b="1210"/>
          <a:stretch/>
        </p:blipFill>
        <p:spPr>
          <a:xfrm>
            <a:off x="450842" y="457200"/>
            <a:ext cx="11283958" cy="5943600"/>
          </a:xfrm>
          <a:prstGeom prst="rect">
            <a:avLst/>
          </a:prstGeom>
        </p:spPr>
      </p:pic>
      <p:sp>
        <p:nvSpPr>
          <p:cNvPr id="29" name="TextBox 28">
            <a:extLst>
              <a:ext uri="{FF2B5EF4-FFF2-40B4-BE49-F238E27FC236}">
                <a16:creationId xmlns:a16="http://schemas.microsoft.com/office/drawing/2014/main" id="{4BA7DFC5-7A3E-3446-B5BD-E073305960F4}"/>
              </a:ext>
            </a:extLst>
          </p:cNvPr>
          <p:cNvSpPr txBox="1"/>
          <p:nvPr/>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18" name="TextBox 117">
            <a:extLst>
              <a:ext uri="{FF2B5EF4-FFF2-40B4-BE49-F238E27FC236}">
                <a16:creationId xmlns:a16="http://schemas.microsoft.com/office/drawing/2014/main" id="{78ABA7F9-59F5-E044-968C-B43E48A3DA8E}"/>
              </a:ext>
            </a:extLst>
          </p:cNvPr>
          <p:cNvSpPr txBox="1"/>
          <p:nvPr/>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6" name="TextBox 55">
            <a:extLst>
              <a:ext uri="{FF2B5EF4-FFF2-40B4-BE49-F238E27FC236}">
                <a16:creationId xmlns:a16="http://schemas.microsoft.com/office/drawing/2014/main" id="{B63977ED-4983-D84D-997B-575AB73B4AE3}"/>
              </a:ext>
            </a:extLst>
          </p:cNvPr>
          <p:cNvSpPr txBox="1"/>
          <p:nvPr/>
        </p:nvSpPr>
        <p:spPr bwMode="auto">
          <a:xfrm>
            <a:off x="2767476" y="1205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6" name="Picture 5">
            <a:extLst>
              <a:ext uri="{FF2B5EF4-FFF2-40B4-BE49-F238E27FC236}">
                <a16:creationId xmlns:a16="http://schemas.microsoft.com/office/drawing/2014/main" id="{E27A0707-3847-DA44-8CB5-C5C7895AB0EF}"/>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colorTemperature colorTemp="3859"/>
                    </a14:imgEffect>
                    <a14:imgEffect>
                      <a14:saturation sat="0"/>
                    </a14:imgEffect>
                  </a14:imgLayer>
                </a14:imgProps>
              </a:ext>
              <a:ext uri="{28A0092B-C50C-407E-A947-70E740481C1C}">
                <a14:useLocalDpi xmlns:a14="http://schemas.microsoft.com/office/drawing/2010/main"/>
              </a:ext>
            </a:extLst>
          </a:blip>
          <a:srcRect l="-56" r="56" b="1210"/>
          <a:stretch/>
        </p:blipFill>
        <p:spPr>
          <a:xfrm>
            <a:off x="450842" y="457200"/>
            <a:ext cx="11283958" cy="5943600"/>
          </a:xfrm>
          <a:prstGeom prst="rect">
            <a:avLst/>
          </a:prstGeom>
        </p:spPr>
      </p:pic>
      <p:sp>
        <p:nvSpPr>
          <p:cNvPr id="7" name="TextBox 6">
            <a:extLst>
              <a:ext uri="{FF2B5EF4-FFF2-40B4-BE49-F238E27FC236}">
                <a16:creationId xmlns:a16="http://schemas.microsoft.com/office/drawing/2014/main" id="{84ADE1B8-4FD4-264E-8A69-CB0CE8B861B0}"/>
              </a:ext>
            </a:extLst>
          </p:cNvPr>
          <p:cNvSpPr txBox="1"/>
          <p:nvPr userDrawn="1"/>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8" name="TextBox 7">
            <a:extLst>
              <a:ext uri="{FF2B5EF4-FFF2-40B4-BE49-F238E27FC236}">
                <a16:creationId xmlns:a16="http://schemas.microsoft.com/office/drawing/2014/main" id="{76A6D233-9F96-C943-B054-FB08DB08DCD0}"/>
              </a:ext>
            </a:extLst>
          </p:cNvPr>
          <p:cNvSpPr txBox="1"/>
          <p:nvPr userDrawn="1"/>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TextBox 8">
            <a:extLst>
              <a:ext uri="{FF2B5EF4-FFF2-40B4-BE49-F238E27FC236}">
                <a16:creationId xmlns:a16="http://schemas.microsoft.com/office/drawing/2014/main" id="{3F4E0DF1-A0A3-8C49-9DAB-3FFCA68061FF}"/>
              </a:ext>
            </a:extLst>
          </p:cNvPr>
          <p:cNvSpPr txBox="1"/>
          <p:nvPr userDrawn="1"/>
        </p:nvSpPr>
        <p:spPr bwMode="auto">
          <a:xfrm>
            <a:off x="2767476" y="12057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Tree>
    <p:extLst>
      <p:ext uri="{BB962C8B-B14F-4D97-AF65-F5344CB8AC3E}">
        <p14:creationId xmlns:p14="http://schemas.microsoft.com/office/powerpoint/2010/main" val="2453270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otlight">
    <p:bg>
      <p:bgPr>
        <a:blipFill dpi="0" rotWithShape="1">
          <a:blip r:embed="rId2">
            <a:alphaModFix amt="24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65183F-BC60-A04F-BB2F-A90E82D146BA}"/>
              </a:ext>
            </a:extLst>
          </p:cNvPr>
          <p:cNvSpPr txBox="1"/>
          <p:nvPr userDrawn="1"/>
        </p:nvSpPr>
        <p:spPr bwMode="auto">
          <a:xfrm>
            <a:off x="724982" y="332146"/>
            <a:ext cx="1433002" cy="28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a:r>
              <a:rPr lang="en-US" sz="1200" b="1" spc="300" dirty="0">
                <a:solidFill>
                  <a:srgbClr val="B95A33"/>
                </a:solidFill>
                <a:latin typeface="Lato" panose="020F0502020204030203" pitchFamily="34" charset="0"/>
                <a:ea typeface="Lato" panose="020F0502020204030203" pitchFamily="34" charset="0"/>
                <a:cs typeface="Lato" panose="020F0502020204030203" pitchFamily="34" charset="0"/>
              </a:rPr>
              <a:t>SPOTLIGHT</a:t>
            </a:r>
          </a:p>
        </p:txBody>
      </p:sp>
      <p:cxnSp>
        <p:nvCxnSpPr>
          <p:cNvPr id="6" name="Straight Connector 5">
            <a:extLst>
              <a:ext uri="{FF2B5EF4-FFF2-40B4-BE49-F238E27FC236}">
                <a16:creationId xmlns:a16="http://schemas.microsoft.com/office/drawing/2014/main" id="{BE8A468A-4727-3343-9F9E-640E10AB26B4}"/>
              </a:ext>
            </a:extLst>
          </p:cNvPr>
          <p:cNvCxnSpPr>
            <a:cxnSpLocks/>
          </p:cNvCxnSpPr>
          <p:nvPr userDrawn="1"/>
        </p:nvCxnSpPr>
        <p:spPr>
          <a:xfrm>
            <a:off x="461963" y="6400800"/>
            <a:ext cx="11277600" cy="0"/>
          </a:xfrm>
          <a:prstGeom prst="line">
            <a:avLst/>
          </a:prstGeom>
          <a:ln w="25400">
            <a:solidFill>
              <a:srgbClr val="7A9D4A"/>
            </a:solidFill>
          </a:ln>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E915B754-0A3B-DD44-941D-29D199DD859F}"/>
              </a:ext>
            </a:extLst>
          </p:cNvPr>
          <p:cNvCxnSpPr/>
          <p:nvPr userDrawn="1"/>
        </p:nvCxnSpPr>
        <p:spPr>
          <a:xfrm flipV="1">
            <a:off x="457200" y="457200"/>
            <a:ext cx="0" cy="5943600"/>
          </a:xfrm>
          <a:prstGeom prst="line">
            <a:avLst/>
          </a:prstGeom>
          <a:ln w="25400">
            <a:solidFill>
              <a:srgbClr val="7A9D4A"/>
            </a:solidFill>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5457C2F0-1CF3-2248-9ACD-09B42195F1C0}"/>
              </a:ext>
            </a:extLst>
          </p:cNvPr>
          <p:cNvCxnSpPr/>
          <p:nvPr userDrawn="1"/>
        </p:nvCxnSpPr>
        <p:spPr>
          <a:xfrm flipV="1">
            <a:off x="11737497" y="457200"/>
            <a:ext cx="0" cy="5943600"/>
          </a:xfrm>
          <a:prstGeom prst="line">
            <a:avLst/>
          </a:prstGeom>
          <a:ln w="25400">
            <a:solidFill>
              <a:srgbClr val="7A9D4A"/>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7CFD6C17-C849-3E44-BE0E-4828CD228C21}"/>
              </a:ext>
            </a:extLst>
          </p:cNvPr>
          <p:cNvCxnSpPr>
            <a:cxnSpLocks/>
          </p:cNvCxnSpPr>
          <p:nvPr userDrawn="1"/>
        </p:nvCxnSpPr>
        <p:spPr>
          <a:xfrm>
            <a:off x="461963" y="469338"/>
            <a:ext cx="223837" cy="0"/>
          </a:xfrm>
          <a:prstGeom prst="line">
            <a:avLst/>
          </a:prstGeom>
          <a:ln w="25400">
            <a:solidFill>
              <a:srgbClr val="7A9D4A"/>
            </a:solidFill>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5D30C088-9143-4643-9FDB-292C6C5C0D2D}"/>
              </a:ext>
            </a:extLst>
          </p:cNvPr>
          <p:cNvCxnSpPr>
            <a:cxnSpLocks/>
          </p:cNvCxnSpPr>
          <p:nvPr userDrawn="1"/>
        </p:nvCxnSpPr>
        <p:spPr>
          <a:xfrm>
            <a:off x="2225310" y="469338"/>
            <a:ext cx="9512187" cy="0"/>
          </a:xfrm>
          <a:prstGeom prst="line">
            <a:avLst/>
          </a:prstGeom>
          <a:ln w="25400">
            <a:solidFill>
              <a:srgbClr val="7A9D4A"/>
            </a:solidFill>
          </a:ln>
        </p:spPr>
        <p:style>
          <a:lnRef idx="1">
            <a:schemeClr val="accent6"/>
          </a:lnRef>
          <a:fillRef idx="0">
            <a:schemeClr val="accent6"/>
          </a:fillRef>
          <a:effectRef idx="0">
            <a:schemeClr val="accent6"/>
          </a:effectRef>
          <a:fontRef idx="minor">
            <a:schemeClr val="tx1"/>
          </a:fontRef>
        </p:style>
      </p:cxnSp>
      <p:sp>
        <p:nvSpPr>
          <p:cNvPr id="11" name="Connector 10">
            <a:extLst>
              <a:ext uri="{FF2B5EF4-FFF2-40B4-BE49-F238E27FC236}">
                <a16:creationId xmlns:a16="http://schemas.microsoft.com/office/drawing/2014/main" id="{7A3D6DCB-97C5-654B-93B4-18C7FB600D14}"/>
              </a:ext>
            </a:extLst>
          </p:cNvPr>
          <p:cNvSpPr/>
          <p:nvPr userDrawn="1"/>
        </p:nvSpPr>
        <p:spPr>
          <a:xfrm>
            <a:off x="2082182" y="396341"/>
            <a:ext cx="145994" cy="145994"/>
          </a:xfrm>
          <a:prstGeom prst="flowChartConnector">
            <a:avLst/>
          </a:prstGeom>
          <a:solidFill>
            <a:schemeClr val="bg1"/>
          </a:solidFill>
          <a:ln>
            <a:solidFill>
              <a:srgbClr val="7A9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054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llars Layout">
    <p:bg>
      <p:bgPr>
        <a:solidFill>
          <a:schemeClr val="bg1"/>
        </a:solid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7304CCE-E50A-7F45-8797-0FAED1ED2EB7}"/>
              </a:ext>
            </a:extLst>
          </p:cNvPr>
          <p:cNvPicPr>
            <a:picLocks noChangeAspect="1"/>
          </p:cNvPicPr>
          <p:nvPr/>
        </p:nvPicPr>
        <p:blipFill rotWithShape="1">
          <a:blip r:embed="rId2" cstate="hqprint">
            <a:alphaModFix amt="47000"/>
            <a:extLst>
              <a:ext uri="{28A0092B-C50C-407E-A947-70E740481C1C}">
                <a14:useLocalDpi xmlns:a14="http://schemas.microsoft.com/office/drawing/2010/main"/>
              </a:ext>
            </a:extLst>
          </a:blip>
          <a:srcRect l="-49"/>
          <a:stretch/>
        </p:blipFill>
        <p:spPr>
          <a:xfrm>
            <a:off x="457200" y="505056"/>
            <a:ext cx="11277599" cy="5579287"/>
          </a:xfrm>
          <a:prstGeom prst="rect">
            <a:avLst/>
          </a:prstGeom>
        </p:spPr>
      </p:pic>
      <p:pic>
        <p:nvPicPr>
          <p:cNvPr id="210" name="Picture 209" descr="Icon&#10;&#10;Description automatically generated">
            <a:extLst>
              <a:ext uri="{FF2B5EF4-FFF2-40B4-BE49-F238E27FC236}">
                <a16:creationId xmlns:a16="http://schemas.microsoft.com/office/drawing/2014/main" id="{10CD81FF-5B06-AC40-9FED-A88094005C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3080"/>
          <a:stretch/>
        </p:blipFill>
        <p:spPr>
          <a:xfrm>
            <a:off x="516972" y="447731"/>
            <a:ext cx="2472323" cy="3203507"/>
          </a:xfrm>
          <a:prstGeom prst="rect">
            <a:avLst/>
          </a:prstGeom>
        </p:spPr>
      </p:pic>
      <p:sp>
        <p:nvSpPr>
          <p:cNvPr id="29" name="TextBox 28">
            <a:extLst>
              <a:ext uri="{FF2B5EF4-FFF2-40B4-BE49-F238E27FC236}">
                <a16:creationId xmlns:a16="http://schemas.microsoft.com/office/drawing/2014/main" id="{4BA7DFC5-7A3E-3446-B5BD-E073305960F4}"/>
              </a:ext>
            </a:extLst>
          </p:cNvPr>
          <p:cNvSpPr txBox="1"/>
          <p:nvPr/>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240" name="Group 239">
            <a:extLst>
              <a:ext uri="{FF2B5EF4-FFF2-40B4-BE49-F238E27FC236}">
                <a16:creationId xmlns:a16="http://schemas.microsoft.com/office/drawing/2014/main" id="{76D106F6-64DA-9A4E-90E8-82F70261A94E}"/>
              </a:ext>
            </a:extLst>
          </p:cNvPr>
          <p:cNvGrpSpPr/>
          <p:nvPr/>
        </p:nvGrpSpPr>
        <p:grpSpPr>
          <a:xfrm>
            <a:off x="457198" y="179072"/>
            <a:ext cx="11277601" cy="1217030"/>
            <a:chOff x="453472" y="244879"/>
            <a:chExt cx="11216969" cy="1131479"/>
          </a:xfrm>
        </p:grpSpPr>
        <p:pic>
          <p:nvPicPr>
            <p:cNvPr id="4" name="Picture 3" descr="A picture containing text&#10;&#10;Description automatically generated">
              <a:extLst>
                <a:ext uri="{FF2B5EF4-FFF2-40B4-BE49-F238E27FC236}">
                  <a16:creationId xmlns:a16="http://schemas.microsoft.com/office/drawing/2014/main" id="{7581A614-A914-EA46-8A16-D2216D74758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3472" y="312135"/>
              <a:ext cx="11216969" cy="1064223"/>
            </a:xfrm>
            <a:prstGeom prst="rect">
              <a:avLst/>
            </a:prstGeom>
          </p:spPr>
        </p:pic>
        <p:sp>
          <p:nvSpPr>
            <p:cNvPr id="239" name="Rectangle 238">
              <a:extLst>
                <a:ext uri="{FF2B5EF4-FFF2-40B4-BE49-F238E27FC236}">
                  <a16:creationId xmlns:a16="http://schemas.microsoft.com/office/drawing/2014/main" id="{BA4EAF3F-9E99-8445-A6C4-726FDBAD8E0C}"/>
                </a:ext>
              </a:extLst>
            </p:cNvPr>
            <p:cNvSpPr/>
            <p:nvPr/>
          </p:nvSpPr>
          <p:spPr>
            <a:xfrm>
              <a:off x="8276225" y="244879"/>
              <a:ext cx="1634276" cy="2443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TextBox 117">
            <a:extLst>
              <a:ext uri="{FF2B5EF4-FFF2-40B4-BE49-F238E27FC236}">
                <a16:creationId xmlns:a16="http://schemas.microsoft.com/office/drawing/2014/main" id="{78ABA7F9-59F5-E044-968C-B43E48A3DA8E}"/>
              </a:ext>
            </a:extLst>
          </p:cNvPr>
          <p:cNvSpPr txBox="1"/>
          <p:nvPr/>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2" name="TextBox 1">
            <a:extLst>
              <a:ext uri="{FF2B5EF4-FFF2-40B4-BE49-F238E27FC236}">
                <a16:creationId xmlns:a16="http://schemas.microsoft.com/office/drawing/2014/main" id="{EE9EE50A-60B8-5A42-9682-FAD163989237}"/>
              </a:ext>
            </a:extLst>
          </p:cNvPr>
          <p:cNvSpPr txBox="1"/>
          <p:nvPr/>
        </p:nvSpPr>
        <p:spPr bwMode="auto">
          <a:xfrm>
            <a:off x="-2023009" y="55025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214" name="Picture 213" descr="Icon&#10;&#10;Description automatically generated with medium confidence">
            <a:extLst>
              <a:ext uri="{FF2B5EF4-FFF2-40B4-BE49-F238E27FC236}">
                <a16:creationId xmlns:a16="http://schemas.microsoft.com/office/drawing/2014/main" id="{FE40D53F-647B-6340-B6AD-ADA9EBDF25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9175" y="3080163"/>
            <a:ext cx="2337628" cy="2381734"/>
          </a:xfrm>
          <a:prstGeom prst="rect">
            <a:avLst/>
          </a:prstGeom>
        </p:spPr>
      </p:pic>
      <p:pic>
        <p:nvPicPr>
          <p:cNvPr id="219" name="Picture 218" descr="Icon&#10;&#10;Description automatically generated">
            <a:extLst>
              <a:ext uri="{FF2B5EF4-FFF2-40B4-BE49-F238E27FC236}">
                <a16:creationId xmlns:a16="http://schemas.microsoft.com/office/drawing/2014/main" id="{AC89E448-2195-D446-A7F6-EC451BCA428E}"/>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8018740" y="4041049"/>
            <a:ext cx="1812421" cy="1856626"/>
          </a:xfrm>
          <a:prstGeom prst="rect">
            <a:avLst/>
          </a:prstGeom>
        </p:spPr>
      </p:pic>
      <p:pic>
        <p:nvPicPr>
          <p:cNvPr id="225" name="Picture 224" descr="Icon&#10;&#10;Description automatically generated">
            <a:extLst>
              <a:ext uri="{FF2B5EF4-FFF2-40B4-BE49-F238E27FC236}">
                <a16:creationId xmlns:a16="http://schemas.microsoft.com/office/drawing/2014/main" id="{7AB431E4-7799-5647-9E26-5B75D101CE0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782618" y="4993642"/>
            <a:ext cx="381858" cy="405724"/>
          </a:xfrm>
          <a:prstGeom prst="rect">
            <a:avLst/>
          </a:prstGeom>
        </p:spPr>
      </p:pic>
      <p:pic>
        <p:nvPicPr>
          <p:cNvPr id="237" name="Picture 236" descr="Icon&#10;&#10;Description automatically generated">
            <a:extLst>
              <a:ext uri="{FF2B5EF4-FFF2-40B4-BE49-F238E27FC236}">
                <a16:creationId xmlns:a16="http://schemas.microsoft.com/office/drawing/2014/main" id="{6AE56FB8-C1BC-1B47-B00C-6B2E0130AA07}"/>
              </a:ext>
            </a:extLst>
          </p:cNvPr>
          <p:cNvPicPr>
            <a:picLocks noChangeAspect="1"/>
          </p:cNvPicPr>
          <p:nvPr/>
        </p:nvPicPr>
        <p:blipFill>
          <a:blip r:embed="rId8" cstate="hqprint">
            <a:duotone>
              <a:prstClr val="black"/>
              <a:schemeClr val="tx2">
                <a:tint val="45000"/>
                <a:satMod val="400000"/>
              </a:schemeClr>
            </a:duotone>
            <a:alphaModFix amt="40000"/>
            <a:extLst>
              <a:ext uri="{28A0092B-C50C-407E-A947-70E740481C1C}">
                <a14:useLocalDpi xmlns:a14="http://schemas.microsoft.com/office/drawing/2010/main"/>
              </a:ext>
            </a:extLst>
          </a:blip>
          <a:stretch>
            <a:fillRect/>
          </a:stretch>
        </p:blipFill>
        <p:spPr>
          <a:xfrm>
            <a:off x="806482" y="5298288"/>
            <a:ext cx="266288" cy="282931"/>
          </a:xfrm>
          <a:prstGeom prst="rect">
            <a:avLst/>
          </a:prstGeom>
        </p:spPr>
      </p:pic>
      <p:pic>
        <p:nvPicPr>
          <p:cNvPr id="215" name="Picture 214" descr="Icon&#10;&#10;Description automatically generated with medium confidence">
            <a:extLst>
              <a:ext uri="{FF2B5EF4-FFF2-40B4-BE49-F238E27FC236}">
                <a16:creationId xmlns:a16="http://schemas.microsoft.com/office/drawing/2014/main" id="{4A36E7AC-5AF9-2342-81DE-8BB5136B645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96353" y="4966593"/>
            <a:ext cx="424759" cy="432773"/>
          </a:xfrm>
          <a:prstGeom prst="rect">
            <a:avLst/>
          </a:prstGeom>
        </p:spPr>
      </p:pic>
      <p:pic>
        <p:nvPicPr>
          <p:cNvPr id="245" name="Picture 244" descr="A picture containing text, clipart&#10;&#10;Description automatically generated">
            <a:extLst>
              <a:ext uri="{FF2B5EF4-FFF2-40B4-BE49-F238E27FC236}">
                <a16:creationId xmlns:a16="http://schemas.microsoft.com/office/drawing/2014/main" id="{99A897CF-6DBC-BB4D-8893-E0EEFA22DA9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03560" y="1143141"/>
            <a:ext cx="123824" cy="151966"/>
          </a:xfrm>
          <a:prstGeom prst="rect">
            <a:avLst/>
          </a:prstGeom>
        </p:spPr>
      </p:pic>
      <p:pic>
        <p:nvPicPr>
          <p:cNvPr id="246" name="Picture 245" descr="Icon&#10;&#10;Description automatically generated">
            <a:extLst>
              <a:ext uri="{FF2B5EF4-FFF2-40B4-BE49-F238E27FC236}">
                <a16:creationId xmlns:a16="http://schemas.microsoft.com/office/drawing/2014/main" id="{E050D2D5-1C52-EA42-BD15-070F8627FB7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036827" y="573938"/>
            <a:ext cx="172669" cy="164246"/>
          </a:xfrm>
          <a:prstGeom prst="rect">
            <a:avLst/>
          </a:prstGeom>
        </p:spPr>
      </p:pic>
      <p:pic>
        <p:nvPicPr>
          <p:cNvPr id="248" name="Picture 247" descr="Icon&#10;&#10;Description automatically generated">
            <a:extLst>
              <a:ext uri="{FF2B5EF4-FFF2-40B4-BE49-F238E27FC236}">
                <a16:creationId xmlns:a16="http://schemas.microsoft.com/office/drawing/2014/main" id="{FEC74056-A91E-B04D-8E2B-2D46828EA3F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210374" y="620505"/>
            <a:ext cx="641123" cy="647871"/>
          </a:xfrm>
          <a:prstGeom prst="rect">
            <a:avLst/>
          </a:prstGeom>
        </p:spPr>
      </p:pic>
      <p:pic>
        <p:nvPicPr>
          <p:cNvPr id="251" name="Picture 250" descr="Icon&#10;&#10;Description automatically generated">
            <a:extLst>
              <a:ext uri="{FF2B5EF4-FFF2-40B4-BE49-F238E27FC236}">
                <a16:creationId xmlns:a16="http://schemas.microsoft.com/office/drawing/2014/main" id="{3DBCF10C-5061-EA4A-A95B-D914FE38C33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1119230" y="633157"/>
            <a:ext cx="522187" cy="474715"/>
          </a:xfrm>
          <a:prstGeom prst="rect">
            <a:avLst/>
          </a:prstGeom>
        </p:spPr>
      </p:pic>
      <p:pic>
        <p:nvPicPr>
          <p:cNvPr id="253" name="Picture 252" descr="Icon&#10;&#10;Description automatically generated">
            <a:extLst>
              <a:ext uri="{FF2B5EF4-FFF2-40B4-BE49-F238E27FC236}">
                <a16:creationId xmlns:a16="http://schemas.microsoft.com/office/drawing/2014/main" id="{0944D3C5-ABDE-5B4D-B792-86140625CD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453689" y="690793"/>
            <a:ext cx="565780" cy="650647"/>
          </a:xfrm>
          <a:prstGeom prst="rect">
            <a:avLst/>
          </a:prstGeom>
        </p:spPr>
      </p:pic>
      <p:pic>
        <p:nvPicPr>
          <p:cNvPr id="256" name="Picture 255" descr="Icon&#10;&#10;Description automatically generated">
            <a:extLst>
              <a:ext uri="{FF2B5EF4-FFF2-40B4-BE49-F238E27FC236}">
                <a16:creationId xmlns:a16="http://schemas.microsoft.com/office/drawing/2014/main" id="{638E75A3-2474-6841-A983-13C467B71F6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t="50001"/>
          <a:stretch/>
        </p:blipFill>
        <p:spPr>
          <a:xfrm>
            <a:off x="10824206" y="451891"/>
            <a:ext cx="390526" cy="185737"/>
          </a:xfrm>
          <a:prstGeom prst="rect">
            <a:avLst/>
          </a:prstGeom>
        </p:spPr>
      </p:pic>
      <p:pic>
        <p:nvPicPr>
          <p:cNvPr id="259" name="Picture 258" descr="Icon&#10;&#10;Description automatically generated">
            <a:extLst>
              <a:ext uri="{FF2B5EF4-FFF2-40B4-BE49-F238E27FC236}">
                <a16:creationId xmlns:a16="http://schemas.microsoft.com/office/drawing/2014/main" id="{1C3A0A68-266C-F048-B2A7-F0FFB0E17F22}"/>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l="-36279" t="-17331" r="-7921"/>
          <a:stretch/>
        </p:blipFill>
        <p:spPr>
          <a:xfrm>
            <a:off x="4866803" y="987339"/>
            <a:ext cx="998338" cy="408764"/>
          </a:xfrm>
          <a:prstGeom prst="rect">
            <a:avLst/>
          </a:prstGeom>
        </p:spPr>
      </p:pic>
      <p:pic>
        <p:nvPicPr>
          <p:cNvPr id="261" name="Picture 260" descr="Background pattern&#10;&#10;Description automatically generated">
            <a:extLst>
              <a:ext uri="{FF2B5EF4-FFF2-40B4-BE49-F238E27FC236}">
                <a16:creationId xmlns:a16="http://schemas.microsoft.com/office/drawing/2014/main" id="{00D061D3-03AD-2649-941C-2DA3DD711B78}"/>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457200" y="5897676"/>
            <a:ext cx="11277600" cy="503124"/>
          </a:xfrm>
          <a:prstGeom prst="rect">
            <a:avLst/>
          </a:prstGeom>
        </p:spPr>
      </p:pic>
      <p:sp>
        <p:nvSpPr>
          <p:cNvPr id="263" name="TextBox 262">
            <a:extLst>
              <a:ext uri="{FF2B5EF4-FFF2-40B4-BE49-F238E27FC236}">
                <a16:creationId xmlns:a16="http://schemas.microsoft.com/office/drawing/2014/main" id="{968C0631-6942-024A-964C-0B3FD47F4015}"/>
              </a:ext>
            </a:extLst>
          </p:cNvPr>
          <p:cNvSpPr txBox="1"/>
          <p:nvPr/>
        </p:nvSpPr>
        <p:spPr bwMode="auto">
          <a:xfrm>
            <a:off x="12596774" y="122895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264" name="Group 263">
            <a:extLst>
              <a:ext uri="{FF2B5EF4-FFF2-40B4-BE49-F238E27FC236}">
                <a16:creationId xmlns:a16="http://schemas.microsoft.com/office/drawing/2014/main" id="{9136ACA8-C245-8542-9C60-9E37D3583071}"/>
              </a:ext>
            </a:extLst>
          </p:cNvPr>
          <p:cNvGrpSpPr/>
          <p:nvPr/>
        </p:nvGrpSpPr>
        <p:grpSpPr>
          <a:xfrm>
            <a:off x="9838143" y="6028296"/>
            <a:ext cx="1690346" cy="241883"/>
            <a:chOff x="520700" y="6209872"/>
            <a:chExt cx="2200011" cy="314814"/>
          </a:xfrm>
        </p:grpSpPr>
        <p:pic>
          <p:nvPicPr>
            <p:cNvPr id="265" name="Picture 264">
              <a:extLst>
                <a:ext uri="{FF2B5EF4-FFF2-40B4-BE49-F238E27FC236}">
                  <a16:creationId xmlns:a16="http://schemas.microsoft.com/office/drawing/2014/main" id="{F6A762D9-091C-1D42-9438-83203E334261}"/>
                </a:ext>
              </a:extLst>
            </p:cNvPr>
            <p:cNvPicPr>
              <a:picLocks noChangeAspect="1"/>
            </p:cNvPicPr>
            <p:nvPr/>
          </p:nvPicPr>
          <p:blipFill>
            <a:blip r:embed="rId16" cstate="hqprint">
              <a:extLst>
                <a:ext uri="{28A0092B-C50C-407E-A947-70E740481C1C}">
                  <a14:useLocalDpi xmlns:a14="http://schemas.microsoft.com/office/drawing/2010/main"/>
                </a:ext>
              </a:extLst>
            </a:blip>
            <a:srcRect/>
            <a:stretch/>
          </p:blipFill>
          <p:spPr>
            <a:xfrm>
              <a:off x="1724599" y="6209872"/>
              <a:ext cx="996112" cy="313260"/>
            </a:xfrm>
            <a:prstGeom prst="rect">
              <a:avLst/>
            </a:prstGeom>
          </p:spPr>
        </p:pic>
        <p:pic>
          <p:nvPicPr>
            <p:cNvPr id="266" name="Picture 265">
              <a:extLst>
                <a:ext uri="{FF2B5EF4-FFF2-40B4-BE49-F238E27FC236}">
                  <a16:creationId xmlns:a16="http://schemas.microsoft.com/office/drawing/2014/main" id="{F913A09E-5D95-FA40-AAF6-946BF48BABDC}"/>
                </a:ext>
              </a:extLst>
            </p:cNvPr>
            <p:cNvPicPr>
              <a:picLocks noChangeAspect="1"/>
            </p:cNvPicPr>
            <p:nvPr/>
          </p:nvPicPr>
          <p:blipFill>
            <a:blip r:embed="rId17" cstate="hqprint">
              <a:extLst>
                <a:ext uri="{28A0092B-C50C-407E-A947-70E740481C1C}">
                  <a14:useLocalDpi xmlns:a14="http://schemas.microsoft.com/office/drawing/2010/main"/>
                </a:ext>
              </a:extLst>
            </a:blip>
            <a:srcRect/>
            <a:stretch/>
          </p:blipFill>
          <p:spPr>
            <a:xfrm>
              <a:off x="520700" y="6239854"/>
              <a:ext cx="996113" cy="284832"/>
            </a:xfrm>
            <a:prstGeom prst="rect">
              <a:avLst/>
            </a:prstGeom>
          </p:spPr>
        </p:pic>
      </p:grpSp>
      <p:pic>
        <p:nvPicPr>
          <p:cNvPr id="36" name="Picture 35" descr="Icon&#10;&#10;Description automatically generated with medium confidence">
            <a:extLst>
              <a:ext uri="{FF2B5EF4-FFF2-40B4-BE49-F238E27FC236}">
                <a16:creationId xmlns:a16="http://schemas.microsoft.com/office/drawing/2014/main" id="{8AEBB98D-FAA9-EE46-B7F6-3567202800D5}"/>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flipH="1">
            <a:off x="10796256" y="751120"/>
            <a:ext cx="142583" cy="145273"/>
          </a:xfrm>
          <a:prstGeom prst="rect">
            <a:avLst/>
          </a:prstGeom>
        </p:spPr>
      </p:pic>
      <p:pic>
        <p:nvPicPr>
          <p:cNvPr id="28" name="Picture 27">
            <a:extLst>
              <a:ext uri="{FF2B5EF4-FFF2-40B4-BE49-F238E27FC236}">
                <a16:creationId xmlns:a16="http://schemas.microsoft.com/office/drawing/2014/main" id="{55583F32-4FC5-C24C-9364-6C88564BBDB7}"/>
              </a:ext>
            </a:extLst>
          </p:cNvPr>
          <p:cNvPicPr>
            <a:picLocks noChangeAspect="1"/>
          </p:cNvPicPr>
          <p:nvPr userDrawn="1"/>
        </p:nvPicPr>
        <p:blipFill rotWithShape="1">
          <a:blip r:embed="rId2" cstate="hqprint">
            <a:alphaModFix amt="47000"/>
            <a:extLst>
              <a:ext uri="{28A0092B-C50C-407E-A947-70E740481C1C}">
                <a14:useLocalDpi xmlns:a14="http://schemas.microsoft.com/office/drawing/2010/main"/>
              </a:ext>
            </a:extLst>
          </a:blip>
          <a:srcRect l="-49"/>
          <a:stretch/>
        </p:blipFill>
        <p:spPr>
          <a:xfrm>
            <a:off x="457200" y="505056"/>
            <a:ext cx="11277599" cy="5579287"/>
          </a:xfrm>
          <a:prstGeom prst="rect">
            <a:avLst/>
          </a:prstGeom>
        </p:spPr>
      </p:pic>
      <p:pic>
        <p:nvPicPr>
          <p:cNvPr id="30" name="Picture 29" descr="Icon&#10;&#10;Description automatically generated">
            <a:extLst>
              <a:ext uri="{FF2B5EF4-FFF2-40B4-BE49-F238E27FC236}">
                <a16:creationId xmlns:a16="http://schemas.microsoft.com/office/drawing/2014/main" id="{1F80B494-F02B-0F47-9D6B-C569F160AB4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3080"/>
          <a:stretch/>
        </p:blipFill>
        <p:spPr>
          <a:xfrm>
            <a:off x="516972" y="447731"/>
            <a:ext cx="2472323" cy="3203507"/>
          </a:xfrm>
          <a:prstGeom prst="rect">
            <a:avLst/>
          </a:prstGeom>
        </p:spPr>
      </p:pic>
      <p:sp>
        <p:nvSpPr>
          <p:cNvPr id="31" name="TextBox 30">
            <a:extLst>
              <a:ext uri="{FF2B5EF4-FFF2-40B4-BE49-F238E27FC236}">
                <a16:creationId xmlns:a16="http://schemas.microsoft.com/office/drawing/2014/main" id="{6F1A689D-2BB8-4842-8EFF-A37F19D1956C}"/>
              </a:ext>
            </a:extLst>
          </p:cNvPr>
          <p:cNvSpPr txBox="1"/>
          <p:nvPr userDrawn="1"/>
        </p:nvSpPr>
        <p:spPr bwMode="auto">
          <a:xfrm>
            <a:off x="7295322" y="703027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32" name="Group 31">
            <a:extLst>
              <a:ext uri="{FF2B5EF4-FFF2-40B4-BE49-F238E27FC236}">
                <a16:creationId xmlns:a16="http://schemas.microsoft.com/office/drawing/2014/main" id="{B7B99C49-9C09-2141-905C-D75AACAAD28A}"/>
              </a:ext>
            </a:extLst>
          </p:cNvPr>
          <p:cNvGrpSpPr/>
          <p:nvPr userDrawn="1"/>
        </p:nvGrpSpPr>
        <p:grpSpPr>
          <a:xfrm>
            <a:off x="457198" y="179072"/>
            <a:ext cx="11277601" cy="1217030"/>
            <a:chOff x="453472" y="244879"/>
            <a:chExt cx="11216969" cy="1131479"/>
          </a:xfrm>
        </p:grpSpPr>
        <p:pic>
          <p:nvPicPr>
            <p:cNvPr id="33" name="Picture 32" descr="A picture containing text&#10;&#10;Description automatically generated">
              <a:extLst>
                <a:ext uri="{FF2B5EF4-FFF2-40B4-BE49-F238E27FC236}">
                  <a16:creationId xmlns:a16="http://schemas.microsoft.com/office/drawing/2014/main" id="{0DAA68E0-9995-5149-877F-4F55C0F02AA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53472" y="312135"/>
              <a:ext cx="11216969" cy="1064223"/>
            </a:xfrm>
            <a:prstGeom prst="rect">
              <a:avLst/>
            </a:prstGeom>
          </p:spPr>
        </p:pic>
        <p:sp>
          <p:nvSpPr>
            <p:cNvPr id="34" name="Rectangle 33">
              <a:extLst>
                <a:ext uri="{FF2B5EF4-FFF2-40B4-BE49-F238E27FC236}">
                  <a16:creationId xmlns:a16="http://schemas.microsoft.com/office/drawing/2014/main" id="{145B6E8E-0855-C04A-9B62-55699A277962}"/>
                </a:ext>
              </a:extLst>
            </p:cNvPr>
            <p:cNvSpPr/>
            <p:nvPr userDrawn="1"/>
          </p:nvSpPr>
          <p:spPr>
            <a:xfrm>
              <a:off x="8276225" y="244879"/>
              <a:ext cx="1634276" cy="2443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3C733FA-8DBC-9843-89AE-3DDE473BC8E4}"/>
              </a:ext>
            </a:extLst>
          </p:cNvPr>
          <p:cNvSpPr txBox="1"/>
          <p:nvPr userDrawn="1"/>
        </p:nvSpPr>
        <p:spPr bwMode="auto">
          <a:xfrm>
            <a:off x="14162314" y="5693229"/>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37" name="TextBox 36">
            <a:extLst>
              <a:ext uri="{FF2B5EF4-FFF2-40B4-BE49-F238E27FC236}">
                <a16:creationId xmlns:a16="http://schemas.microsoft.com/office/drawing/2014/main" id="{FAC3A797-E3CE-5048-BD83-1BE0658149A8}"/>
              </a:ext>
            </a:extLst>
          </p:cNvPr>
          <p:cNvSpPr txBox="1"/>
          <p:nvPr userDrawn="1"/>
        </p:nvSpPr>
        <p:spPr bwMode="auto">
          <a:xfrm>
            <a:off x="-2023009" y="55025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38" name="Picture 37" descr="Icon&#10;&#10;Description automatically generated with medium confidence">
            <a:extLst>
              <a:ext uri="{FF2B5EF4-FFF2-40B4-BE49-F238E27FC236}">
                <a16:creationId xmlns:a16="http://schemas.microsoft.com/office/drawing/2014/main" id="{CB74FB54-5BC1-6846-A898-8B0E47E6C87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529175" y="3080163"/>
            <a:ext cx="2337628" cy="2381734"/>
          </a:xfrm>
          <a:prstGeom prst="rect">
            <a:avLst/>
          </a:prstGeom>
        </p:spPr>
      </p:pic>
      <p:pic>
        <p:nvPicPr>
          <p:cNvPr id="39" name="Picture 38" descr="Icon&#10;&#10;Description automatically generated">
            <a:extLst>
              <a:ext uri="{FF2B5EF4-FFF2-40B4-BE49-F238E27FC236}">
                <a16:creationId xmlns:a16="http://schemas.microsoft.com/office/drawing/2014/main" id="{3331EF7A-8017-5F4B-9A3B-F42937F5A685}"/>
              </a:ext>
            </a:extLst>
          </p:cNvPr>
          <p:cNvPicPr>
            <a:picLocks noChangeAspect="1"/>
          </p:cNvPicPr>
          <p:nvPr userDrawn="1"/>
        </p:nvPicPr>
        <p:blipFill>
          <a:blip r:embed="rId6" cstate="hqprint">
            <a:alphaModFix/>
            <a:extLst>
              <a:ext uri="{28A0092B-C50C-407E-A947-70E740481C1C}">
                <a14:useLocalDpi xmlns:a14="http://schemas.microsoft.com/office/drawing/2010/main"/>
              </a:ext>
            </a:extLst>
          </a:blip>
          <a:stretch>
            <a:fillRect/>
          </a:stretch>
        </p:blipFill>
        <p:spPr>
          <a:xfrm>
            <a:off x="8018740" y="4041049"/>
            <a:ext cx="1812421" cy="1856626"/>
          </a:xfrm>
          <a:prstGeom prst="rect">
            <a:avLst/>
          </a:prstGeom>
        </p:spPr>
      </p:pic>
      <p:pic>
        <p:nvPicPr>
          <p:cNvPr id="40" name="Picture 39" descr="Icon&#10;&#10;Description automatically generated">
            <a:extLst>
              <a:ext uri="{FF2B5EF4-FFF2-40B4-BE49-F238E27FC236}">
                <a16:creationId xmlns:a16="http://schemas.microsoft.com/office/drawing/2014/main" id="{8D3EB41E-FC7E-9A42-8D91-9759C81B278B}"/>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10782618" y="4993642"/>
            <a:ext cx="381858" cy="405724"/>
          </a:xfrm>
          <a:prstGeom prst="rect">
            <a:avLst/>
          </a:prstGeom>
        </p:spPr>
      </p:pic>
      <p:pic>
        <p:nvPicPr>
          <p:cNvPr id="41" name="Picture 40" descr="Icon&#10;&#10;Description automatically generated">
            <a:extLst>
              <a:ext uri="{FF2B5EF4-FFF2-40B4-BE49-F238E27FC236}">
                <a16:creationId xmlns:a16="http://schemas.microsoft.com/office/drawing/2014/main" id="{C691968B-AEDF-6742-A91E-C14CFA34536E}"/>
              </a:ext>
            </a:extLst>
          </p:cNvPr>
          <p:cNvPicPr>
            <a:picLocks noChangeAspect="1"/>
          </p:cNvPicPr>
          <p:nvPr userDrawn="1"/>
        </p:nvPicPr>
        <p:blipFill>
          <a:blip r:embed="rId8" cstate="hqprint">
            <a:duotone>
              <a:prstClr val="black"/>
              <a:schemeClr val="tx2">
                <a:tint val="45000"/>
                <a:satMod val="400000"/>
              </a:schemeClr>
            </a:duotone>
            <a:alphaModFix amt="40000"/>
            <a:extLst>
              <a:ext uri="{28A0092B-C50C-407E-A947-70E740481C1C}">
                <a14:useLocalDpi xmlns:a14="http://schemas.microsoft.com/office/drawing/2010/main"/>
              </a:ext>
            </a:extLst>
          </a:blip>
          <a:stretch>
            <a:fillRect/>
          </a:stretch>
        </p:blipFill>
        <p:spPr>
          <a:xfrm>
            <a:off x="806482" y="5298288"/>
            <a:ext cx="266288" cy="282931"/>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BC5467D-98BF-0F4C-92E6-A531B618545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796353" y="4966593"/>
            <a:ext cx="424759" cy="432773"/>
          </a:xfrm>
          <a:prstGeom prst="rect">
            <a:avLst/>
          </a:prstGeom>
        </p:spPr>
      </p:pic>
      <p:pic>
        <p:nvPicPr>
          <p:cNvPr id="43" name="Picture 42" descr="A picture containing text, clipart&#10;&#10;Description automatically generated">
            <a:extLst>
              <a:ext uri="{FF2B5EF4-FFF2-40B4-BE49-F238E27FC236}">
                <a16:creationId xmlns:a16="http://schemas.microsoft.com/office/drawing/2014/main" id="{FBD4D80F-CF24-9844-B0F5-022FCB2AC4DA}"/>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803560" y="1143141"/>
            <a:ext cx="123824" cy="151966"/>
          </a:xfrm>
          <a:prstGeom prst="rect">
            <a:avLst/>
          </a:prstGeom>
        </p:spPr>
      </p:pic>
      <p:pic>
        <p:nvPicPr>
          <p:cNvPr id="44" name="Picture 43" descr="Icon&#10;&#10;Description automatically generated">
            <a:extLst>
              <a:ext uri="{FF2B5EF4-FFF2-40B4-BE49-F238E27FC236}">
                <a16:creationId xmlns:a16="http://schemas.microsoft.com/office/drawing/2014/main" id="{CBF2CC4A-A498-014C-8E25-92D06FABC7F2}"/>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5036827" y="573938"/>
            <a:ext cx="172669" cy="164246"/>
          </a:xfrm>
          <a:prstGeom prst="rect">
            <a:avLst/>
          </a:prstGeom>
        </p:spPr>
      </p:pic>
      <p:pic>
        <p:nvPicPr>
          <p:cNvPr id="45" name="Picture 44" descr="Icon&#10;&#10;Description automatically generated">
            <a:extLst>
              <a:ext uri="{FF2B5EF4-FFF2-40B4-BE49-F238E27FC236}">
                <a16:creationId xmlns:a16="http://schemas.microsoft.com/office/drawing/2014/main" id="{B9431A9E-39B3-8D47-8DF4-B1B2F42D1D64}"/>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6210374" y="620505"/>
            <a:ext cx="641123" cy="647871"/>
          </a:xfrm>
          <a:prstGeom prst="rect">
            <a:avLst/>
          </a:prstGeom>
        </p:spPr>
      </p:pic>
      <p:pic>
        <p:nvPicPr>
          <p:cNvPr id="46" name="Picture 45" descr="Icon&#10;&#10;Description automatically generated">
            <a:extLst>
              <a:ext uri="{FF2B5EF4-FFF2-40B4-BE49-F238E27FC236}">
                <a16:creationId xmlns:a16="http://schemas.microsoft.com/office/drawing/2014/main" id="{595E60AE-7A5B-A547-B061-F41D1E1F47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119230" y="633157"/>
            <a:ext cx="522187" cy="474715"/>
          </a:xfrm>
          <a:prstGeom prst="rect">
            <a:avLst/>
          </a:prstGeom>
        </p:spPr>
      </p:pic>
      <p:pic>
        <p:nvPicPr>
          <p:cNvPr id="47" name="Picture 46" descr="Icon&#10;&#10;Description automatically generated">
            <a:extLst>
              <a:ext uri="{FF2B5EF4-FFF2-40B4-BE49-F238E27FC236}">
                <a16:creationId xmlns:a16="http://schemas.microsoft.com/office/drawing/2014/main" id="{830A03F3-CC50-D347-8435-403BE5E0DCF9}"/>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0453689" y="690793"/>
            <a:ext cx="565780" cy="650647"/>
          </a:xfrm>
          <a:prstGeom prst="rect">
            <a:avLst/>
          </a:prstGeom>
        </p:spPr>
      </p:pic>
      <p:pic>
        <p:nvPicPr>
          <p:cNvPr id="48" name="Picture 47" descr="Icon&#10;&#10;Description automatically generated">
            <a:extLst>
              <a:ext uri="{FF2B5EF4-FFF2-40B4-BE49-F238E27FC236}">
                <a16:creationId xmlns:a16="http://schemas.microsoft.com/office/drawing/2014/main" id="{FF4CAEC8-B8D3-4D47-8AF3-4BC7D49B628B}"/>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t="50001"/>
          <a:stretch/>
        </p:blipFill>
        <p:spPr>
          <a:xfrm>
            <a:off x="10824206" y="451891"/>
            <a:ext cx="390526" cy="185737"/>
          </a:xfrm>
          <a:prstGeom prst="rect">
            <a:avLst/>
          </a:prstGeom>
        </p:spPr>
      </p:pic>
      <p:pic>
        <p:nvPicPr>
          <p:cNvPr id="49" name="Picture 48" descr="Icon&#10;&#10;Description automatically generated">
            <a:extLst>
              <a:ext uri="{FF2B5EF4-FFF2-40B4-BE49-F238E27FC236}">
                <a16:creationId xmlns:a16="http://schemas.microsoft.com/office/drawing/2014/main" id="{85C9332C-3AE5-1249-AAF4-99A0D4F08DBC}"/>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l="-36279" t="-17331" r="-7921"/>
          <a:stretch/>
        </p:blipFill>
        <p:spPr>
          <a:xfrm>
            <a:off x="4866803" y="987339"/>
            <a:ext cx="998338" cy="408764"/>
          </a:xfrm>
          <a:prstGeom prst="rect">
            <a:avLst/>
          </a:prstGeom>
        </p:spPr>
      </p:pic>
      <p:pic>
        <p:nvPicPr>
          <p:cNvPr id="50" name="Picture 49" descr="Background pattern&#10;&#10;Description automatically generated">
            <a:extLst>
              <a:ext uri="{FF2B5EF4-FFF2-40B4-BE49-F238E27FC236}">
                <a16:creationId xmlns:a16="http://schemas.microsoft.com/office/drawing/2014/main" id="{6F420AA7-ECCC-FE4C-A0E4-F116D96C12E5}"/>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a:stretch/>
        </p:blipFill>
        <p:spPr>
          <a:xfrm>
            <a:off x="457200" y="5897676"/>
            <a:ext cx="11277600" cy="503124"/>
          </a:xfrm>
          <a:prstGeom prst="rect">
            <a:avLst/>
          </a:prstGeom>
        </p:spPr>
      </p:pic>
      <p:sp>
        <p:nvSpPr>
          <p:cNvPr id="51" name="TextBox 50">
            <a:extLst>
              <a:ext uri="{FF2B5EF4-FFF2-40B4-BE49-F238E27FC236}">
                <a16:creationId xmlns:a16="http://schemas.microsoft.com/office/drawing/2014/main" id="{03233259-D1EA-6143-A2A6-8C78CA8290A6}"/>
              </a:ext>
            </a:extLst>
          </p:cNvPr>
          <p:cNvSpPr txBox="1"/>
          <p:nvPr userDrawn="1"/>
        </p:nvSpPr>
        <p:spPr bwMode="auto">
          <a:xfrm>
            <a:off x="12596774" y="122895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55" name="Picture 54" descr="Icon&#10;&#10;Description automatically generated with medium confidence">
            <a:extLst>
              <a:ext uri="{FF2B5EF4-FFF2-40B4-BE49-F238E27FC236}">
                <a16:creationId xmlns:a16="http://schemas.microsoft.com/office/drawing/2014/main" id="{D300F218-D703-E948-8938-22064DD772EC}"/>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flipH="1">
            <a:off x="10796256" y="751120"/>
            <a:ext cx="142583" cy="145273"/>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94811389-3816-A740-BEF6-9B0CCD6C79A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367282" y="5982803"/>
            <a:ext cx="2172159" cy="332565"/>
          </a:xfrm>
          <a:prstGeom prst="rect">
            <a:avLst/>
          </a:prstGeom>
        </p:spPr>
      </p:pic>
    </p:spTree>
    <p:extLst>
      <p:ext uri="{BB962C8B-B14F-4D97-AF65-F5344CB8AC3E}">
        <p14:creationId xmlns:p14="http://schemas.microsoft.com/office/powerpoint/2010/main" val="3536897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3068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eparato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33413" y="2005979"/>
            <a:ext cx="10896600" cy="1979612"/>
          </a:xfrm>
          <a:prstGeom prst="rect">
            <a:avLst/>
          </a:prstGeom>
        </p:spPr>
        <p:txBody>
          <a:bodyPr lIns="0">
            <a:noAutofit/>
          </a:bodyPr>
          <a:lstStyle>
            <a:lvl1pPr indent="0">
              <a:lnSpc>
                <a:spcPts val="6000"/>
              </a:lnSpc>
              <a:defRPr sz="5400" cap="all" baseline="0">
                <a:solidFill>
                  <a:schemeClr val="bg1"/>
                </a:solidFill>
              </a:defRPr>
            </a:lvl1pPr>
          </a:lstStyle>
          <a:p>
            <a:r>
              <a:rPr lang="en-US" dirty="0"/>
              <a:t>Click TO ADD SECTION STARTER</a:t>
            </a:r>
            <a:endParaRPr lang="en-CA" dirty="0"/>
          </a:p>
        </p:txBody>
      </p:sp>
      <p:sp>
        <p:nvSpPr>
          <p:cNvPr id="2" name="Footer Placeholder 1">
            <a:extLst>
              <a:ext uri="{FF2B5EF4-FFF2-40B4-BE49-F238E27FC236}">
                <a16:creationId xmlns:a16="http://schemas.microsoft.com/office/drawing/2014/main" id="{6592380A-EDAA-1D48-9E09-CC52ECFA477C}"/>
              </a:ext>
            </a:extLst>
          </p:cNvPr>
          <p:cNvSpPr>
            <a:spLocks noGrp="1"/>
          </p:cNvSpPr>
          <p:nvPr>
            <p:ph type="ftr" sz="quarter" idx="10"/>
          </p:nvPr>
        </p:nvSpPr>
        <p:spPr/>
        <p:txBody>
          <a:bodyPr/>
          <a:lstStyle>
            <a:lvl1pPr>
              <a:defRPr>
                <a:solidFill>
                  <a:schemeClr val="bg1"/>
                </a:solidFill>
              </a:defRPr>
            </a:lvl1pPr>
          </a:lstStyle>
          <a:p>
            <a:fld id="{BB975B8D-5B82-2F49-ABE9-8917E1FB4DA6}" type="slidenum">
              <a:rPr lang="en-US" smtClean="0"/>
              <a:pPr/>
              <a:t>‹#›</a:t>
            </a:fld>
            <a:endParaRPr lang="en-US" dirty="0"/>
          </a:p>
        </p:txBody>
      </p:sp>
      <p:pic>
        <p:nvPicPr>
          <p:cNvPr id="10" name="Picture 9" descr="A picture containing text&#10;&#10;Description automatically generated">
            <a:extLst>
              <a:ext uri="{FF2B5EF4-FFF2-40B4-BE49-F238E27FC236}">
                <a16:creationId xmlns:a16="http://schemas.microsoft.com/office/drawing/2014/main" id="{CA3C1114-0CC8-C34D-951C-D00BDABA9B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extLst>
      <p:ext uri="{BB962C8B-B14F-4D97-AF65-F5344CB8AC3E}">
        <p14:creationId xmlns:p14="http://schemas.microsoft.com/office/powerpoint/2010/main" val="39988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mag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47700" y="639762"/>
            <a:ext cx="4620986" cy="927099"/>
          </a:xfrm>
          <a:prstGeom prst="rect">
            <a:avLst/>
          </a:prstGeom>
        </p:spPr>
        <p:txBody>
          <a:bodyPr/>
          <a:lstStyle>
            <a:lvl1pPr>
              <a:defRPr>
                <a:solidFill>
                  <a:schemeClr val="tx2"/>
                </a:solidFill>
              </a:defRPr>
            </a:lvl1pPr>
          </a:lstStyle>
          <a:p>
            <a:r>
              <a:rPr lang="en-US" altLang="en-US" dirty="0"/>
              <a:t>CLICK To ADD title</a:t>
            </a:r>
            <a:endParaRPr lang="en-US" dirty="0"/>
          </a:p>
        </p:txBody>
      </p:sp>
      <p:sp>
        <p:nvSpPr>
          <p:cNvPr id="6" name="Picture Placeholder 5"/>
          <p:cNvSpPr>
            <a:spLocks noGrp="1"/>
          </p:cNvSpPr>
          <p:nvPr>
            <p:ph type="pic" sz="quarter" idx="19"/>
          </p:nvPr>
        </p:nvSpPr>
        <p:spPr>
          <a:xfrm>
            <a:off x="5475642" y="0"/>
            <a:ext cx="6259158" cy="6858000"/>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pic>
        <p:nvPicPr>
          <p:cNvPr id="11" name="Picture 10" descr="Background pattern&#10;&#10;Description automatically generated">
            <a:extLst>
              <a:ext uri="{FF2B5EF4-FFF2-40B4-BE49-F238E27FC236}">
                <a16:creationId xmlns:a16="http://schemas.microsoft.com/office/drawing/2014/main" id="{CB9D20DB-A32A-0B4A-99F3-E33816CA5D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
        <p:nvSpPr>
          <p:cNvPr id="2" name="Footer Placeholder 1">
            <a:extLst>
              <a:ext uri="{FF2B5EF4-FFF2-40B4-BE49-F238E27FC236}">
                <a16:creationId xmlns:a16="http://schemas.microsoft.com/office/drawing/2014/main" id="{DB328CAB-89F7-504A-A614-56C0256EA2A6}"/>
              </a:ext>
            </a:extLst>
          </p:cNvPr>
          <p:cNvSpPr>
            <a:spLocks noGrp="1"/>
          </p:cNvSpPr>
          <p:nvPr>
            <p:ph type="ftr" sz="quarter" idx="20"/>
          </p:nvPr>
        </p:nvSpPr>
        <p:spPr/>
        <p:txBody>
          <a:bodyPr/>
          <a:lstStyle>
            <a:lvl1pPr>
              <a:defRPr>
                <a:solidFill>
                  <a:schemeClr val="bg1"/>
                </a:solidFill>
              </a:defRPr>
            </a:lvl1pPr>
          </a:lstStyle>
          <a:p>
            <a:fld id="{BB975B8D-5B82-2F49-ABE9-8917E1FB4DA6}" type="slidenum">
              <a:rPr lang="en-US" smtClean="0"/>
              <a:pPr/>
              <a:t>‹#›</a:t>
            </a:fld>
            <a:endParaRPr lang="en-US" dirty="0">
              <a:solidFill>
                <a:schemeClr val="bg1"/>
              </a:solidFill>
            </a:endParaRPr>
          </a:p>
        </p:txBody>
      </p:sp>
      <p:sp>
        <p:nvSpPr>
          <p:cNvPr id="7" name="Content Placeholder 6">
            <a:extLst>
              <a:ext uri="{FF2B5EF4-FFF2-40B4-BE49-F238E27FC236}">
                <a16:creationId xmlns:a16="http://schemas.microsoft.com/office/drawing/2014/main" id="{CBAEAC75-D1D8-FF47-AEFB-38675A132701}"/>
              </a:ext>
            </a:extLst>
          </p:cNvPr>
          <p:cNvSpPr>
            <a:spLocks noGrp="1"/>
          </p:cNvSpPr>
          <p:nvPr>
            <p:ph sz="quarter" idx="21"/>
          </p:nvPr>
        </p:nvSpPr>
        <p:spPr>
          <a:xfrm>
            <a:off x="647700" y="1639888"/>
            <a:ext cx="4621213" cy="4273550"/>
          </a:xfrm>
        </p:spPr>
        <p:txBody>
          <a:body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2F0B334F-5D21-5347-B6B5-80DE9E5096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3536073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3 images">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39763" y="639763"/>
            <a:ext cx="7308850" cy="957261"/>
          </a:xfrm>
          <a:prstGeom prst="rect">
            <a:avLst/>
          </a:prstGeom>
        </p:spPr>
        <p:txBody>
          <a:bodyPr/>
          <a:lstStyle/>
          <a:p>
            <a:r>
              <a:rPr lang="en-US" altLang="en-US" dirty="0"/>
              <a:t>CLICK TO ADD TITLE</a:t>
            </a:r>
            <a:endParaRPr lang="en-US" dirty="0"/>
          </a:p>
        </p:txBody>
      </p:sp>
      <p:sp>
        <p:nvSpPr>
          <p:cNvPr id="7" name="Picture Placeholder 5"/>
          <p:cNvSpPr>
            <a:spLocks noGrp="1"/>
          </p:cNvSpPr>
          <p:nvPr>
            <p:ph type="pic" sz="quarter" idx="18"/>
          </p:nvPr>
        </p:nvSpPr>
        <p:spPr>
          <a:xfrm>
            <a:off x="8142288" y="457200"/>
            <a:ext cx="3398837" cy="2402727"/>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8" name="Picture Placeholder 5"/>
          <p:cNvSpPr>
            <a:spLocks noGrp="1"/>
          </p:cNvSpPr>
          <p:nvPr>
            <p:ph type="pic" sz="quarter" idx="19"/>
          </p:nvPr>
        </p:nvSpPr>
        <p:spPr>
          <a:xfrm>
            <a:off x="8416344" y="2987899"/>
            <a:ext cx="2917064" cy="387010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sp>
        <p:nvSpPr>
          <p:cNvPr id="9" name="Picture Placeholder 5"/>
          <p:cNvSpPr>
            <a:spLocks noGrp="1"/>
          </p:cNvSpPr>
          <p:nvPr>
            <p:ph type="pic" sz="quarter" idx="20"/>
          </p:nvPr>
        </p:nvSpPr>
        <p:spPr>
          <a:xfrm>
            <a:off x="5166860" y="1749953"/>
            <a:ext cx="2808666" cy="3540461"/>
          </a:xfrm>
          <a:prstGeom prst="rect">
            <a:avLst/>
          </a:prstGeom>
          <a:solidFill>
            <a:schemeClr val="bg1">
              <a:lumMod val="85000"/>
            </a:schemeClr>
          </a:solidFill>
        </p:spPr>
        <p:txBody>
          <a:bodyPr rtlCol="0" anchor="ctr" anchorCtr="1">
            <a:normAutofit/>
          </a:bodyPr>
          <a:lstStyle>
            <a:lvl1pPr marL="0" indent="0" algn="ctr">
              <a:buNone/>
              <a:defRPr sz="1500" baseline="0"/>
            </a:lvl1pPr>
          </a:lstStyle>
          <a:p>
            <a:pPr lvl="0"/>
            <a:r>
              <a:rPr lang="en-US" noProof="0"/>
              <a:t>Click icon to add picture</a:t>
            </a:r>
            <a:endParaRPr lang="en-US" noProof="0" dirty="0"/>
          </a:p>
        </p:txBody>
      </p:sp>
      <p:pic>
        <p:nvPicPr>
          <p:cNvPr id="14" name="Picture 13" descr="Background pattern&#10;&#10;Description automatically generated">
            <a:extLst>
              <a:ext uri="{FF2B5EF4-FFF2-40B4-BE49-F238E27FC236}">
                <a16:creationId xmlns:a16="http://schemas.microsoft.com/office/drawing/2014/main" id="{49A38099-C937-DC45-B20F-5A7410CB73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
        <p:nvSpPr>
          <p:cNvPr id="2" name="Footer Placeholder 1">
            <a:extLst>
              <a:ext uri="{FF2B5EF4-FFF2-40B4-BE49-F238E27FC236}">
                <a16:creationId xmlns:a16="http://schemas.microsoft.com/office/drawing/2014/main" id="{39665EC5-94F1-9843-BBA7-3D34BE2CD1D9}"/>
              </a:ext>
            </a:extLst>
          </p:cNvPr>
          <p:cNvSpPr>
            <a:spLocks noGrp="1"/>
          </p:cNvSpPr>
          <p:nvPr>
            <p:ph type="ftr" sz="quarter" idx="21"/>
          </p:nvPr>
        </p:nvSpPr>
        <p:spPr/>
        <p:txBody>
          <a:bodyPr/>
          <a:lstStyle>
            <a:lvl1pPr>
              <a:defRPr>
                <a:solidFill>
                  <a:schemeClr val="bg1"/>
                </a:solidFill>
              </a:defRPr>
            </a:lvl1pPr>
          </a:lstStyle>
          <a:p>
            <a:fld id="{BB975B8D-5B82-2F49-ABE9-8917E1FB4DA6}" type="slidenum">
              <a:rPr lang="en-US" smtClean="0"/>
              <a:pPr/>
              <a:t>‹#›</a:t>
            </a:fld>
            <a:endParaRPr lang="en-US" dirty="0">
              <a:solidFill>
                <a:schemeClr val="bg1"/>
              </a:solidFill>
            </a:endParaRPr>
          </a:p>
        </p:txBody>
      </p:sp>
      <p:sp>
        <p:nvSpPr>
          <p:cNvPr id="4" name="Content Placeholder 3">
            <a:extLst>
              <a:ext uri="{FF2B5EF4-FFF2-40B4-BE49-F238E27FC236}">
                <a16:creationId xmlns:a16="http://schemas.microsoft.com/office/drawing/2014/main" id="{ADE20696-C791-5049-ACD3-72288EE42380}"/>
              </a:ext>
            </a:extLst>
          </p:cNvPr>
          <p:cNvSpPr>
            <a:spLocks noGrp="1"/>
          </p:cNvSpPr>
          <p:nvPr>
            <p:ph sz="quarter" idx="22"/>
          </p:nvPr>
        </p:nvSpPr>
        <p:spPr>
          <a:xfrm>
            <a:off x="639763" y="1749425"/>
            <a:ext cx="4359275" cy="4094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5" name="Picture 14">
            <a:extLst>
              <a:ext uri="{FF2B5EF4-FFF2-40B4-BE49-F238E27FC236}">
                <a16:creationId xmlns:a16="http://schemas.microsoft.com/office/drawing/2014/main" id="{15EC7B17-2A66-264A-BAF6-B646232D15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353309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645160" y="639762"/>
            <a:ext cx="10886440" cy="927100"/>
          </a:xfrm>
          <a:prstGeom prst="rect">
            <a:avLst/>
          </a:prstGeom>
          <a:noFill/>
          <a:ln>
            <a:noFill/>
          </a:ln>
        </p:spPr>
        <p:txBody>
          <a:bodyPr/>
          <a:lstStyle>
            <a:lvl1pPr>
              <a:defRPr/>
            </a:lvl1pPr>
          </a:lstStyle>
          <a:p>
            <a:pPr lvl="0"/>
            <a:r>
              <a:rPr lang="en-US" altLang="en-US" dirty="0"/>
              <a:t>CLICK TO ADD title</a:t>
            </a:r>
            <a:endParaRPr lang="en-CA" altLang="en-US" dirty="0"/>
          </a:p>
        </p:txBody>
      </p:sp>
      <p:sp>
        <p:nvSpPr>
          <p:cNvPr id="11" name="Text Placeholder 2"/>
          <p:cNvSpPr>
            <a:spLocks noGrp="1"/>
          </p:cNvSpPr>
          <p:nvPr>
            <p:ph type="body" idx="1" hasCustomPrompt="1"/>
          </p:nvPr>
        </p:nvSpPr>
        <p:spPr>
          <a:xfrm>
            <a:off x="639763" y="1654935"/>
            <a:ext cx="5304816" cy="520255"/>
          </a:xfrm>
          <a:prstGeom prst="rect">
            <a:avLst/>
          </a:prstGeom>
        </p:spPr>
        <p:txBody>
          <a:bodyPr lIns="0" anchor="b"/>
          <a:lstStyle>
            <a:lvl1pPr marL="0" indent="0">
              <a:buNone/>
              <a:defRPr sz="1500" b="1" i="0">
                <a:solidFill>
                  <a:schemeClr val="accent3"/>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Text Placeholder 2"/>
          <p:cNvSpPr>
            <a:spLocks noGrp="1"/>
          </p:cNvSpPr>
          <p:nvPr>
            <p:ph type="body" idx="13" hasCustomPrompt="1"/>
          </p:nvPr>
        </p:nvSpPr>
        <p:spPr>
          <a:xfrm>
            <a:off x="6096001" y="1654935"/>
            <a:ext cx="5447108" cy="520255"/>
          </a:xfrm>
          <a:prstGeom prst="rect">
            <a:avLst/>
          </a:prstGeom>
        </p:spPr>
        <p:txBody>
          <a:bodyPr lIns="0" anchor="b"/>
          <a:lstStyle>
            <a:lvl1pPr marL="0" indent="0">
              <a:buNone/>
              <a:defRPr sz="1500" b="1" i="0">
                <a:solidFill>
                  <a:schemeClr val="accent3"/>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pic>
        <p:nvPicPr>
          <p:cNvPr id="14" name="Picture 13" descr="Background pattern&#10;&#10;Description automatically generated">
            <a:extLst>
              <a:ext uri="{FF2B5EF4-FFF2-40B4-BE49-F238E27FC236}">
                <a16:creationId xmlns:a16="http://schemas.microsoft.com/office/drawing/2014/main" id="{E9B298D1-00DD-2041-AE46-7DC671957B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
        <p:nvSpPr>
          <p:cNvPr id="2" name="Footer Placeholder 1">
            <a:extLst>
              <a:ext uri="{FF2B5EF4-FFF2-40B4-BE49-F238E27FC236}">
                <a16:creationId xmlns:a16="http://schemas.microsoft.com/office/drawing/2014/main" id="{996A25B0-C1ED-A148-947B-5ECB6DAC237A}"/>
              </a:ext>
            </a:extLst>
          </p:cNvPr>
          <p:cNvSpPr>
            <a:spLocks noGrp="1"/>
          </p:cNvSpPr>
          <p:nvPr>
            <p:ph type="ftr" sz="quarter" idx="14"/>
          </p:nvPr>
        </p:nvSpPr>
        <p:spPr/>
        <p:txBody>
          <a:bodyPr/>
          <a:lstStyle>
            <a:lvl1pPr>
              <a:defRPr>
                <a:solidFill>
                  <a:schemeClr val="bg1"/>
                </a:solidFill>
              </a:defRPr>
            </a:lvl1pPr>
          </a:lstStyle>
          <a:p>
            <a:fld id="{BB975B8D-5B82-2F49-ABE9-8917E1FB4DA6}" type="slidenum">
              <a:rPr lang="en-US" smtClean="0"/>
              <a:pPr/>
              <a:t>‹#›</a:t>
            </a:fld>
            <a:endParaRPr lang="en-US" dirty="0">
              <a:solidFill>
                <a:schemeClr val="bg1"/>
              </a:solidFill>
            </a:endParaRPr>
          </a:p>
        </p:txBody>
      </p:sp>
      <p:sp>
        <p:nvSpPr>
          <p:cNvPr id="5" name="Content Placeholder 4">
            <a:extLst>
              <a:ext uri="{FF2B5EF4-FFF2-40B4-BE49-F238E27FC236}">
                <a16:creationId xmlns:a16="http://schemas.microsoft.com/office/drawing/2014/main" id="{27DC5B12-59FE-AD46-8A79-082B33FD570E}"/>
              </a:ext>
            </a:extLst>
          </p:cNvPr>
          <p:cNvSpPr>
            <a:spLocks noGrp="1"/>
          </p:cNvSpPr>
          <p:nvPr>
            <p:ph sz="quarter" idx="15"/>
          </p:nvPr>
        </p:nvSpPr>
        <p:spPr>
          <a:xfrm>
            <a:off x="639763" y="2281238"/>
            <a:ext cx="5305425" cy="355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81B02E6-77BA-AF4F-B1DD-7D44E9D5B156}"/>
              </a:ext>
            </a:extLst>
          </p:cNvPr>
          <p:cNvSpPr>
            <a:spLocks noGrp="1"/>
          </p:cNvSpPr>
          <p:nvPr>
            <p:ph sz="quarter" idx="16"/>
          </p:nvPr>
        </p:nvSpPr>
        <p:spPr>
          <a:xfrm>
            <a:off x="6106285" y="2271299"/>
            <a:ext cx="5425315" cy="355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49A487F9-E290-7441-9830-C33EC0754C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4210240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3413" y="655765"/>
            <a:ext cx="10901362" cy="879807"/>
          </a:xfrm>
          <a:prstGeom prst="rect">
            <a:avLst/>
          </a:prstGeom>
        </p:spPr>
        <p:txBody>
          <a:bodyPr/>
          <a:lstStyle/>
          <a:p>
            <a:r>
              <a:rPr lang="en-US" dirty="0"/>
              <a:t>CLICK TO ADD TITLE</a:t>
            </a:r>
          </a:p>
        </p:txBody>
      </p:sp>
      <p:sp>
        <p:nvSpPr>
          <p:cNvPr id="5" name="Text Placeholder 2"/>
          <p:cNvSpPr>
            <a:spLocks noGrp="1"/>
          </p:cNvSpPr>
          <p:nvPr>
            <p:ph type="body" idx="1" hasCustomPrompt="1"/>
          </p:nvPr>
        </p:nvSpPr>
        <p:spPr>
          <a:xfrm>
            <a:off x="639763" y="1587803"/>
            <a:ext cx="5451846" cy="587387"/>
          </a:xfrm>
          <a:prstGeom prst="rect">
            <a:avLst/>
          </a:prstGeom>
        </p:spPr>
        <p:txBody>
          <a:bodyPr lIns="0" anchor="b"/>
          <a:lstStyle>
            <a:lvl1pPr marL="6350" indent="0">
              <a:buNone/>
              <a:tabLst/>
              <a:defRPr sz="1500" b="1" i="0">
                <a:solidFill>
                  <a:schemeClr val="accent3"/>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8" name="Chart Placeholder 2"/>
          <p:cNvSpPr>
            <a:spLocks noGrp="1"/>
          </p:cNvSpPr>
          <p:nvPr>
            <p:ph type="chart" sz="quarter" idx="20"/>
          </p:nvPr>
        </p:nvSpPr>
        <p:spPr>
          <a:xfrm>
            <a:off x="6212602" y="2249772"/>
            <a:ext cx="5318998" cy="3425389"/>
          </a:xfrm>
          <a:prstGeom prst="rect">
            <a:avLst/>
          </a:prstGeom>
        </p:spPr>
        <p:txBody>
          <a:bodyPr rtlCol="0">
            <a:normAutofit/>
          </a:bodyPr>
          <a:lstStyle>
            <a:lvl1pPr>
              <a:defRPr>
                <a:latin typeface="Arial" panose="020B0604020202020204" pitchFamily="34" charset="0"/>
                <a:cs typeface="Arial" panose="020B0604020202020204" pitchFamily="34" charset="0"/>
              </a:defRPr>
            </a:lvl1pPr>
          </a:lstStyle>
          <a:p>
            <a:pPr lvl="0"/>
            <a:r>
              <a:rPr lang="en-US" noProof="0"/>
              <a:t>Click icon to add chart</a:t>
            </a:r>
            <a:endParaRPr lang="en-GB" noProof="0"/>
          </a:p>
        </p:txBody>
      </p:sp>
      <p:pic>
        <p:nvPicPr>
          <p:cNvPr id="12" name="Picture 11" descr="Background pattern&#10;&#10;Description automatically generated">
            <a:extLst>
              <a:ext uri="{FF2B5EF4-FFF2-40B4-BE49-F238E27FC236}">
                <a16:creationId xmlns:a16="http://schemas.microsoft.com/office/drawing/2014/main" id="{3638F106-04AE-C14D-987E-0D22DB2D25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34800" y="0"/>
            <a:ext cx="447358" cy="6858000"/>
          </a:xfrm>
          <a:prstGeom prst="rect">
            <a:avLst/>
          </a:prstGeom>
        </p:spPr>
      </p:pic>
      <p:sp>
        <p:nvSpPr>
          <p:cNvPr id="3" name="Footer Placeholder 2">
            <a:extLst>
              <a:ext uri="{FF2B5EF4-FFF2-40B4-BE49-F238E27FC236}">
                <a16:creationId xmlns:a16="http://schemas.microsoft.com/office/drawing/2014/main" id="{FF11D0F7-C0B4-7E40-9099-C730FD9B251E}"/>
              </a:ext>
            </a:extLst>
          </p:cNvPr>
          <p:cNvSpPr>
            <a:spLocks noGrp="1"/>
          </p:cNvSpPr>
          <p:nvPr>
            <p:ph type="ftr" sz="quarter" idx="21"/>
          </p:nvPr>
        </p:nvSpPr>
        <p:spPr/>
        <p:txBody>
          <a:bodyPr/>
          <a:lstStyle>
            <a:lvl1pPr>
              <a:defRPr>
                <a:solidFill>
                  <a:schemeClr val="bg1"/>
                </a:solidFill>
              </a:defRPr>
            </a:lvl1pPr>
          </a:lstStyle>
          <a:p>
            <a:fld id="{BB975B8D-5B82-2F49-ABE9-8917E1FB4DA6}" type="slidenum">
              <a:rPr lang="en-US" smtClean="0"/>
              <a:pPr/>
              <a:t>‹#›</a:t>
            </a:fld>
            <a:endParaRPr lang="en-US" dirty="0">
              <a:solidFill>
                <a:schemeClr val="bg1"/>
              </a:solidFill>
            </a:endParaRPr>
          </a:p>
        </p:txBody>
      </p:sp>
      <p:sp>
        <p:nvSpPr>
          <p:cNvPr id="6" name="Text Placeholder 5">
            <a:extLst>
              <a:ext uri="{FF2B5EF4-FFF2-40B4-BE49-F238E27FC236}">
                <a16:creationId xmlns:a16="http://schemas.microsoft.com/office/drawing/2014/main" id="{09AF8631-113C-ED4E-824B-D024DC99B72A}"/>
              </a:ext>
            </a:extLst>
          </p:cNvPr>
          <p:cNvSpPr>
            <a:spLocks noGrp="1"/>
          </p:cNvSpPr>
          <p:nvPr>
            <p:ph type="body" sz="quarter" idx="22"/>
          </p:nvPr>
        </p:nvSpPr>
        <p:spPr>
          <a:xfrm>
            <a:off x="639763" y="2249488"/>
            <a:ext cx="5451475" cy="3425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91539243-BDDA-E04C-AB7D-8E69FEF303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21" y="6147840"/>
            <a:ext cx="2239355" cy="342853"/>
          </a:xfrm>
          <a:prstGeom prst="rect">
            <a:avLst/>
          </a:prstGeom>
        </p:spPr>
      </p:pic>
    </p:spTree>
    <p:extLst>
      <p:ext uri="{BB962C8B-B14F-4D97-AF65-F5344CB8AC3E}">
        <p14:creationId xmlns:p14="http://schemas.microsoft.com/office/powerpoint/2010/main" val="196587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Layout_Black">
    <p:bg>
      <p:bgPr>
        <a:solidFill>
          <a:srgbClr val="0D0D0D"/>
        </a:solidFill>
        <a:effectLst/>
      </p:bgPr>
    </p:bg>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99974FCF-97E3-7C4A-BE25-CF5888790B71}"/>
              </a:ext>
            </a:extLst>
          </p:cNvPr>
          <p:cNvSpPr txBox="1">
            <a:spLocks noChangeArrowheads="1"/>
          </p:cNvSpPr>
          <p:nvPr userDrawn="1"/>
        </p:nvSpPr>
        <p:spPr bwMode="auto">
          <a:xfrm>
            <a:off x="5695950" y="2833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Box 20">
            <a:extLst>
              <a:ext uri="{FF2B5EF4-FFF2-40B4-BE49-F238E27FC236}">
                <a16:creationId xmlns:a16="http://schemas.microsoft.com/office/drawing/2014/main" id="{E5D5D409-4CAF-EC4C-8129-E320AA0D90DB}"/>
              </a:ext>
            </a:extLst>
          </p:cNvPr>
          <p:cNvSpPr txBox="1">
            <a:spLocks noChangeArrowheads="1"/>
          </p:cNvSpPr>
          <p:nvPr userDrawn="1"/>
        </p:nvSpPr>
        <p:spPr bwMode="auto">
          <a:xfrm>
            <a:off x="5026025" y="2678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6" name="TextBox 21">
            <a:extLst>
              <a:ext uri="{FF2B5EF4-FFF2-40B4-BE49-F238E27FC236}">
                <a16:creationId xmlns:a16="http://schemas.microsoft.com/office/drawing/2014/main" id="{49A1AE13-F455-814C-8C89-773AB523CB05}"/>
              </a:ext>
            </a:extLst>
          </p:cNvPr>
          <p:cNvSpPr txBox="1">
            <a:spLocks noChangeArrowheads="1"/>
          </p:cNvSpPr>
          <p:nvPr userDrawn="1"/>
        </p:nvSpPr>
        <p:spPr bwMode="auto">
          <a:xfrm>
            <a:off x="6846888" y="48355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TextBox 23">
            <a:extLst>
              <a:ext uri="{FF2B5EF4-FFF2-40B4-BE49-F238E27FC236}">
                <a16:creationId xmlns:a16="http://schemas.microsoft.com/office/drawing/2014/main" id="{AD18AA74-EDF1-8E42-BCA1-DE2E78E2A2E2}"/>
              </a:ext>
            </a:extLst>
          </p:cNvPr>
          <p:cNvSpPr txBox="1">
            <a:spLocks noChangeArrowheads="1"/>
          </p:cNvSpPr>
          <p:nvPr userDrawn="1"/>
        </p:nvSpPr>
        <p:spPr bwMode="auto">
          <a:xfrm>
            <a:off x="5981700" y="54752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4" name="Text Placeholder 2"/>
          <p:cNvSpPr>
            <a:spLocks noGrp="1"/>
          </p:cNvSpPr>
          <p:nvPr>
            <p:ph type="body" sz="quarter" idx="10" hasCustomPrompt="1"/>
          </p:nvPr>
        </p:nvSpPr>
        <p:spPr>
          <a:xfrm>
            <a:off x="1802612" y="2139351"/>
            <a:ext cx="8631935" cy="2958307"/>
          </a:xfrm>
          <a:prstGeom prst="rect">
            <a:avLst/>
          </a:prstGeom>
        </p:spPr>
        <p:txBody>
          <a:bodyPr anchor="ctr"/>
          <a:lstStyle>
            <a:lvl1pPr marL="6350" indent="-6350" algn="ctr">
              <a:lnSpc>
                <a:spcPct val="100000"/>
              </a:lnSpc>
              <a:spcBef>
                <a:spcPts val="0"/>
              </a:spcBef>
              <a:buNone/>
              <a:tabLst/>
              <a:defRPr lang="en-CA" sz="3200" kern="12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sp>
        <p:nvSpPr>
          <p:cNvPr id="23" name="Text Placeholder 18"/>
          <p:cNvSpPr>
            <a:spLocks noGrp="1"/>
          </p:cNvSpPr>
          <p:nvPr>
            <p:ph type="body" sz="quarter" idx="11" hasCustomPrompt="1"/>
          </p:nvPr>
        </p:nvSpPr>
        <p:spPr>
          <a:xfrm>
            <a:off x="1791579" y="5184371"/>
            <a:ext cx="8642968" cy="726314"/>
          </a:xfrm>
          <a:prstGeom prst="rect">
            <a:avLst/>
          </a:prstGeom>
        </p:spPr>
        <p:txBody>
          <a:bodyPr/>
          <a:lstStyle>
            <a:lvl1pPr marL="6350" indent="0" algn="ctr">
              <a:lnSpc>
                <a:spcPct val="100000"/>
              </a:lnSpc>
              <a:spcBef>
                <a:spcPts val="0"/>
              </a:spcBef>
              <a:buNone/>
              <a:tabLst/>
              <a:defRPr lang="en-US" sz="1600" kern="1200" dirty="0">
                <a:solidFill>
                  <a:srgbClr val="FFFFFF"/>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pic>
        <p:nvPicPr>
          <p:cNvPr id="13" name="Picture 12" descr="Logo, icon&#10;&#10;Description automatically generated">
            <a:extLst>
              <a:ext uri="{FF2B5EF4-FFF2-40B4-BE49-F238E27FC236}">
                <a16:creationId xmlns:a16="http://schemas.microsoft.com/office/drawing/2014/main" id="{6B65170B-65EC-D848-B290-049FDF600F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84952" y="716335"/>
            <a:ext cx="1622096" cy="1240056"/>
          </a:xfrm>
          <a:prstGeom prst="rect">
            <a:avLst/>
          </a:prstGeom>
        </p:spPr>
      </p:pic>
      <p:sp>
        <p:nvSpPr>
          <p:cNvPr id="2" name="Footer Placeholder 1">
            <a:extLst>
              <a:ext uri="{FF2B5EF4-FFF2-40B4-BE49-F238E27FC236}">
                <a16:creationId xmlns:a16="http://schemas.microsoft.com/office/drawing/2014/main" id="{8DC4717E-1996-314E-90A4-AA349C04FC8A}"/>
              </a:ext>
            </a:extLst>
          </p:cNvPr>
          <p:cNvSpPr>
            <a:spLocks noGrp="1"/>
          </p:cNvSpPr>
          <p:nvPr>
            <p:ph type="ftr" sz="quarter" idx="12"/>
          </p:nvPr>
        </p:nvSpPr>
        <p:spPr/>
        <p:txBody>
          <a:bodyPr/>
          <a:lstStyle>
            <a:lvl1pPr>
              <a:defRPr>
                <a:solidFill>
                  <a:schemeClr val="bg1"/>
                </a:solidFill>
              </a:defRPr>
            </a:lvl1pPr>
          </a:lstStyle>
          <a:p>
            <a:fld id="{BB975B8D-5B82-2F49-ABE9-8917E1FB4DA6}" type="slidenum">
              <a:rPr lang="en-US" smtClean="0"/>
              <a:pPr/>
              <a:t>‹#›</a:t>
            </a:fld>
            <a:endParaRPr lang="en-US" dirty="0">
              <a:solidFill>
                <a:schemeClr val="bg1"/>
              </a:solidFill>
            </a:endParaRPr>
          </a:p>
        </p:txBody>
      </p:sp>
    </p:spTree>
    <p:extLst>
      <p:ext uri="{BB962C8B-B14F-4D97-AF65-F5344CB8AC3E}">
        <p14:creationId xmlns:p14="http://schemas.microsoft.com/office/powerpoint/2010/main" val="48499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ayout_Light">
    <p:bg>
      <p:bgPr>
        <a:blipFill>
          <a:blip r:embed="rId2">
            <a:alphaModFix amt="22000"/>
          </a:blip>
          <a:stretch>
            <a:fillRect/>
          </a:stretch>
        </a:blipFill>
        <a:effectLst/>
      </p:bgPr>
    </p:bg>
    <p:spTree>
      <p:nvGrpSpPr>
        <p:cNvPr id="1" name=""/>
        <p:cNvGrpSpPr/>
        <p:nvPr/>
      </p:nvGrpSpPr>
      <p:grpSpPr>
        <a:xfrm>
          <a:off x="0" y="0"/>
          <a:ext cx="0" cy="0"/>
          <a:chOff x="0" y="0"/>
          <a:chExt cx="0" cy="0"/>
        </a:xfrm>
      </p:grpSpPr>
      <p:sp>
        <p:nvSpPr>
          <p:cNvPr id="4" name="Text Placeholder 18"/>
          <p:cNvSpPr>
            <a:spLocks noGrp="1"/>
          </p:cNvSpPr>
          <p:nvPr>
            <p:ph type="body" sz="quarter" idx="11" hasCustomPrompt="1"/>
          </p:nvPr>
        </p:nvSpPr>
        <p:spPr>
          <a:xfrm>
            <a:off x="1955012" y="5351657"/>
            <a:ext cx="8642968" cy="602451"/>
          </a:xfrm>
          <a:prstGeom prst="rect">
            <a:avLst/>
          </a:prstGeom>
        </p:spPr>
        <p:txBody>
          <a:bodyPr/>
          <a:lstStyle>
            <a:lvl1pPr marL="6350" indent="0" algn="ctr">
              <a:lnSpc>
                <a:spcPct val="100000"/>
              </a:lnSpc>
              <a:spcBef>
                <a:spcPts val="0"/>
              </a:spcBef>
              <a:buNone/>
              <a:tabLst/>
              <a:defRPr lang="en-US" sz="1600" kern="1200" dirty="0">
                <a:solidFill>
                  <a:schemeClr val="tx1"/>
                </a:solidFill>
                <a:latin typeface="Lato" panose="020F0502020204030203" pitchFamily="34" charset="0"/>
                <a:ea typeface="ＭＳ Ｐゴシック" panose="020B0600070205080204" pitchFamily="34" charset="-128"/>
                <a:cs typeface="+mn-cs"/>
              </a:defRPr>
            </a:lvl1pPr>
          </a:lstStyle>
          <a:p>
            <a:pPr lvl="0"/>
            <a:r>
              <a:rPr lang="en-US" dirty="0"/>
              <a:t>CLICK TO ADD NAME</a:t>
            </a:r>
          </a:p>
        </p:txBody>
      </p:sp>
      <p:sp>
        <p:nvSpPr>
          <p:cNvPr id="5" name="Text Placeholder 2"/>
          <p:cNvSpPr>
            <a:spLocks noGrp="1"/>
          </p:cNvSpPr>
          <p:nvPr>
            <p:ph type="body" sz="quarter" idx="10" hasCustomPrompt="1"/>
          </p:nvPr>
        </p:nvSpPr>
        <p:spPr>
          <a:xfrm>
            <a:off x="1955012" y="2282221"/>
            <a:ext cx="8631935" cy="2967837"/>
          </a:xfrm>
          <a:prstGeom prst="rect">
            <a:avLst/>
          </a:prstGeom>
        </p:spPr>
        <p:txBody>
          <a:bodyPr anchor="ctr"/>
          <a:lstStyle>
            <a:lvl1pPr marL="6350" indent="-6350" algn="ctr">
              <a:lnSpc>
                <a:spcPct val="100000"/>
              </a:lnSpc>
              <a:spcBef>
                <a:spcPts val="0"/>
              </a:spcBef>
              <a:buNone/>
              <a:tabLst/>
              <a:defRPr lang="en-CA" sz="3200" kern="1200" baseline="0" dirty="0" smtClean="0">
                <a:solidFill>
                  <a:srgbClr val="0F2D52"/>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en-US" dirty="0"/>
              <a:t>Click to add quote.</a:t>
            </a:r>
          </a:p>
        </p:txBody>
      </p:sp>
      <p:pic>
        <p:nvPicPr>
          <p:cNvPr id="2" name="Picture 1">
            <a:extLst>
              <a:ext uri="{FF2B5EF4-FFF2-40B4-BE49-F238E27FC236}">
                <a16:creationId xmlns:a16="http://schemas.microsoft.com/office/drawing/2014/main" id="{C01EA2B2-3671-B846-AC9A-EF794D316B6D}"/>
              </a:ext>
            </a:extLst>
          </p:cNvPr>
          <p:cNvPicPr>
            <a:picLocks noChangeAspect="1"/>
          </p:cNvPicPr>
          <p:nvPr userDrawn="1"/>
        </p:nvPicPr>
        <p:blipFill>
          <a:blip r:embed="rId3"/>
          <a:stretch>
            <a:fillRect/>
          </a:stretch>
        </p:blipFill>
        <p:spPr>
          <a:xfrm>
            <a:off x="5212815" y="633413"/>
            <a:ext cx="1775896" cy="1304740"/>
          </a:xfrm>
          <a:prstGeom prst="rect">
            <a:avLst/>
          </a:prstGeom>
          <a:blipFill>
            <a:blip r:embed="rId2">
              <a:alphaModFix amt="22000"/>
            </a:blip>
            <a:stretch>
              <a:fillRect/>
            </a:stretch>
          </a:blipFill>
        </p:spPr>
      </p:pic>
      <p:sp>
        <p:nvSpPr>
          <p:cNvPr id="3" name="Footer Placeholder 2">
            <a:extLst>
              <a:ext uri="{FF2B5EF4-FFF2-40B4-BE49-F238E27FC236}">
                <a16:creationId xmlns:a16="http://schemas.microsoft.com/office/drawing/2014/main" id="{D960A260-A77C-CC4D-B645-186B3E418E75}"/>
              </a:ext>
            </a:extLst>
          </p:cNvPr>
          <p:cNvSpPr>
            <a:spLocks noGrp="1"/>
          </p:cNvSpPr>
          <p:nvPr>
            <p:ph type="ftr" sz="quarter" idx="12"/>
          </p:nvPr>
        </p:nvSpPr>
        <p:spPr/>
        <p:txBody>
          <a:bodyPr/>
          <a:lstStyle>
            <a:lvl1pPr>
              <a:defRPr>
                <a:solidFill>
                  <a:schemeClr val="bg1">
                    <a:lumMod val="50000"/>
                  </a:schemeClr>
                </a:solidFill>
              </a:defRPr>
            </a:lvl1pPr>
          </a:lstStyle>
          <a:p>
            <a:fld id="{BB975B8D-5B82-2F49-ABE9-8917E1FB4DA6}" type="slidenum">
              <a:rPr lang="en-US" smtClean="0"/>
              <a:pPr/>
              <a:t>‹#›</a:t>
            </a:fld>
            <a:endParaRPr lang="en-US" dirty="0">
              <a:solidFill>
                <a:schemeClr val="bg1">
                  <a:lumMod val="50000"/>
                </a:schemeClr>
              </a:solidFill>
            </a:endParaRPr>
          </a:p>
        </p:txBody>
      </p:sp>
    </p:spTree>
    <p:extLst>
      <p:ext uri="{BB962C8B-B14F-4D97-AF65-F5344CB8AC3E}">
        <p14:creationId xmlns:p14="http://schemas.microsoft.com/office/powerpoint/2010/main" val="65652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8F78C-D89B-714B-95D1-0173106BBAAF}"/>
              </a:ext>
            </a:extLst>
          </p:cNvPr>
          <p:cNvSpPr txBox="1"/>
          <p:nvPr/>
        </p:nvSpPr>
        <p:spPr bwMode="auto">
          <a:xfrm>
            <a:off x="1303020" y="313182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3" name="TextBox 2">
            <a:extLst>
              <a:ext uri="{FF2B5EF4-FFF2-40B4-BE49-F238E27FC236}">
                <a16:creationId xmlns:a16="http://schemas.microsoft.com/office/drawing/2014/main" id="{269CC782-CF9E-B24A-98C9-5AB4B911169B}"/>
              </a:ext>
            </a:extLst>
          </p:cNvPr>
          <p:cNvSpPr txBox="1"/>
          <p:nvPr/>
        </p:nvSpPr>
        <p:spPr bwMode="auto">
          <a:xfrm>
            <a:off x="3814763" y="8286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4" name="TextBox 3">
            <a:extLst>
              <a:ext uri="{FF2B5EF4-FFF2-40B4-BE49-F238E27FC236}">
                <a16:creationId xmlns:a16="http://schemas.microsoft.com/office/drawing/2014/main" id="{F183FB96-8835-6344-B580-C066E6E3E2CF}"/>
              </a:ext>
            </a:extLst>
          </p:cNvPr>
          <p:cNvSpPr txBox="1"/>
          <p:nvPr/>
        </p:nvSpPr>
        <p:spPr bwMode="auto">
          <a:xfrm>
            <a:off x="3657600" y="88174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5" name="TextBox 4">
            <a:extLst>
              <a:ext uri="{FF2B5EF4-FFF2-40B4-BE49-F238E27FC236}">
                <a16:creationId xmlns:a16="http://schemas.microsoft.com/office/drawing/2014/main" id="{E5FA399D-9667-7C4F-A5BD-43158291CEB0}"/>
              </a:ext>
            </a:extLst>
          </p:cNvPr>
          <p:cNvSpPr txBox="1"/>
          <p:nvPr/>
        </p:nvSpPr>
        <p:spPr bwMode="auto">
          <a:xfrm>
            <a:off x="2404533" y="300284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6" name="TextBox 5">
            <a:extLst>
              <a:ext uri="{FF2B5EF4-FFF2-40B4-BE49-F238E27FC236}">
                <a16:creationId xmlns:a16="http://schemas.microsoft.com/office/drawing/2014/main" id="{3F454308-722F-FB48-BC44-007BBCDB40C8}"/>
              </a:ext>
            </a:extLst>
          </p:cNvPr>
          <p:cNvSpPr txBox="1"/>
          <p:nvPr/>
        </p:nvSpPr>
        <p:spPr bwMode="auto">
          <a:xfrm>
            <a:off x="12131248" y="2676186"/>
            <a:ext cx="441117"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a:endParaRPr lang="en-US" dirty="0"/>
          </a:p>
        </p:txBody>
      </p:sp>
      <p:sp>
        <p:nvSpPr>
          <p:cNvPr id="11" name="TextBox 10">
            <a:extLst>
              <a:ext uri="{FF2B5EF4-FFF2-40B4-BE49-F238E27FC236}">
                <a16:creationId xmlns:a16="http://schemas.microsoft.com/office/drawing/2014/main" id="{BC3B179E-BED3-6A4D-AEA0-68A5D0F8FBE5}"/>
              </a:ext>
            </a:extLst>
          </p:cNvPr>
          <p:cNvSpPr txBox="1"/>
          <p:nvPr userDrawn="1"/>
        </p:nvSpPr>
        <p:spPr bwMode="auto">
          <a:xfrm>
            <a:off x="1303020" y="313182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2" name="TextBox 11">
            <a:extLst>
              <a:ext uri="{FF2B5EF4-FFF2-40B4-BE49-F238E27FC236}">
                <a16:creationId xmlns:a16="http://schemas.microsoft.com/office/drawing/2014/main" id="{58E51771-5205-6848-884A-0253513EFB24}"/>
              </a:ext>
            </a:extLst>
          </p:cNvPr>
          <p:cNvSpPr txBox="1"/>
          <p:nvPr userDrawn="1"/>
        </p:nvSpPr>
        <p:spPr bwMode="auto">
          <a:xfrm>
            <a:off x="3814763" y="8286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3" name="TextBox 12">
            <a:extLst>
              <a:ext uri="{FF2B5EF4-FFF2-40B4-BE49-F238E27FC236}">
                <a16:creationId xmlns:a16="http://schemas.microsoft.com/office/drawing/2014/main" id="{3040B985-E256-4A47-9A47-0F14B5190795}"/>
              </a:ext>
            </a:extLst>
          </p:cNvPr>
          <p:cNvSpPr txBox="1"/>
          <p:nvPr userDrawn="1"/>
        </p:nvSpPr>
        <p:spPr bwMode="auto">
          <a:xfrm>
            <a:off x="3657600" y="88174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4" name="TextBox 13">
            <a:extLst>
              <a:ext uri="{FF2B5EF4-FFF2-40B4-BE49-F238E27FC236}">
                <a16:creationId xmlns:a16="http://schemas.microsoft.com/office/drawing/2014/main" id="{07F2D344-3352-A145-9F0E-52C4C4DD35BC}"/>
              </a:ext>
            </a:extLst>
          </p:cNvPr>
          <p:cNvSpPr txBox="1"/>
          <p:nvPr userDrawn="1"/>
        </p:nvSpPr>
        <p:spPr bwMode="auto">
          <a:xfrm>
            <a:off x="2404533" y="300284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5" name="TextBox 14">
            <a:extLst>
              <a:ext uri="{FF2B5EF4-FFF2-40B4-BE49-F238E27FC236}">
                <a16:creationId xmlns:a16="http://schemas.microsoft.com/office/drawing/2014/main" id="{B22C47E8-24ED-B74A-BC86-2F929CCF74A4}"/>
              </a:ext>
            </a:extLst>
          </p:cNvPr>
          <p:cNvSpPr txBox="1"/>
          <p:nvPr userDrawn="1"/>
        </p:nvSpPr>
        <p:spPr bwMode="auto">
          <a:xfrm>
            <a:off x="12131248" y="2676186"/>
            <a:ext cx="441117" cy="41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a:endParaRPr lang="en-US" dirty="0"/>
          </a:p>
        </p:txBody>
      </p:sp>
      <p:sp>
        <p:nvSpPr>
          <p:cNvPr id="9" name="Footer Placeholder 8">
            <a:extLst>
              <a:ext uri="{FF2B5EF4-FFF2-40B4-BE49-F238E27FC236}">
                <a16:creationId xmlns:a16="http://schemas.microsoft.com/office/drawing/2014/main" id="{9EAE941D-B285-974E-95F4-3AD1A3EAFC35}"/>
              </a:ext>
            </a:extLst>
          </p:cNvPr>
          <p:cNvSpPr>
            <a:spLocks noGrp="1"/>
          </p:cNvSpPr>
          <p:nvPr>
            <p:ph type="ftr" sz="quarter" idx="3"/>
          </p:nvPr>
        </p:nvSpPr>
        <p:spPr>
          <a:xfrm>
            <a:off x="11750883" y="6400800"/>
            <a:ext cx="441117" cy="457200"/>
          </a:xfrm>
          <a:prstGeom prst="rect">
            <a:avLst/>
          </a:prstGeom>
        </p:spPr>
        <p:txBody>
          <a:bodyPr vert="horz" lIns="91440" tIns="45720" rIns="91440" bIns="45720" rtlCol="0" anchor="ctr"/>
          <a:lstStyle>
            <a:lvl1pPr algn="ctr">
              <a:defRPr sz="800" b="1">
                <a:solidFill>
                  <a:schemeClr val="bg1">
                    <a:lumMod val="85000"/>
                  </a:schemeClr>
                </a:solidFill>
              </a:defRPr>
            </a:lvl1pPr>
          </a:lstStyle>
          <a:p>
            <a:fld id="{BB975B8D-5B82-2F49-ABE9-8917E1FB4DA6}" type="slidenum">
              <a:rPr lang="en-US" smtClean="0"/>
              <a:pPr/>
              <a:t>‹#›</a:t>
            </a:fld>
            <a:endParaRPr lang="en-US" dirty="0">
              <a:solidFill>
                <a:schemeClr val="bg1">
                  <a:lumMod val="85000"/>
                </a:schemeClr>
              </a:solidFill>
            </a:endParaRPr>
          </a:p>
        </p:txBody>
      </p:sp>
      <p:sp>
        <p:nvSpPr>
          <p:cNvPr id="16" name="Text Placeholder 15">
            <a:extLst>
              <a:ext uri="{FF2B5EF4-FFF2-40B4-BE49-F238E27FC236}">
                <a16:creationId xmlns:a16="http://schemas.microsoft.com/office/drawing/2014/main" id="{5C65DE53-7B0D-6F46-B3FF-0C7BC91F10BB}"/>
              </a:ext>
            </a:extLst>
          </p:cNvPr>
          <p:cNvSpPr>
            <a:spLocks noGrp="1"/>
          </p:cNvSpPr>
          <p:nvPr>
            <p:ph type="body" idx="1"/>
          </p:nvPr>
        </p:nvSpPr>
        <p:spPr>
          <a:xfrm>
            <a:off x="633413" y="1977887"/>
            <a:ext cx="10877550" cy="4246699"/>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itle Placeholder 16">
            <a:extLst>
              <a:ext uri="{FF2B5EF4-FFF2-40B4-BE49-F238E27FC236}">
                <a16:creationId xmlns:a16="http://schemas.microsoft.com/office/drawing/2014/main" id="{D9645761-1CED-8C4B-AE41-B05AB7035086}"/>
              </a:ext>
            </a:extLst>
          </p:cNvPr>
          <p:cNvSpPr>
            <a:spLocks noGrp="1"/>
          </p:cNvSpPr>
          <p:nvPr>
            <p:ph type="title"/>
          </p:nvPr>
        </p:nvSpPr>
        <p:spPr>
          <a:xfrm>
            <a:off x="633413" y="633413"/>
            <a:ext cx="10877550" cy="1149350"/>
          </a:xfrm>
          <a:prstGeom prst="rect">
            <a:avLst/>
          </a:prstGeom>
        </p:spPr>
        <p:txBody>
          <a:bodyPr vert="horz" lIns="0" tIns="0" rIns="91440" bIns="45720" rtlCol="0" anchor="t" anchorCtr="0">
            <a:normAutofit/>
          </a:bodyPr>
          <a:lstStyle/>
          <a:p>
            <a:r>
              <a:rPr lang="en-US" dirty="0"/>
              <a:t>CLICK TO ADD TITLE</a:t>
            </a:r>
          </a:p>
        </p:txBody>
      </p:sp>
    </p:spTree>
    <p:extLst>
      <p:ext uri="{BB962C8B-B14F-4D97-AF65-F5344CB8AC3E}">
        <p14:creationId xmlns:p14="http://schemas.microsoft.com/office/powerpoint/2010/main" val="1663204128"/>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3" r:id="rId10"/>
    <p:sldLayoutId id="2147484502" r:id="rId11"/>
    <p:sldLayoutId id="2147484477" r:id="rId12"/>
    <p:sldLayoutId id="2147484479" r:id="rId13"/>
    <p:sldLayoutId id="2147484480" r:id="rId14"/>
    <p:sldLayoutId id="2147484481" r:id="rId15"/>
    <p:sldLayoutId id="2147484482" r:id="rId16"/>
    <p:sldLayoutId id="2147484484" r:id="rId17"/>
    <p:sldLayoutId id="2147484485" r:id="rId18"/>
    <p:sldLayoutId id="2147484486" r:id="rId19"/>
    <p:sldLayoutId id="2147484478" r:id="rId20"/>
    <p:sldLayoutId id="2147484490" r:id="rId21"/>
    <p:sldLayoutId id="2147484487" r:id="rId22"/>
    <p:sldLayoutId id="2147484491" r:id="rId23"/>
    <p:sldLayoutId id="2147484488" r:id="rId24"/>
    <p:sldLayoutId id="2147484489" r:id="rId25"/>
  </p:sldLayoutIdLst>
  <p:hf hdr="0"/>
  <p:txStyles>
    <p:titleStyle>
      <a:lvl1pPr indent="0" algn="l" rtl="0" eaLnBrk="1" fontAlgn="base" hangingPunct="1">
        <a:lnSpc>
          <a:spcPct val="98000"/>
        </a:lnSpc>
        <a:spcBef>
          <a:spcPct val="0"/>
        </a:spcBef>
        <a:spcAft>
          <a:spcPct val="0"/>
        </a:spcAft>
        <a:defRPr lang="en-US" sz="3200" b="1" kern="1200" cap="all" baseline="0" dirty="0">
          <a:solidFill>
            <a:srgbClr val="0F2D52"/>
          </a:solidFill>
          <a:latin typeface="Lato Medium" panose="020F0502020204030203" pitchFamily="34" charset="0"/>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p:titleStyle>
    <p:bodyStyle>
      <a:lvl1pPr marL="173038" marR="0" indent="-173038" algn="l" defTabSz="914400" rtl="0" eaLnBrk="1" fontAlgn="base" latinLnBrk="0" hangingPunct="1">
        <a:lnSpc>
          <a:spcPts val="3000"/>
        </a:lnSpc>
        <a:spcBef>
          <a:spcPts val="600"/>
        </a:spcBef>
        <a:spcAft>
          <a:spcPct val="0"/>
        </a:spcAft>
        <a:buClr>
          <a:srgbClr val="000000"/>
        </a:buClr>
        <a:buSzTx/>
        <a:buFont typeface="Arial" panose="020B0604020202020204" pitchFamily="34" charset="0"/>
        <a:buChar char="•"/>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404813" marR="0" indent="-169863" algn="l" defTabSz="914400" rtl="0" eaLnBrk="1" fontAlgn="base" latinLnBrk="0" hangingPunct="1">
        <a:lnSpc>
          <a:spcPts val="2525"/>
        </a:lnSpc>
        <a:spcBef>
          <a:spcPts val="500"/>
        </a:spcBef>
        <a:spcAft>
          <a:spcPct val="0"/>
        </a:spcAft>
        <a:buClr>
          <a:srgbClr val="000000"/>
        </a:buClr>
        <a:buSzTx/>
        <a:buFont typeface="Arial" panose="020B0604020202020204" pitchFamily="34" charset="0"/>
        <a:buChar char="•"/>
        <a:tabLst>
          <a:tab pos="452438" algn="l"/>
        </a:tabLst>
        <a:defRPr sz="2100" b="0" i="0" kern="1200">
          <a:solidFill>
            <a:schemeClr val="accent3"/>
          </a:solidFill>
          <a:latin typeface="Lato Medium" panose="020F0502020204030203" pitchFamily="34" charset="0"/>
          <a:ea typeface="Lato Medium" panose="020F0502020204030203" pitchFamily="34" charset="0"/>
          <a:cs typeface="Lato Medium" panose="020F0502020204030203" pitchFamily="34" charset="0"/>
        </a:defRPr>
      </a:lvl2pPr>
      <a:lvl3pPr marL="685800" marR="0" indent="-228600" algn="l" defTabSz="914400" rtl="0" eaLnBrk="1" fontAlgn="base" latinLnBrk="0" hangingPunct="1">
        <a:lnSpc>
          <a:spcPts val="2038"/>
        </a:lnSpc>
        <a:spcBef>
          <a:spcPts val="500"/>
        </a:spcBef>
        <a:spcAft>
          <a:spcPct val="0"/>
        </a:spcAft>
        <a:buClr>
          <a:srgbClr val="000000"/>
        </a:buClr>
        <a:buSzTx/>
        <a:buFont typeface="Arial" panose="020B0604020202020204" pitchFamily="34" charset="0"/>
        <a:buChar char="•"/>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971550" marR="0" indent="-174625" algn="l" defTabSz="914400" rtl="0" eaLnBrk="1" fontAlgn="base" latinLnBrk="0" hangingPunct="1">
        <a:lnSpc>
          <a:spcPct val="100000"/>
        </a:lnSpc>
        <a:spcBef>
          <a:spcPts val="475"/>
        </a:spcBef>
        <a:spcAft>
          <a:spcPct val="0"/>
        </a:spcAft>
        <a:buClr>
          <a:srgbClr val="000000"/>
        </a:buClr>
        <a:buSzTx/>
        <a:buFont typeface="Arial" panose="020B0604020202020204" pitchFamily="34" charset="0"/>
        <a:buChar char="•"/>
        <a:tabLst/>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6" orient="horz" pos="2160" userDrawn="1">
          <p15:clr>
            <a:srgbClr val="F26B43"/>
          </p15:clr>
        </p15:guide>
        <p15:guide id="27" orient="horz" pos="288" userDrawn="1">
          <p15:clr>
            <a:srgbClr val="F26B43"/>
          </p15:clr>
        </p15:guide>
        <p15:guide id="28" pos="7392" userDrawn="1">
          <p15:clr>
            <a:srgbClr val="F26B43"/>
          </p15:clr>
        </p15:guide>
        <p15:guide id="29" orient="horz" pos="4032" userDrawn="1">
          <p15:clr>
            <a:srgbClr val="F26B43"/>
          </p15:clr>
        </p15:guide>
        <p15:guide id="30" pos="288" userDrawn="1">
          <p15:clr>
            <a:srgbClr val="F26B43"/>
          </p15:clr>
        </p15:guide>
        <p15:guide id="31" pos="3843" userDrawn="1">
          <p15:clr>
            <a:srgbClr val="F26B43"/>
          </p15:clr>
        </p15:guide>
        <p15:guide id="33" pos="399" userDrawn="1">
          <p15:clr>
            <a:srgbClr val="F26B43"/>
          </p15:clr>
        </p15:guide>
        <p15:guide id="34" orient="horz" pos="399" userDrawn="1">
          <p15:clr>
            <a:srgbClr val="F26B43"/>
          </p15:clr>
        </p15:guide>
        <p15:guide id="35" pos="7270" userDrawn="1">
          <p15:clr>
            <a:srgbClr val="F26B43"/>
          </p15:clr>
        </p15:guide>
        <p15:guide id="36" orient="horz" pos="393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4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3.png"/><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64.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3.png"/><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21.png"/><Relationship Id="rId10" Type="http://schemas.openxmlformats.org/officeDocument/2006/relationships/image" Target="../media/image72.png"/><Relationship Id="rId4" Type="http://schemas.openxmlformats.org/officeDocument/2006/relationships/image" Target="../media/image22.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emf"/><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635593-5E0B-B442-8126-15CD51E76098}"/>
              </a:ext>
            </a:extLst>
          </p:cNvPr>
          <p:cNvSpPr/>
          <p:nvPr/>
        </p:nvSpPr>
        <p:spPr>
          <a:xfrm>
            <a:off x="4763" y="2937298"/>
            <a:ext cx="12192000" cy="839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rgbClr val="FFFFFF"/>
                </a:solidFill>
                <a:latin typeface="Lato" panose="020F0502020204030203" pitchFamily="34" charset="0"/>
                <a:ea typeface="Lato" panose="020F0502020204030203" pitchFamily="34" charset="0"/>
                <a:cs typeface="Lato" panose="020F0502020204030203" pitchFamily="34" charset="0"/>
              </a:rPr>
              <a:t>Advanced Manufacturing in Ontario, Canada: Build Your Future Here</a:t>
            </a:r>
          </a:p>
        </p:txBody>
      </p:sp>
    </p:spTree>
    <p:extLst>
      <p:ext uri="{BB962C8B-B14F-4D97-AF65-F5344CB8AC3E}">
        <p14:creationId xmlns:p14="http://schemas.microsoft.com/office/powerpoint/2010/main" val="43406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57668-2363-2A4D-B998-2CD51DBAD4E1}"/>
              </a:ext>
            </a:extLst>
          </p:cNvPr>
          <p:cNvSpPr txBox="1">
            <a:spLocks/>
          </p:cNvSpPr>
          <p:nvPr/>
        </p:nvSpPr>
        <p:spPr bwMode="auto">
          <a:xfrm>
            <a:off x="417601" y="513806"/>
            <a:ext cx="56435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27432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nSpc>
                <a:spcPts val="2480"/>
              </a:lnSpc>
            </a:pPr>
            <a:r>
              <a:rPr lang="en-US" sz="4400" spc="-150" dirty="0">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chemeClr val="bg2">
                    <a:lumMod val="90000"/>
                  </a:schemeClr>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WHERE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AUTO DRIVES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THE FUTURE</a:t>
            </a:r>
          </a:p>
        </p:txBody>
      </p:sp>
      <p:sp>
        <p:nvSpPr>
          <p:cNvPr id="4" name="TextBox 3">
            <a:extLst>
              <a:ext uri="{FF2B5EF4-FFF2-40B4-BE49-F238E27FC236}">
                <a16:creationId xmlns:a16="http://schemas.microsoft.com/office/drawing/2014/main" id="{6D3E19F4-2283-354B-A75E-43B4CDBD8D8B}"/>
              </a:ext>
            </a:extLst>
          </p:cNvPr>
          <p:cNvSpPr txBox="1"/>
          <p:nvPr/>
        </p:nvSpPr>
        <p:spPr bwMode="auto">
          <a:xfrm>
            <a:off x="685800" y="2313850"/>
            <a:ext cx="10836275" cy="256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spcCol="1005840" rtlCol="0" anchor="t" anchorCtr="0" compatLnSpc="1">
            <a:prstTxWarp prst="textNoShape">
              <a:avLst/>
            </a:prstTxWarp>
            <a:noAutofit/>
          </a:bodyPr>
          <a:lstStyle/>
          <a:p>
            <a:pPr marL="285750" indent="-285750">
              <a:spcBef>
                <a:spcPts val="1800"/>
              </a:spcBef>
              <a:buFont typeface="Arial" panose="020B0604020202020204" pitchFamily="34" charset="0"/>
              <a:buChar char="•"/>
            </a:pPr>
            <a:r>
              <a:rPr lang="en-US" b="1" dirty="0">
                <a:solidFill>
                  <a:srgbClr val="86CCFF"/>
                </a:solidFill>
                <a:latin typeface="Lato Black" panose="020F0502020204030203" pitchFamily="34" charset="0"/>
                <a:ea typeface="Lato Black" panose="020F0502020204030203" pitchFamily="34" charset="0"/>
                <a:cs typeface="Lato Black" panose="020F0502020204030203" pitchFamily="34" charset="0"/>
              </a:rPr>
              <a:t>TESLA</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expands into Ontario by acquiring a local battery-component company </a:t>
            </a:r>
          </a:p>
          <a:p>
            <a:pPr marL="285750" indent="-285750">
              <a:spcBef>
                <a:spcPts val="1800"/>
              </a:spcBef>
              <a:buFont typeface="Arial" panose="020B0604020202020204" pitchFamily="34" charset="0"/>
              <a:buChar char="•"/>
            </a:pPr>
            <a:r>
              <a:rPr lang="en-US" b="1" dirty="0">
                <a:solidFill>
                  <a:srgbClr val="86CCFF"/>
                </a:solidFill>
                <a:latin typeface="Lato Black" panose="020F0502020204030203" pitchFamily="34" charset="0"/>
                <a:ea typeface="Lato Black" panose="020F0502020204030203" pitchFamily="34" charset="0"/>
                <a:cs typeface="Lato Black" panose="020F0502020204030203" pitchFamily="34" charset="0"/>
              </a:rPr>
              <a:t>FORD</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is investing </a:t>
            </a:r>
            <a:r>
              <a:rPr lang="en-US"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$1.9B</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to produce electric vehicles in Ontario</a:t>
            </a:r>
          </a:p>
          <a:p>
            <a:pPr marL="285750" indent="-285750">
              <a:spcBef>
                <a:spcPts val="1800"/>
              </a:spcBef>
              <a:buFont typeface="Arial" panose="020B0604020202020204" pitchFamily="34" charset="0"/>
              <a:buChar char="•"/>
            </a:pPr>
            <a:r>
              <a:rPr lang="en-US" b="1" dirty="0">
                <a:solidFill>
                  <a:srgbClr val="86CCFF"/>
                </a:solidFill>
                <a:latin typeface="Lato Black" panose="020F0502020204030203" pitchFamily="34" charset="0"/>
                <a:ea typeface="Lato Black" panose="020F0502020204030203" pitchFamily="34" charset="0"/>
                <a:cs typeface="Lato Black" panose="020F0502020204030203" pitchFamily="34" charset="0"/>
              </a:rPr>
              <a:t>BLACKBERRY QNX </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software will power Hyundai’s and </a:t>
            </a:r>
            <a:r>
              <a:rPr lang="en-US" dirty="0" err="1">
                <a:solidFill>
                  <a:schemeClr val="bg1"/>
                </a:solidFill>
                <a:latin typeface="Lato Medium" panose="020F0502020204030203" pitchFamily="34" charset="0"/>
                <a:ea typeface="Lato Medium" panose="020F0502020204030203" pitchFamily="34" charset="0"/>
                <a:cs typeface="Lato Medium" panose="020F0502020204030203" pitchFamily="34" charset="0"/>
              </a:rPr>
              <a:t>Aptiv’s</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autonomous vehicles</a:t>
            </a:r>
          </a:p>
          <a:p>
            <a:pPr marL="285750" indent="-285750">
              <a:spcBef>
                <a:spcPts val="1800"/>
              </a:spcBef>
              <a:buFont typeface="Arial" panose="020B0604020202020204" pitchFamily="34" charset="0"/>
              <a:buChar char="•"/>
            </a:pPr>
            <a:r>
              <a:rPr lang="en-US" b="1" dirty="0">
                <a:solidFill>
                  <a:srgbClr val="86CCFF"/>
                </a:solidFill>
                <a:latin typeface="Lato Black" panose="020F0502020204030203" pitchFamily="34" charset="0"/>
                <a:ea typeface="Lato Black" panose="020F0502020204030203" pitchFamily="34" charset="0"/>
                <a:cs typeface="Lato Black" panose="020F0502020204030203" pitchFamily="34" charset="0"/>
              </a:rPr>
              <a:t>GM </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announced a </a:t>
            </a:r>
            <a:r>
              <a:rPr lang="en-US"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$1B</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electric vehicle plant in Ontario</a:t>
            </a:r>
          </a:p>
          <a:p>
            <a:pPr marL="285750" indent="-285750">
              <a:spcBef>
                <a:spcPts val="1800"/>
              </a:spcBef>
              <a:buFont typeface="Arial" panose="020B0604020202020204" pitchFamily="34" charset="0"/>
              <a:buChar char="•"/>
            </a:pPr>
            <a:r>
              <a:rPr lang="en-US" b="1" dirty="0">
                <a:solidFill>
                  <a:srgbClr val="86CCFF"/>
                </a:solidFill>
                <a:latin typeface="Lato Black" panose="020F0502020204030203" pitchFamily="34" charset="0"/>
                <a:ea typeface="Lato Black" panose="020F0502020204030203" pitchFamily="34" charset="0"/>
                <a:cs typeface="Lato Black" panose="020F0502020204030203" pitchFamily="34" charset="0"/>
              </a:rPr>
              <a:t>FIAT CHRYSLER </a:t>
            </a: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to invest up to </a:t>
            </a:r>
            <a:r>
              <a:rPr lang="en-US"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$2B</a:t>
            </a:r>
            <a:b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in Ontario to build electric vehicles</a:t>
            </a:r>
          </a:p>
          <a:p>
            <a:pPr algn="l">
              <a:spcBef>
                <a:spcPts val="1800"/>
              </a:spcBef>
            </a:pPr>
            <a:endParaRPr lang="en-US" dirty="0">
              <a:solidFill>
                <a:schemeClr val="bg1"/>
              </a:solidFill>
            </a:endParaRPr>
          </a:p>
        </p:txBody>
      </p:sp>
      <p:pic>
        <p:nvPicPr>
          <p:cNvPr id="6" name="Picture 5" descr="A picture containing icon&#10;&#10;Description automatically generated">
            <a:extLst>
              <a:ext uri="{FF2B5EF4-FFF2-40B4-BE49-F238E27FC236}">
                <a16:creationId xmlns:a16="http://schemas.microsoft.com/office/drawing/2014/main" id="{A4314C92-9319-B74C-BB65-0577F25A5CC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05310" y="3572487"/>
            <a:ext cx="8630530" cy="3702524"/>
          </a:xfrm>
          <a:prstGeom prst="rect">
            <a:avLst/>
          </a:prstGeom>
        </p:spPr>
      </p:pic>
      <p:pic>
        <p:nvPicPr>
          <p:cNvPr id="8" name="Picture 7" descr="Icon&#10;&#10;Description automatically generated">
            <a:extLst>
              <a:ext uri="{FF2B5EF4-FFF2-40B4-BE49-F238E27FC236}">
                <a16:creationId xmlns:a16="http://schemas.microsoft.com/office/drawing/2014/main" id="{DFE390B2-BC12-3B43-9244-D87D6520D6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0042"/>
          <a:stretch/>
        </p:blipFill>
        <p:spPr>
          <a:xfrm>
            <a:off x="10954356" y="6294299"/>
            <a:ext cx="1237644" cy="563701"/>
          </a:xfrm>
          <a:prstGeom prst="rect">
            <a:avLst/>
          </a:prstGeom>
        </p:spPr>
      </p:pic>
    </p:spTree>
    <p:extLst>
      <p:ext uri="{BB962C8B-B14F-4D97-AF65-F5344CB8AC3E}">
        <p14:creationId xmlns:p14="http://schemas.microsoft.com/office/powerpoint/2010/main" val="2964537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CD3F323-4F07-3D46-A8D3-012EC532A214}"/>
              </a:ext>
            </a:extLst>
          </p:cNvPr>
          <p:cNvGrpSpPr/>
          <p:nvPr/>
        </p:nvGrpSpPr>
        <p:grpSpPr>
          <a:xfrm>
            <a:off x="809526" y="2289057"/>
            <a:ext cx="10801991" cy="1731708"/>
            <a:chOff x="809526" y="2082600"/>
            <a:chExt cx="10801991" cy="1731708"/>
          </a:xfrm>
        </p:grpSpPr>
        <p:grpSp>
          <p:nvGrpSpPr>
            <p:cNvPr id="25" name="Group 24">
              <a:extLst>
                <a:ext uri="{FF2B5EF4-FFF2-40B4-BE49-F238E27FC236}">
                  <a16:creationId xmlns:a16="http://schemas.microsoft.com/office/drawing/2014/main" id="{D529E164-5FD8-D54A-B308-A4F9FACAA818}"/>
                </a:ext>
              </a:extLst>
            </p:cNvPr>
            <p:cNvGrpSpPr/>
            <p:nvPr/>
          </p:nvGrpSpPr>
          <p:grpSpPr>
            <a:xfrm>
              <a:off x="809526" y="2082600"/>
              <a:ext cx="2507637" cy="1584964"/>
              <a:chOff x="682543" y="2176758"/>
              <a:chExt cx="2507637" cy="1566906"/>
            </a:xfrm>
          </p:grpSpPr>
          <p:sp>
            <p:nvSpPr>
              <p:cNvPr id="2" name="Text Placeholder 7">
                <a:extLst>
                  <a:ext uri="{FF2B5EF4-FFF2-40B4-BE49-F238E27FC236}">
                    <a16:creationId xmlns:a16="http://schemas.microsoft.com/office/drawing/2014/main" id="{05EE82B4-B5B2-C947-BE55-C8498D843B7D}"/>
                  </a:ext>
                </a:extLst>
              </p:cNvPr>
              <p:cNvSpPr txBox="1">
                <a:spLocks/>
              </p:cNvSpPr>
              <p:nvPr/>
            </p:nvSpPr>
            <p:spPr>
              <a:xfrm>
                <a:off x="685800" y="2751278"/>
                <a:ext cx="2504380" cy="99238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LARGEST VEHICLE </a:t>
                </a:r>
                <a:br>
                  <a:rPr lang="en-US" b="1" dirty="0">
                    <a:latin typeface="Lato" panose="020F0502020204030203" pitchFamily="34" charset="0"/>
                    <a:ea typeface="Lato" panose="020F0502020204030203" pitchFamily="34" charset="0"/>
                    <a:cs typeface="Lato" panose="020F0502020204030203" pitchFamily="34" charset="0"/>
                  </a:rPr>
                </a:br>
                <a:r>
                  <a:rPr lang="en-US" b="1" dirty="0">
                    <a:latin typeface="Lato" panose="020F0502020204030203" pitchFamily="34" charset="0"/>
                    <a:ea typeface="Lato" panose="020F0502020204030203" pitchFamily="34" charset="0"/>
                    <a:cs typeface="Lato" panose="020F0502020204030203" pitchFamily="34" charset="0"/>
                  </a:rPr>
                  <a:t>PRODUCING JURISDICTION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IN NORTH AMERICA</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 (BY VOLUME)</a:t>
                </a:r>
              </a:p>
            </p:txBody>
          </p:sp>
          <p:sp>
            <p:nvSpPr>
              <p:cNvPr id="3" name="Text Placeholder 12">
                <a:extLst>
                  <a:ext uri="{FF2B5EF4-FFF2-40B4-BE49-F238E27FC236}">
                    <a16:creationId xmlns:a16="http://schemas.microsoft.com/office/drawing/2014/main" id="{14E40F36-29D2-B344-B318-379F85388856}"/>
                  </a:ext>
                </a:extLst>
              </p:cNvPr>
              <p:cNvSpPr txBox="1">
                <a:spLocks/>
              </p:cNvSpPr>
              <p:nvPr/>
            </p:nvSpPr>
            <p:spPr>
              <a:xfrm>
                <a:off x="682543" y="2176758"/>
                <a:ext cx="2507626"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2</a:t>
                </a:r>
                <a:r>
                  <a:rPr lang="en-US" baseline="30000" dirty="0"/>
                  <a:t>ND</a:t>
                </a:r>
              </a:p>
            </p:txBody>
          </p:sp>
        </p:grpSp>
        <p:grpSp>
          <p:nvGrpSpPr>
            <p:cNvPr id="26" name="Group 25">
              <a:extLst>
                <a:ext uri="{FF2B5EF4-FFF2-40B4-BE49-F238E27FC236}">
                  <a16:creationId xmlns:a16="http://schemas.microsoft.com/office/drawing/2014/main" id="{3D3A0A3A-9125-C84D-895B-4CA437D6419A}"/>
                </a:ext>
              </a:extLst>
            </p:cNvPr>
            <p:cNvGrpSpPr/>
            <p:nvPr/>
          </p:nvGrpSpPr>
          <p:grpSpPr>
            <a:xfrm>
              <a:off x="3501342" y="2082600"/>
              <a:ext cx="2594736" cy="1731708"/>
              <a:chOff x="3399438" y="2176758"/>
              <a:chExt cx="2594736" cy="1731708"/>
            </a:xfrm>
          </p:grpSpPr>
          <p:sp>
            <p:nvSpPr>
              <p:cNvPr id="4" name="Text Placeholder 7">
                <a:extLst>
                  <a:ext uri="{FF2B5EF4-FFF2-40B4-BE49-F238E27FC236}">
                    <a16:creationId xmlns:a16="http://schemas.microsoft.com/office/drawing/2014/main" id="{9A562A82-D917-9942-9B6B-322119B6E156}"/>
                  </a:ext>
                </a:extLst>
              </p:cNvPr>
              <p:cNvSpPr txBox="1">
                <a:spLocks/>
              </p:cNvSpPr>
              <p:nvPr/>
            </p:nvSpPr>
            <p:spPr>
              <a:xfrm>
                <a:off x="3399438" y="2751278"/>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OF PRODUCTION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VEHICLES AND PARTS </a:t>
                </a:r>
                <a:r>
                  <a:rPr lang="en-US" b="1" dirty="0">
                    <a:latin typeface="Lato" panose="020F0502020204030203" pitchFamily="34" charset="0"/>
                    <a:ea typeface="Lato" panose="020F0502020204030203" pitchFamily="34" charset="0"/>
                    <a:cs typeface="Lato" panose="020F0502020204030203" pitchFamily="34" charset="0"/>
                  </a:rPr>
                  <a:t>EXPORTED</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TO INTERNATIONAL MARKETS</a:t>
                </a:r>
              </a:p>
            </p:txBody>
          </p:sp>
          <p:sp>
            <p:nvSpPr>
              <p:cNvPr id="5" name="Text Placeholder 12">
                <a:extLst>
                  <a:ext uri="{FF2B5EF4-FFF2-40B4-BE49-F238E27FC236}">
                    <a16:creationId xmlns:a16="http://schemas.microsoft.com/office/drawing/2014/main" id="{B206F789-4466-444F-A2B4-8B83A56A928F}"/>
                  </a:ext>
                </a:extLst>
              </p:cNvPr>
              <p:cNvSpPr txBox="1">
                <a:spLocks/>
              </p:cNvSpPr>
              <p:nvPr/>
            </p:nvSpPr>
            <p:spPr>
              <a:xfrm>
                <a:off x="3399440"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80%</a:t>
                </a:r>
              </a:p>
            </p:txBody>
          </p:sp>
        </p:grpSp>
        <p:grpSp>
          <p:nvGrpSpPr>
            <p:cNvPr id="27" name="Group 26">
              <a:extLst>
                <a:ext uri="{FF2B5EF4-FFF2-40B4-BE49-F238E27FC236}">
                  <a16:creationId xmlns:a16="http://schemas.microsoft.com/office/drawing/2014/main" id="{367C7F7D-CF6C-264A-AB3B-E44AEFBE33B2}"/>
                </a:ext>
              </a:extLst>
            </p:cNvPr>
            <p:cNvGrpSpPr/>
            <p:nvPr/>
          </p:nvGrpSpPr>
          <p:grpSpPr>
            <a:xfrm>
              <a:off x="6280257" y="2082600"/>
              <a:ext cx="2594736" cy="1731708"/>
              <a:chOff x="6208044" y="2176758"/>
              <a:chExt cx="2594736" cy="1731708"/>
            </a:xfrm>
          </p:grpSpPr>
          <p:sp>
            <p:nvSpPr>
              <p:cNvPr id="6" name="Text Placeholder 7">
                <a:extLst>
                  <a:ext uri="{FF2B5EF4-FFF2-40B4-BE49-F238E27FC236}">
                    <a16:creationId xmlns:a16="http://schemas.microsoft.com/office/drawing/2014/main" id="{C301D11A-1849-1E48-8014-7A903C7CF631}"/>
                  </a:ext>
                </a:extLst>
              </p:cNvPr>
              <p:cNvSpPr txBox="1">
                <a:spLocks/>
              </p:cNvSpPr>
              <p:nvPr/>
            </p:nvSpPr>
            <p:spPr>
              <a:xfrm>
                <a:off x="6208044" y="2751278"/>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OF THE WORLD’S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b="1" dirty="0">
                    <a:latin typeface="Lato" panose="020F0502020204030203" pitchFamily="34" charset="0"/>
                    <a:ea typeface="Lato" panose="020F0502020204030203" pitchFamily="34" charset="0"/>
                    <a:cs typeface="Lato" panose="020F0502020204030203" pitchFamily="34" charset="0"/>
                  </a:rPr>
                  <a:t>TOP GLOBAL </a:t>
                </a:r>
                <a:r>
                  <a:rPr lang="en-US" dirty="0">
                    <a:latin typeface="Lato Light" panose="020F0502020204030203" pitchFamily="34" charset="0"/>
                    <a:ea typeface="Lato Light" panose="020F0502020204030203" pitchFamily="34" charset="0"/>
                    <a:cs typeface="Lato Light" panose="020F0502020204030203" pitchFamily="34" charset="0"/>
                  </a:rPr>
                  <a:t>ORIGINAL EQUIPMENT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b="1" dirty="0">
                    <a:latin typeface="Lato" panose="020F0502020204030203" pitchFamily="34" charset="0"/>
                    <a:ea typeface="Lato" panose="020F0502020204030203" pitchFamily="34" charset="0"/>
                    <a:cs typeface="Lato" panose="020F0502020204030203" pitchFamily="34" charset="0"/>
                  </a:rPr>
                  <a:t>MANUFACTURERS</a:t>
                </a:r>
              </a:p>
            </p:txBody>
          </p:sp>
          <p:sp>
            <p:nvSpPr>
              <p:cNvPr id="7" name="Text Placeholder 12">
                <a:extLst>
                  <a:ext uri="{FF2B5EF4-FFF2-40B4-BE49-F238E27FC236}">
                    <a16:creationId xmlns:a16="http://schemas.microsoft.com/office/drawing/2014/main" id="{F829A074-A803-2E45-A73B-B7379CE3A1A3}"/>
                  </a:ext>
                </a:extLst>
              </p:cNvPr>
              <p:cNvSpPr txBox="1">
                <a:spLocks/>
              </p:cNvSpPr>
              <p:nvPr/>
            </p:nvSpPr>
            <p:spPr>
              <a:xfrm>
                <a:off x="6208046"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5</a:t>
                </a:r>
              </a:p>
            </p:txBody>
          </p:sp>
        </p:grpSp>
        <p:grpSp>
          <p:nvGrpSpPr>
            <p:cNvPr id="28" name="Group 27">
              <a:extLst>
                <a:ext uri="{FF2B5EF4-FFF2-40B4-BE49-F238E27FC236}">
                  <a16:creationId xmlns:a16="http://schemas.microsoft.com/office/drawing/2014/main" id="{548E546F-F0B8-B84E-988E-772663532D57}"/>
                </a:ext>
              </a:extLst>
            </p:cNvPr>
            <p:cNvGrpSpPr/>
            <p:nvPr/>
          </p:nvGrpSpPr>
          <p:grpSpPr>
            <a:xfrm>
              <a:off x="9059171" y="2082600"/>
              <a:ext cx="2552346" cy="1731708"/>
              <a:chOff x="8967329" y="2176758"/>
              <a:chExt cx="2552346" cy="1731708"/>
            </a:xfrm>
          </p:grpSpPr>
          <p:sp>
            <p:nvSpPr>
              <p:cNvPr id="8" name="Text Placeholder 7">
                <a:extLst>
                  <a:ext uri="{FF2B5EF4-FFF2-40B4-BE49-F238E27FC236}">
                    <a16:creationId xmlns:a16="http://schemas.microsoft.com/office/drawing/2014/main" id="{8BA61B86-DC22-9A4E-8962-D87F69ADC749}"/>
                  </a:ext>
                </a:extLst>
              </p:cNvPr>
              <p:cNvSpPr txBox="1">
                <a:spLocks/>
              </p:cNvSpPr>
              <p:nvPr/>
            </p:nvSpPr>
            <p:spPr>
              <a:xfrm>
                <a:off x="8967329" y="2751278"/>
                <a:ext cx="255234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RATED AUTO PLANT</a:t>
                </a:r>
                <a:br>
                  <a:rPr lang="en-US" dirty="0">
                    <a:latin typeface="Lato Light" panose="020F0502020204030203" pitchFamily="34" charset="0"/>
                    <a:ea typeface="Lato Light" panose="020F0502020204030203" pitchFamily="34" charset="0"/>
                    <a:cs typeface="Lato Light" panose="020F0502020204030203" pitchFamily="34" charset="0"/>
                  </a:rPr>
                </a:br>
                <a:r>
                  <a:rPr lang="en-US" b="1" dirty="0">
                    <a:latin typeface="Lato" panose="020F0502020204030203" pitchFamily="34" charset="0"/>
                    <a:ea typeface="Lato" panose="020F0502020204030203" pitchFamily="34" charset="0"/>
                    <a:cs typeface="Lato" panose="020F0502020204030203" pitchFamily="34" charset="0"/>
                  </a:rPr>
                  <a:t> IN THE WORLD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(J.D. POWER, 2019)</a:t>
                </a:r>
              </a:p>
            </p:txBody>
          </p:sp>
          <p:sp>
            <p:nvSpPr>
              <p:cNvPr id="9" name="Text Placeholder 12">
                <a:extLst>
                  <a:ext uri="{FF2B5EF4-FFF2-40B4-BE49-F238E27FC236}">
                    <a16:creationId xmlns:a16="http://schemas.microsoft.com/office/drawing/2014/main" id="{4061FA26-4DAA-3243-8A76-0C374FC95385}"/>
                  </a:ext>
                </a:extLst>
              </p:cNvPr>
              <p:cNvSpPr txBox="1">
                <a:spLocks/>
              </p:cNvSpPr>
              <p:nvPr/>
            </p:nvSpPr>
            <p:spPr>
              <a:xfrm>
                <a:off x="8967331" y="2176758"/>
                <a:ext cx="255234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dirty="0"/>
                  <a:t>#</a:t>
                </a:r>
                <a:r>
                  <a:rPr lang="en-US" dirty="0"/>
                  <a:t>1</a:t>
                </a:r>
              </a:p>
            </p:txBody>
          </p:sp>
        </p:grpSp>
      </p:grpSp>
      <p:cxnSp>
        <p:nvCxnSpPr>
          <p:cNvPr id="11" name="Straight Connector 10">
            <a:extLst>
              <a:ext uri="{FF2B5EF4-FFF2-40B4-BE49-F238E27FC236}">
                <a16:creationId xmlns:a16="http://schemas.microsoft.com/office/drawing/2014/main" id="{60E6979B-08F7-5A4E-979F-A7605D37B279}"/>
              </a:ext>
            </a:extLst>
          </p:cNvPr>
          <p:cNvCxnSpPr>
            <a:cxnSpLocks/>
          </p:cNvCxnSpPr>
          <p:nvPr/>
        </p:nvCxnSpPr>
        <p:spPr>
          <a:xfrm>
            <a:off x="3413189" y="2286000"/>
            <a:ext cx="0" cy="3699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10;&#10;Description automatically generated">
            <a:extLst>
              <a:ext uri="{FF2B5EF4-FFF2-40B4-BE49-F238E27FC236}">
                <a16:creationId xmlns:a16="http://schemas.microsoft.com/office/drawing/2014/main" id="{60FAE26D-A39A-5348-A8FA-4E1242E9C8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3632" y="354614"/>
            <a:ext cx="504735" cy="582387"/>
          </a:xfrm>
          <a:prstGeom prst="rect">
            <a:avLst/>
          </a:prstGeom>
        </p:spPr>
      </p:pic>
      <p:sp>
        <p:nvSpPr>
          <p:cNvPr id="22" name="Title 1">
            <a:extLst>
              <a:ext uri="{FF2B5EF4-FFF2-40B4-BE49-F238E27FC236}">
                <a16:creationId xmlns:a16="http://schemas.microsoft.com/office/drawing/2014/main" id="{6A5473FA-863C-D54F-A495-AA4E3C2D8F85}"/>
              </a:ext>
            </a:extLst>
          </p:cNvPr>
          <p:cNvSpPr txBox="1">
            <a:spLocks/>
          </p:cNvSpPr>
          <p:nvPr/>
        </p:nvSpPr>
        <p:spPr bwMode="auto">
          <a:xfrm>
            <a:off x="3146448" y="1050244"/>
            <a:ext cx="5905863"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28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AUTOMOTIVE MANUFCTURING</a:t>
            </a:r>
            <a:br>
              <a:rPr lang="en-US" sz="4400" b="1" i="0" dirty="0">
                <a:solidFill>
                  <a:srgbClr val="071D49"/>
                </a:solidFill>
                <a:latin typeface="Lato Heavy" panose="020F0502020204030203" pitchFamily="34" charset="0"/>
                <a:ea typeface="Lato Heavy" panose="020F0502020204030203" pitchFamily="34" charset="0"/>
                <a:cs typeface="Lato Heavy" panose="020F0502020204030203" pitchFamily="34" charset="0"/>
              </a:rPr>
            </a:br>
            <a:r>
              <a:rPr lang="en-CA" sz="2000" b="1" i="0" spc="300" dirty="0">
                <a:solidFill>
                  <a:schemeClr val="tx1"/>
                </a:solidFill>
                <a:latin typeface="Lato Heavy" panose="020F0502020204030203" pitchFamily="34" charset="0"/>
                <a:ea typeface="Lato Heavy" panose="020F0502020204030203" pitchFamily="34" charset="0"/>
                <a:cs typeface="Lato Heavy" panose="020F0502020204030203" pitchFamily="34" charset="0"/>
              </a:rPr>
              <a:t>BY THE NUMBERS</a:t>
            </a:r>
          </a:p>
        </p:txBody>
      </p:sp>
      <p:grpSp>
        <p:nvGrpSpPr>
          <p:cNvPr id="36" name="Group 35">
            <a:extLst>
              <a:ext uri="{FF2B5EF4-FFF2-40B4-BE49-F238E27FC236}">
                <a16:creationId xmlns:a16="http://schemas.microsoft.com/office/drawing/2014/main" id="{B915F801-BF0D-BB49-859E-8F1FCD386FC6}"/>
              </a:ext>
            </a:extLst>
          </p:cNvPr>
          <p:cNvGrpSpPr/>
          <p:nvPr/>
        </p:nvGrpSpPr>
        <p:grpSpPr>
          <a:xfrm>
            <a:off x="722416" y="4199746"/>
            <a:ext cx="10826002" cy="1731708"/>
            <a:chOff x="722416" y="4137430"/>
            <a:chExt cx="10826002" cy="1731708"/>
          </a:xfrm>
        </p:grpSpPr>
        <p:grpSp>
          <p:nvGrpSpPr>
            <p:cNvPr id="29" name="Group 28">
              <a:extLst>
                <a:ext uri="{FF2B5EF4-FFF2-40B4-BE49-F238E27FC236}">
                  <a16:creationId xmlns:a16="http://schemas.microsoft.com/office/drawing/2014/main" id="{6DC0CCAE-103D-F249-97C8-5BEAC13BDC6D}"/>
                </a:ext>
              </a:extLst>
            </p:cNvPr>
            <p:cNvGrpSpPr/>
            <p:nvPr/>
          </p:nvGrpSpPr>
          <p:grpSpPr>
            <a:xfrm>
              <a:off x="722416" y="4137430"/>
              <a:ext cx="2594736" cy="1731708"/>
              <a:chOff x="680967" y="4135030"/>
              <a:chExt cx="2594736" cy="1731708"/>
            </a:xfrm>
          </p:grpSpPr>
          <p:sp>
            <p:nvSpPr>
              <p:cNvPr id="13" name="Text Placeholder 7">
                <a:extLst>
                  <a:ext uri="{FF2B5EF4-FFF2-40B4-BE49-F238E27FC236}">
                    <a16:creationId xmlns:a16="http://schemas.microsoft.com/office/drawing/2014/main" id="{37A6C2A5-5873-7348-BA25-7E319F14F439}"/>
                  </a:ext>
                </a:extLst>
              </p:cNvPr>
              <p:cNvSpPr txBox="1">
                <a:spLocks/>
              </p:cNvSpPr>
              <p:nvPr/>
            </p:nvSpPr>
            <p:spPr>
              <a:xfrm>
                <a:off x="680967" y="4709550"/>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COMPANIES</a:t>
                </a:r>
                <a:r>
                  <a:rPr lang="en-US" dirty="0">
                    <a:latin typeface="Lato Light" panose="020F0502020204030203" pitchFamily="34" charset="0"/>
                    <a:ea typeface="Lato Light" panose="020F0502020204030203" pitchFamily="34" charset="0"/>
                    <a:cs typeface="Lato Light" panose="020F0502020204030203" pitchFamily="34" charset="0"/>
                  </a:rPr>
                  <a:t> WORK IN CONNECTED AND AUTONOMOUS DEVELOPMENT AND SMART MOBILITY</a:t>
                </a:r>
              </a:p>
            </p:txBody>
          </p:sp>
          <p:sp>
            <p:nvSpPr>
              <p:cNvPr id="14" name="Text Placeholder 12">
                <a:extLst>
                  <a:ext uri="{FF2B5EF4-FFF2-40B4-BE49-F238E27FC236}">
                    <a16:creationId xmlns:a16="http://schemas.microsoft.com/office/drawing/2014/main" id="{B575EBF4-F646-E34F-AE91-FF4B64A533A6}"/>
                  </a:ext>
                </a:extLst>
              </p:cNvPr>
              <p:cNvSpPr txBox="1">
                <a:spLocks/>
              </p:cNvSpPr>
              <p:nvPr/>
            </p:nvSpPr>
            <p:spPr>
              <a:xfrm>
                <a:off x="680969" y="4135030"/>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300</a:t>
                </a:r>
                <a:r>
                  <a:rPr lang="en-US" dirty="0">
                    <a:latin typeface="Lato Light" panose="020F0502020204030203" pitchFamily="34" charset="0"/>
                    <a:ea typeface="Lato Light" panose="020F0502020204030203" pitchFamily="34" charset="0"/>
                    <a:cs typeface="Lato Light" panose="020F0502020204030203" pitchFamily="34" charset="0"/>
                  </a:rPr>
                  <a:t>+</a:t>
                </a:r>
              </a:p>
            </p:txBody>
          </p:sp>
        </p:grpSp>
        <p:grpSp>
          <p:nvGrpSpPr>
            <p:cNvPr id="30" name="Group 29">
              <a:extLst>
                <a:ext uri="{FF2B5EF4-FFF2-40B4-BE49-F238E27FC236}">
                  <a16:creationId xmlns:a16="http://schemas.microsoft.com/office/drawing/2014/main" id="{69B1C37C-C4EE-164F-A47C-87227CAECE95}"/>
                </a:ext>
              </a:extLst>
            </p:cNvPr>
            <p:cNvGrpSpPr/>
            <p:nvPr/>
          </p:nvGrpSpPr>
          <p:grpSpPr>
            <a:xfrm>
              <a:off x="3394084" y="4137430"/>
              <a:ext cx="2594736" cy="1731708"/>
              <a:chOff x="3549168" y="4135030"/>
              <a:chExt cx="2594736" cy="1731708"/>
            </a:xfrm>
          </p:grpSpPr>
          <p:sp>
            <p:nvSpPr>
              <p:cNvPr id="15" name="Text Placeholder 7">
                <a:extLst>
                  <a:ext uri="{FF2B5EF4-FFF2-40B4-BE49-F238E27FC236}">
                    <a16:creationId xmlns:a16="http://schemas.microsoft.com/office/drawing/2014/main" id="{7AE95649-8427-5C49-86B9-D83F8EECA8C5}"/>
                  </a:ext>
                </a:extLst>
              </p:cNvPr>
              <p:cNvSpPr txBox="1">
                <a:spLocks/>
              </p:cNvSpPr>
              <p:nvPr/>
            </p:nvSpPr>
            <p:spPr>
              <a:xfrm>
                <a:off x="3549168" y="4709550"/>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PARTS SUPPLIER</a:t>
                </a:r>
              </a:p>
            </p:txBody>
          </p:sp>
          <p:sp>
            <p:nvSpPr>
              <p:cNvPr id="16" name="Text Placeholder 12">
                <a:extLst>
                  <a:ext uri="{FF2B5EF4-FFF2-40B4-BE49-F238E27FC236}">
                    <a16:creationId xmlns:a16="http://schemas.microsoft.com/office/drawing/2014/main" id="{1E8AA674-39E0-5440-AF17-48B3AADFC1D8}"/>
                  </a:ext>
                </a:extLst>
              </p:cNvPr>
              <p:cNvSpPr txBox="1">
                <a:spLocks/>
              </p:cNvSpPr>
              <p:nvPr/>
            </p:nvSpPr>
            <p:spPr>
              <a:xfrm>
                <a:off x="3549170" y="4135030"/>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  700</a:t>
                </a:r>
                <a:r>
                  <a:rPr lang="en-US" dirty="0">
                    <a:latin typeface="Lato Light" panose="020F0502020204030203" pitchFamily="34" charset="0"/>
                    <a:ea typeface="Lato Light" panose="020F0502020204030203" pitchFamily="34" charset="0"/>
                    <a:cs typeface="Lato Light" panose="020F0502020204030203" pitchFamily="34" charset="0"/>
                  </a:rPr>
                  <a:t>+</a:t>
                </a:r>
              </a:p>
            </p:txBody>
          </p:sp>
        </p:grpSp>
        <p:grpSp>
          <p:nvGrpSpPr>
            <p:cNvPr id="31" name="Group 30">
              <a:extLst>
                <a:ext uri="{FF2B5EF4-FFF2-40B4-BE49-F238E27FC236}">
                  <a16:creationId xmlns:a16="http://schemas.microsoft.com/office/drawing/2014/main" id="{F4B35DE8-F2C8-784B-B14A-E2844E9AD9F9}"/>
                </a:ext>
              </a:extLst>
            </p:cNvPr>
            <p:cNvGrpSpPr/>
            <p:nvPr/>
          </p:nvGrpSpPr>
          <p:grpSpPr>
            <a:xfrm>
              <a:off x="6308621" y="4137430"/>
              <a:ext cx="2594736" cy="1731708"/>
              <a:chOff x="6457576" y="4143122"/>
              <a:chExt cx="2594736" cy="1731708"/>
            </a:xfrm>
          </p:grpSpPr>
          <p:sp>
            <p:nvSpPr>
              <p:cNvPr id="17" name="Text Placeholder 7">
                <a:extLst>
                  <a:ext uri="{FF2B5EF4-FFF2-40B4-BE49-F238E27FC236}">
                    <a16:creationId xmlns:a16="http://schemas.microsoft.com/office/drawing/2014/main" id="{236B0170-D019-FB4A-9550-C23002E448D2}"/>
                  </a:ext>
                </a:extLst>
              </p:cNvPr>
              <p:cNvSpPr txBox="1">
                <a:spLocks/>
              </p:cNvSpPr>
              <p:nvPr/>
            </p:nvSpPr>
            <p:spPr>
              <a:xfrm>
                <a:off x="6457576" y="4717642"/>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ONTARIO-BASED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PARTS COMPANIES IN THE </a:t>
                </a:r>
                <a:r>
                  <a:rPr lang="en-US" b="1" dirty="0">
                    <a:latin typeface="Lato" panose="020F0502020204030203" pitchFamily="34" charset="0"/>
                    <a:ea typeface="Lato" panose="020F0502020204030203" pitchFamily="34" charset="0"/>
                    <a:cs typeface="Lato" panose="020F0502020204030203" pitchFamily="34" charset="0"/>
                  </a:rPr>
                  <a:t>TOP 100 </a:t>
                </a:r>
                <a:r>
                  <a:rPr lang="en-US" dirty="0">
                    <a:latin typeface="Lato Light" panose="020F0502020204030203" pitchFamily="34" charset="0"/>
                    <a:ea typeface="Lato Light" panose="020F0502020204030203" pitchFamily="34" charset="0"/>
                    <a:cs typeface="Lato Light" panose="020F0502020204030203" pitchFamily="34" charset="0"/>
                  </a:rPr>
                  <a:t>GLOBAL </a:t>
                </a:r>
                <a:r>
                  <a:rPr lang="en-US" b="1" dirty="0">
                    <a:latin typeface="Lato" panose="020F0502020204030203" pitchFamily="34" charset="0"/>
                    <a:ea typeface="Lato" panose="020F0502020204030203" pitchFamily="34" charset="0"/>
                    <a:cs typeface="Lato" panose="020F0502020204030203" pitchFamily="34" charset="0"/>
                  </a:rPr>
                  <a:t>SUPPLIERS</a:t>
                </a:r>
              </a:p>
            </p:txBody>
          </p:sp>
          <p:sp>
            <p:nvSpPr>
              <p:cNvPr id="18" name="Text Placeholder 12">
                <a:extLst>
                  <a:ext uri="{FF2B5EF4-FFF2-40B4-BE49-F238E27FC236}">
                    <a16:creationId xmlns:a16="http://schemas.microsoft.com/office/drawing/2014/main" id="{D6496ED4-E814-7443-BA6D-264C714370C2}"/>
                  </a:ext>
                </a:extLst>
              </p:cNvPr>
              <p:cNvSpPr txBox="1">
                <a:spLocks/>
              </p:cNvSpPr>
              <p:nvPr/>
            </p:nvSpPr>
            <p:spPr>
              <a:xfrm>
                <a:off x="6457578" y="4143122"/>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4</a:t>
                </a:r>
              </a:p>
            </p:txBody>
          </p:sp>
        </p:grpSp>
        <p:grpSp>
          <p:nvGrpSpPr>
            <p:cNvPr id="32" name="Group 31">
              <a:extLst>
                <a:ext uri="{FF2B5EF4-FFF2-40B4-BE49-F238E27FC236}">
                  <a16:creationId xmlns:a16="http://schemas.microsoft.com/office/drawing/2014/main" id="{44B22421-0302-A541-A553-F981D56AECAB}"/>
                </a:ext>
              </a:extLst>
            </p:cNvPr>
            <p:cNvGrpSpPr/>
            <p:nvPr/>
          </p:nvGrpSpPr>
          <p:grpSpPr>
            <a:xfrm>
              <a:off x="8953682" y="4137430"/>
              <a:ext cx="2594736" cy="1731708"/>
              <a:chOff x="9573570" y="4143122"/>
              <a:chExt cx="2594736" cy="1731708"/>
            </a:xfrm>
          </p:grpSpPr>
          <p:sp>
            <p:nvSpPr>
              <p:cNvPr id="23" name="Text Placeholder 7">
                <a:extLst>
                  <a:ext uri="{FF2B5EF4-FFF2-40B4-BE49-F238E27FC236}">
                    <a16:creationId xmlns:a16="http://schemas.microsoft.com/office/drawing/2014/main" id="{725D5390-B952-FC4F-AECA-FDDBE18C9D22}"/>
                  </a:ext>
                </a:extLst>
              </p:cNvPr>
              <p:cNvSpPr txBox="1">
                <a:spLocks/>
              </p:cNvSpPr>
              <p:nvPr/>
            </p:nvSpPr>
            <p:spPr>
              <a:xfrm>
                <a:off x="9573570" y="4717642"/>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TOOL, DIE AND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MOULD MAKERS</a:t>
                </a:r>
              </a:p>
            </p:txBody>
          </p:sp>
          <p:sp>
            <p:nvSpPr>
              <p:cNvPr id="24" name="Text Placeholder 12">
                <a:extLst>
                  <a:ext uri="{FF2B5EF4-FFF2-40B4-BE49-F238E27FC236}">
                    <a16:creationId xmlns:a16="http://schemas.microsoft.com/office/drawing/2014/main" id="{3E251824-1772-9641-83E1-D0F87AD210C3}"/>
                  </a:ext>
                </a:extLst>
              </p:cNvPr>
              <p:cNvSpPr txBox="1">
                <a:spLocks/>
              </p:cNvSpPr>
              <p:nvPr/>
            </p:nvSpPr>
            <p:spPr>
              <a:xfrm>
                <a:off x="9573572" y="4143122"/>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500</a:t>
                </a:r>
              </a:p>
            </p:txBody>
          </p:sp>
        </p:grpSp>
      </p:grpSp>
      <p:cxnSp>
        <p:nvCxnSpPr>
          <p:cNvPr id="34" name="Straight Connector 33">
            <a:extLst>
              <a:ext uri="{FF2B5EF4-FFF2-40B4-BE49-F238E27FC236}">
                <a16:creationId xmlns:a16="http://schemas.microsoft.com/office/drawing/2014/main" id="{799CFC4A-BA07-1748-AB6A-1D2C17167013}"/>
              </a:ext>
            </a:extLst>
          </p:cNvPr>
          <p:cNvCxnSpPr>
            <a:cxnSpLocks/>
          </p:cNvCxnSpPr>
          <p:nvPr/>
        </p:nvCxnSpPr>
        <p:spPr>
          <a:xfrm>
            <a:off x="6233761" y="2286000"/>
            <a:ext cx="0" cy="3699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C2416FA-64F5-AF45-BBB6-AA4FE538FEFB}"/>
              </a:ext>
            </a:extLst>
          </p:cNvPr>
          <p:cNvCxnSpPr>
            <a:cxnSpLocks/>
          </p:cNvCxnSpPr>
          <p:nvPr/>
        </p:nvCxnSpPr>
        <p:spPr>
          <a:xfrm flipH="1">
            <a:off x="9054333" y="2286000"/>
            <a:ext cx="4838" cy="3699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43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9FC6D6-5FD3-7C4F-985A-357D895761B1}"/>
              </a:ext>
            </a:extLst>
          </p:cNvPr>
          <p:cNvSpPr txBox="1">
            <a:spLocks/>
          </p:cNvSpPr>
          <p:nvPr/>
        </p:nvSpPr>
        <p:spPr bwMode="auto">
          <a:xfrm>
            <a:off x="4230858" y="531055"/>
            <a:ext cx="3862598" cy="152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27432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nSpc>
                <a:spcPts val="2480"/>
              </a:lnSpc>
            </a:pPr>
            <a:r>
              <a:rPr lang="en-US" sz="4400" spc="-150" dirty="0">
                <a:solidFill>
                  <a:srgbClr val="002E6E"/>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WHERE</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CHEMICALS</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CATALYZE</a:t>
            </a:r>
          </a:p>
        </p:txBody>
      </p:sp>
      <p:sp>
        <p:nvSpPr>
          <p:cNvPr id="6" name="TextBox 5">
            <a:extLst>
              <a:ext uri="{FF2B5EF4-FFF2-40B4-BE49-F238E27FC236}">
                <a16:creationId xmlns:a16="http://schemas.microsoft.com/office/drawing/2014/main" id="{B05F5B9E-CEFB-3449-A657-23BDE6277D9C}"/>
              </a:ext>
            </a:extLst>
          </p:cNvPr>
          <p:cNvSpPr txBox="1"/>
          <p:nvPr/>
        </p:nvSpPr>
        <p:spPr bwMode="auto">
          <a:xfrm>
            <a:off x="4499316" y="2269587"/>
            <a:ext cx="359414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spcAft>
                <a:spcPts val="600"/>
              </a:spcAft>
            </a:pPr>
            <a:r>
              <a:rPr lang="en-CA" sz="950" b="1" dirty="0">
                <a:latin typeface="Lato" panose="020F0502020204030203" pitchFamily="34" charset="0"/>
                <a:ea typeface="Lato" panose="020F0502020204030203" pitchFamily="34" charset="0"/>
                <a:cs typeface="Lato" panose="020F0502020204030203" pitchFamily="34" charset="0"/>
              </a:rPr>
              <a:t>In some form or another, chemicals are used to produce virtually every product</a:t>
            </a:r>
            <a:r>
              <a:rPr lang="en-CA" sz="950" dirty="0">
                <a:latin typeface="Lato Light" panose="020F0502020204030203" pitchFamily="34" charset="0"/>
              </a:rPr>
              <a:t>, from the cars we drive to the food we eat to the electronics we use.</a:t>
            </a:r>
          </a:p>
          <a:p>
            <a:pPr>
              <a:spcAft>
                <a:spcPts val="600"/>
              </a:spcAft>
            </a:pPr>
            <a:r>
              <a:rPr lang="en-CA" sz="950" dirty="0">
                <a:latin typeface="Lato Light" panose="020F0502020204030203" pitchFamily="34" charset="0"/>
              </a:rPr>
              <a:t>Ontario is home to nine of the world’s largest chemical manufacturers. They produce everything from industrial chemicals to synthetic resins, fertilizer and formulated products to refined biofuels and petroleum. </a:t>
            </a:r>
          </a:p>
          <a:p>
            <a:pPr>
              <a:spcAft>
                <a:spcPts val="600"/>
              </a:spcAft>
            </a:pPr>
            <a:r>
              <a:rPr lang="en-CA" sz="950" dirty="0">
                <a:latin typeface="Lato Light" panose="020F0502020204030203" pitchFamily="34" charset="0"/>
              </a:rPr>
              <a:t>These global giants are here because we supply them with everything they need to succeed—access to raw materials (including biomass), refineries, skills-specific talent, world-class research and commercialization centres and large established domestic and </a:t>
            </a:r>
            <a:br>
              <a:rPr lang="en-CA" sz="950" dirty="0">
                <a:latin typeface="Lato Light" panose="020F0502020204030203" pitchFamily="34" charset="0"/>
              </a:rPr>
            </a:br>
            <a:r>
              <a:rPr lang="en-CA" sz="950" dirty="0">
                <a:latin typeface="Lato Light" panose="020F0502020204030203" pitchFamily="34" charset="0"/>
              </a:rPr>
              <a:t>global markets. </a:t>
            </a:r>
          </a:p>
          <a:p>
            <a:pPr>
              <a:spcAft>
                <a:spcPts val="600"/>
              </a:spcAft>
            </a:pPr>
            <a:r>
              <a:rPr lang="en-CA" sz="950" dirty="0">
                <a:latin typeface="Lato Light" panose="020F0502020204030203" pitchFamily="34" charset="0"/>
              </a:rPr>
              <a:t>Our expertise in all things chemical makes us an ideal location </a:t>
            </a:r>
            <a:br>
              <a:rPr lang="en-CA" sz="950" dirty="0">
                <a:latin typeface="Lato Light" panose="020F0502020204030203" pitchFamily="34" charset="0"/>
              </a:rPr>
            </a:br>
            <a:r>
              <a:rPr lang="en-CA" sz="950" dirty="0">
                <a:latin typeface="Lato Light" panose="020F0502020204030203" pitchFamily="34" charset="0"/>
              </a:rPr>
              <a:t>for your business to grow. It’s why we continue to attract new manufacturers who are drawn by our unique value propositions</a:t>
            </a:r>
            <a:br>
              <a:rPr lang="en-CA" sz="950" dirty="0">
                <a:latin typeface="Lato Light" panose="020F0502020204030203" pitchFamily="34" charset="0"/>
              </a:rPr>
            </a:br>
            <a:r>
              <a:rPr lang="en-CA" sz="950" dirty="0">
                <a:latin typeface="Lato Light" panose="020F0502020204030203" pitchFamily="34" charset="0"/>
              </a:rPr>
              <a:t>and two investment-ready locations: Sarnia and Eastern Ontario.</a:t>
            </a:r>
          </a:p>
          <a:p>
            <a:pPr>
              <a:spcAft>
                <a:spcPts val="600"/>
              </a:spcAft>
            </a:pPr>
            <a:r>
              <a:rPr lang="en-CA" sz="950" dirty="0">
                <a:latin typeface="Lato Light" panose="020F0502020204030203" pitchFamily="34" charset="0"/>
              </a:rPr>
              <a:t>And when it comes to safe, responsible and sustainable</a:t>
            </a:r>
            <a:br>
              <a:rPr lang="en-CA" sz="950" dirty="0">
                <a:latin typeface="Lato Light" panose="020F0502020204030203" pitchFamily="34" charset="0"/>
              </a:rPr>
            </a:br>
            <a:r>
              <a:rPr lang="en-CA" sz="950" dirty="0">
                <a:latin typeface="Lato Light" panose="020F0502020204030203" pitchFamily="34" charset="0"/>
              </a:rPr>
              <a:t>chemical manufacturing, we’re proud to say we are world leaders. Our industry’s Responsible Care Initiative, created more than </a:t>
            </a:r>
            <a:br>
              <a:rPr lang="en-CA" sz="950" dirty="0">
                <a:latin typeface="Lato Light" panose="020F0502020204030203" pitchFamily="34" charset="0"/>
              </a:rPr>
            </a:br>
            <a:r>
              <a:rPr lang="en-CA" sz="950" dirty="0">
                <a:latin typeface="Lato Light" panose="020F0502020204030203" pitchFamily="34" charset="0"/>
              </a:rPr>
              <a:t>35 years ago, is the global gold standard and practised in </a:t>
            </a:r>
            <a:br>
              <a:rPr lang="en-CA" sz="950" dirty="0">
                <a:latin typeface="Lato Light" panose="020F0502020204030203" pitchFamily="34" charset="0"/>
              </a:rPr>
            </a:br>
            <a:r>
              <a:rPr lang="en-CA" sz="950" dirty="0">
                <a:latin typeface="Lato Light" panose="020F0502020204030203" pitchFamily="34" charset="0"/>
              </a:rPr>
              <a:t>73 countries by 96 of the world’s largest chemical producers</a:t>
            </a:r>
            <a:r>
              <a:rPr lang="en-CA" sz="1000" dirty="0">
                <a:latin typeface="Lato Light" panose="020F0502020204030203" pitchFamily="34" charset="0"/>
              </a:rPr>
              <a:t>.</a:t>
            </a:r>
          </a:p>
        </p:txBody>
      </p:sp>
      <p:pic>
        <p:nvPicPr>
          <p:cNvPr id="11" name="Picture Placeholder 10" descr="A close-up of a factory&#10;&#10;Description automatically generated with medium confidence">
            <a:extLst>
              <a:ext uri="{FF2B5EF4-FFF2-40B4-BE49-F238E27FC236}">
                <a16:creationId xmlns:a16="http://schemas.microsoft.com/office/drawing/2014/main" id="{F5CC0CEA-D5C5-0F42-A6BB-4F918C4B137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a:xfrm>
            <a:off x="457200" y="0"/>
            <a:ext cx="3773658" cy="6858000"/>
          </a:xfrm>
        </p:spPr>
      </p:pic>
      <p:grpSp>
        <p:nvGrpSpPr>
          <p:cNvPr id="12" name="Group 11">
            <a:extLst>
              <a:ext uri="{FF2B5EF4-FFF2-40B4-BE49-F238E27FC236}">
                <a16:creationId xmlns:a16="http://schemas.microsoft.com/office/drawing/2014/main" id="{6DD35EAB-CE4B-3D45-B25D-76F49D3B0788}"/>
              </a:ext>
            </a:extLst>
          </p:cNvPr>
          <p:cNvGrpSpPr/>
          <p:nvPr/>
        </p:nvGrpSpPr>
        <p:grpSpPr>
          <a:xfrm>
            <a:off x="8544904" y="2240712"/>
            <a:ext cx="2707030" cy="4178421"/>
            <a:chOff x="685800" y="2452588"/>
            <a:chExt cx="3276600" cy="3114312"/>
          </a:xfrm>
        </p:grpSpPr>
        <p:sp>
          <p:nvSpPr>
            <p:cNvPr id="13" name="TextBox 12">
              <a:extLst>
                <a:ext uri="{FF2B5EF4-FFF2-40B4-BE49-F238E27FC236}">
                  <a16:creationId xmlns:a16="http://schemas.microsoft.com/office/drawing/2014/main" id="{F0A089CB-D6C2-E246-AE6C-EFEBE199B15A}"/>
                </a:ext>
              </a:extLst>
            </p:cNvPr>
            <p:cNvSpPr txBox="1"/>
            <p:nvPr/>
          </p:nvSpPr>
          <p:spPr bwMode="auto">
            <a:xfrm>
              <a:off x="685800" y="2849125"/>
              <a:ext cx="3276600" cy="27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AIR LIQUIDE</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ARLANXEO</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BASF</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CF INDUSTRIES</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DOW</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DUPONT</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EVONIK</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IMPERIAL OIL</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LANXESS</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LCY BIOCHEMICAL</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NOVA CHEMICALS</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SHELL</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SOLVAY</a:t>
              </a:r>
            </a:p>
            <a:p>
              <a:pPr marL="519113" indent="-519113">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SUNCOR</a:t>
              </a:r>
            </a:p>
          </p:txBody>
        </p:sp>
        <p:sp>
          <p:nvSpPr>
            <p:cNvPr id="14" name="TextBox 13">
              <a:extLst>
                <a:ext uri="{FF2B5EF4-FFF2-40B4-BE49-F238E27FC236}">
                  <a16:creationId xmlns:a16="http://schemas.microsoft.com/office/drawing/2014/main" id="{4AA0EAB7-4C6B-6E41-ACD9-CC65FA64F7D5}"/>
                </a:ext>
              </a:extLst>
            </p:cNvPr>
            <p:cNvSpPr txBox="1"/>
            <p:nvPr/>
          </p:nvSpPr>
          <p:spPr bwMode="auto">
            <a:xfrm>
              <a:off x="685800" y="2452588"/>
              <a:ext cx="1657185" cy="33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lvl="0">
                <a:spcAft>
                  <a:spcPts val="600"/>
                </a:spcAft>
              </a:pPr>
              <a: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t>WHO’S HERE IN CHEMICALS</a:t>
              </a:r>
            </a:p>
          </p:txBody>
        </p:sp>
      </p:grpSp>
      <p:pic>
        <p:nvPicPr>
          <p:cNvPr id="16" name="Picture 15" descr="A black and white logo&#10;&#10;Description automatically generated with low confidence">
            <a:extLst>
              <a:ext uri="{FF2B5EF4-FFF2-40B4-BE49-F238E27FC236}">
                <a16:creationId xmlns:a16="http://schemas.microsoft.com/office/drawing/2014/main" id="{313EF529-783E-4443-99EE-43CFE78C419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992946">
            <a:off x="10001813" y="269618"/>
            <a:ext cx="1637895" cy="1771147"/>
          </a:xfrm>
          <a:prstGeom prst="rect">
            <a:avLst/>
          </a:prstGeom>
        </p:spPr>
      </p:pic>
      <p:pic>
        <p:nvPicPr>
          <p:cNvPr id="19" name="Picture 18">
            <a:extLst>
              <a:ext uri="{FF2B5EF4-FFF2-40B4-BE49-F238E27FC236}">
                <a16:creationId xmlns:a16="http://schemas.microsoft.com/office/drawing/2014/main" id="{1DAC7048-0461-1B46-8A46-6EE3749DB529}"/>
              </a:ext>
            </a:extLst>
          </p:cNvPr>
          <p:cNvPicPr>
            <a:picLocks noChangeAspect="1"/>
          </p:cNvPicPr>
          <p:nvPr/>
        </p:nvPicPr>
        <p:blipFill>
          <a:blip r:embed="rId5">
            <a:biLevel thresh="75000"/>
            <a:alphaModFix amt="20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flipV="1">
            <a:off x="3501692" y="6400800"/>
            <a:ext cx="1763731" cy="119575"/>
          </a:xfrm>
          <a:prstGeom prst="rect">
            <a:avLst/>
          </a:prstGeom>
        </p:spPr>
      </p:pic>
    </p:spTree>
    <p:extLst>
      <p:ext uri="{BB962C8B-B14F-4D97-AF65-F5344CB8AC3E}">
        <p14:creationId xmlns:p14="http://schemas.microsoft.com/office/powerpoint/2010/main" val="97073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48E546F-F0B8-B84E-988E-772663532D57}"/>
              </a:ext>
            </a:extLst>
          </p:cNvPr>
          <p:cNvGrpSpPr/>
          <p:nvPr/>
        </p:nvGrpSpPr>
        <p:grpSpPr>
          <a:xfrm>
            <a:off x="3022505" y="4215396"/>
            <a:ext cx="2552346" cy="1443196"/>
            <a:chOff x="8967329" y="2176758"/>
            <a:chExt cx="2552346" cy="1443196"/>
          </a:xfrm>
        </p:grpSpPr>
        <p:sp>
          <p:nvSpPr>
            <p:cNvPr id="8" name="Text Placeholder 7">
              <a:extLst>
                <a:ext uri="{FF2B5EF4-FFF2-40B4-BE49-F238E27FC236}">
                  <a16:creationId xmlns:a16="http://schemas.microsoft.com/office/drawing/2014/main" id="{8BA61B86-DC22-9A4E-8962-D87F69ADC749}"/>
                </a:ext>
              </a:extLst>
            </p:cNvPr>
            <p:cNvSpPr txBox="1">
              <a:spLocks/>
            </p:cNvSpPr>
            <p:nvPr/>
          </p:nvSpPr>
          <p:spPr>
            <a:xfrm>
              <a:off x="8967329" y="2751278"/>
              <a:ext cx="2552345" cy="86867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exported</a:t>
              </a:r>
              <a:r>
                <a:rPr lang="en-US" dirty="0">
                  <a:latin typeface="Lato Light" panose="020F0502020204030203" pitchFamily="34" charset="0"/>
                  <a:ea typeface="Lato Light" panose="020F0502020204030203" pitchFamily="34" charset="0"/>
                  <a:cs typeface="Lato Light" panose="020F0502020204030203" pitchFamily="34" charset="0"/>
                </a:rPr>
                <a:t>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to global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market</a:t>
              </a:r>
            </a:p>
          </p:txBody>
        </p:sp>
        <p:sp>
          <p:nvSpPr>
            <p:cNvPr id="9" name="Text Placeholder 12">
              <a:extLst>
                <a:ext uri="{FF2B5EF4-FFF2-40B4-BE49-F238E27FC236}">
                  <a16:creationId xmlns:a16="http://schemas.microsoft.com/office/drawing/2014/main" id="{4061FA26-4DAA-3243-8A76-0C374FC95385}"/>
                </a:ext>
              </a:extLst>
            </p:cNvPr>
            <p:cNvSpPr txBox="1">
              <a:spLocks/>
            </p:cNvSpPr>
            <p:nvPr/>
          </p:nvSpPr>
          <p:spPr>
            <a:xfrm>
              <a:off x="8967331" y="2176758"/>
              <a:ext cx="255234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80%</a:t>
              </a:r>
            </a:p>
          </p:txBody>
        </p:sp>
      </p:grpSp>
      <p:sp>
        <p:nvSpPr>
          <p:cNvPr id="22" name="Title 1">
            <a:extLst>
              <a:ext uri="{FF2B5EF4-FFF2-40B4-BE49-F238E27FC236}">
                <a16:creationId xmlns:a16="http://schemas.microsoft.com/office/drawing/2014/main" id="{6A5473FA-863C-D54F-A495-AA4E3C2D8F85}"/>
              </a:ext>
            </a:extLst>
          </p:cNvPr>
          <p:cNvSpPr txBox="1">
            <a:spLocks/>
          </p:cNvSpPr>
          <p:nvPr/>
        </p:nvSpPr>
        <p:spPr bwMode="auto">
          <a:xfrm>
            <a:off x="3146448" y="1050244"/>
            <a:ext cx="5905863"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28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CHEMICAL MANUFCTURING</a:t>
            </a:r>
            <a:br>
              <a:rPr lang="en-US" sz="4400" b="1" i="0" dirty="0">
                <a:solidFill>
                  <a:srgbClr val="071D49"/>
                </a:solidFill>
                <a:latin typeface="Lato Heavy" panose="020F0502020204030203" pitchFamily="34" charset="0"/>
                <a:ea typeface="Lato Heavy" panose="020F0502020204030203" pitchFamily="34" charset="0"/>
                <a:cs typeface="Lato Heavy" panose="020F0502020204030203" pitchFamily="34" charset="0"/>
              </a:rPr>
            </a:br>
            <a:r>
              <a:rPr lang="en-CA" sz="2000" b="1" i="0" spc="300" dirty="0">
                <a:solidFill>
                  <a:schemeClr val="tx1"/>
                </a:solidFill>
                <a:latin typeface="Lato Heavy" panose="020F0502020204030203" pitchFamily="34" charset="0"/>
                <a:ea typeface="Lato Heavy" panose="020F0502020204030203" pitchFamily="34" charset="0"/>
                <a:cs typeface="Lato Heavy" panose="020F0502020204030203" pitchFamily="34" charset="0"/>
              </a:rPr>
              <a:t>BY THE NUMBERS</a:t>
            </a:r>
          </a:p>
        </p:txBody>
      </p:sp>
      <p:grpSp>
        <p:nvGrpSpPr>
          <p:cNvPr id="29" name="Group 28">
            <a:extLst>
              <a:ext uri="{FF2B5EF4-FFF2-40B4-BE49-F238E27FC236}">
                <a16:creationId xmlns:a16="http://schemas.microsoft.com/office/drawing/2014/main" id="{6DC0CCAE-103D-F249-97C8-5BEAC13BDC6D}"/>
              </a:ext>
            </a:extLst>
          </p:cNvPr>
          <p:cNvGrpSpPr/>
          <p:nvPr/>
        </p:nvGrpSpPr>
        <p:grpSpPr>
          <a:xfrm>
            <a:off x="6472720" y="4215396"/>
            <a:ext cx="2739498" cy="1443196"/>
            <a:chOff x="536205" y="4135030"/>
            <a:chExt cx="2739498" cy="1443196"/>
          </a:xfrm>
        </p:grpSpPr>
        <p:sp>
          <p:nvSpPr>
            <p:cNvPr id="13" name="Text Placeholder 7">
              <a:extLst>
                <a:ext uri="{FF2B5EF4-FFF2-40B4-BE49-F238E27FC236}">
                  <a16:creationId xmlns:a16="http://schemas.microsoft.com/office/drawing/2014/main" id="{37A6C2A5-5873-7348-BA25-7E319F14F439}"/>
                </a:ext>
              </a:extLst>
            </p:cNvPr>
            <p:cNvSpPr txBox="1">
              <a:spLocks/>
            </p:cNvSpPr>
            <p:nvPr/>
          </p:nvSpPr>
          <p:spPr>
            <a:xfrm>
              <a:off x="536205" y="4709550"/>
              <a:ext cx="2739498" cy="86867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years in </a:t>
              </a:r>
              <a:r>
                <a:rPr lang="en-US" dirty="0">
                  <a:latin typeface="Lato Light" panose="020F0502020204030203" pitchFamily="34" charset="0"/>
                  <a:ea typeface="Lato Light" panose="020F0502020204030203" pitchFamily="34" charset="0"/>
                  <a:cs typeface="Lato Light" panose="020F0502020204030203" pitchFamily="34" charset="0"/>
                </a:rPr>
                <a:t>responsible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and sustainable chemical manufacturing</a:t>
              </a:r>
            </a:p>
          </p:txBody>
        </p:sp>
        <p:sp>
          <p:nvSpPr>
            <p:cNvPr id="14" name="Text Placeholder 12">
              <a:extLst>
                <a:ext uri="{FF2B5EF4-FFF2-40B4-BE49-F238E27FC236}">
                  <a16:creationId xmlns:a16="http://schemas.microsoft.com/office/drawing/2014/main" id="{B575EBF4-F646-E34F-AE91-FF4B64A533A6}"/>
                </a:ext>
              </a:extLst>
            </p:cNvPr>
            <p:cNvSpPr txBox="1">
              <a:spLocks/>
            </p:cNvSpPr>
            <p:nvPr/>
          </p:nvSpPr>
          <p:spPr>
            <a:xfrm>
              <a:off x="680969" y="4135030"/>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35</a:t>
              </a:r>
            </a:p>
          </p:txBody>
        </p:sp>
      </p:grpSp>
      <p:grpSp>
        <p:nvGrpSpPr>
          <p:cNvPr id="20" name="Group 19">
            <a:extLst>
              <a:ext uri="{FF2B5EF4-FFF2-40B4-BE49-F238E27FC236}">
                <a16:creationId xmlns:a16="http://schemas.microsoft.com/office/drawing/2014/main" id="{A8E24D3C-B391-094A-9778-53927A5AC9F6}"/>
              </a:ext>
            </a:extLst>
          </p:cNvPr>
          <p:cNvGrpSpPr/>
          <p:nvPr/>
        </p:nvGrpSpPr>
        <p:grpSpPr>
          <a:xfrm>
            <a:off x="1043599" y="2290197"/>
            <a:ext cx="9972098" cy="1524143"/>
            <a:chOff x="1043599" y="2232447"/>
            <a:chExt cx="9972098" cy="1524143"/>
          </a:xfrm>
        </p:grpSpPr>
        <p:grpSp>
          <p:nvGrpSpPr>
            <p:cNvPr id="25" name="Group 24">
              <a:extLst>
                <a:ext uri="{FF2B5EF4-FFF2-40B4-BE49-F238E27FC236}">
                  <a16:creationId xmlns:a16="http://schemas.microsoft.com/office/drawing/2014/main" id="{D529E164-5FD8-D54A-B308-A4F9FACAA818}"/>
                </a:ext>
              </a:extLst>
            </p:cNvPr>
            <p:cNvGrpSpPr/>
            <p:nvPr/>
          </p:nvGrpSpPr>
          <p:grpSpPr>
            <a:xfrm>
              <a:off x="1043599" y="2344993"/>
              <a:ext cx="2819821" cy="1411597"/>
              <a:chOff x="437965" y="2176758"/>
              <a:chExt cx="2819821" cy="1395514"/>
            </a:xfrm>
          </p:grpSpPr>
          <p:sp>
            <p:nvSpPr>
              <p:cNvPr id="2" name="Text Placeholder 7">
                <a:extLst>
                  <a:ext uri="{FF2B5EF4-FFF2-40B4-BE49-F238E27FC236}">
                    <a16:creationId xmlns:a16="http://schemas.microsoft.com/office/drawing/2014/main" id="{05EE82B4-B5B2-C947-BE55-C8498D843B7D}"/>
                  </a:ext>
                </a:extLst>
              </p:cNvPr>
              <p:cNvSpPr txBox="1">
                <a:spLocks/>
              </p:cNvSpPr>
              <p:nvPr/>
            </p:nvSpPr>
            <p:spPr>
              <a:xfrm>
                <a:off x="437965" y="2736761"/>
                <a:ext cx="2819821" cy="835511"/>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OF THE </a:t>
                </a:r>
                <a:r>
                  <a:rPr lang="en-US" b="1" dirty="0">
                    <a:latin typeface="Lato" panose="020F0502020204030203" pitchFamily="34" charset="0"/>
                    <a:ea typeface="Lato" panose="020F0502020204030203" pitchFamily="34" charset="0"/>
                    <a:cs typeface="Lato" panose="020F0502020204030203" pitchFamily="34" charset="0"/>
                  </a:rPr>
                  <a:t>WORLD’S TOP 15</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GLOBAL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CHEMICAL FIRMS</a:t>
                </a:r>
              </a:p>
            </p:txBody>
          </p:sp>
          <p:sp>
            <p:nvSpPr>
              <p:cNvPr id="3" name="Text Placeholder 12">
                <a:extLst>
                  <a:ext uri="{FF2B5EF4-FFF2-40B4-BE49-F238E27FC236}">
                    <a16:creationId xmlns:a16="http://schemas.microsoft.com/office/drawing/2014/main" id="{14E40F36-29D2-B344-B318-379F85388856}"/>
                  </a:ext>
                </a:extLst>
              </p:cNvPr>
              <p:cNvSpPr txBox="1">
                <a:spLocks/>
              </p:cNvSpPr>
              <p:nvPr/>
            </p:nvSpPr>
            <p:spPr>
              <a:xfrm>
                <a:off x="682543" y="2176758"/>
                <a:ext cx="2507626"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9</a:t>
                </a:r>
                <a:endParaRPr lang="en-US" baseline="30000" dirty="0"/>
              </a:p>
            </p:txBody>
          </p:sp>
        </p:grpSp>
        <p:grpSp>
          <p:nvGrpSpPr>
            <p:cNvPr id="26" name="Group 25">
              <a:extLst>
                <a:ext uri="{FF2B5EF4-FFF2-40B4-BE49-F238E27FC236}">
                  <a16:creationId xmlns:a16="http://schemas.microsoft.com/office/drawing/2014/main" id="{3D3A0A3A-9125-C84D-895B-4CA437D6419A}"/>
                </a:ext>
              </a:extLst>
            </p:cNvPr>
            <p:cNvGrpSpPr/>
            <p:nvPr/>
          </p:nvGrpSpPr>
          <p:grpSpPr>
            <a:xfrm>
              <a:off x="4795585" y="2344992"/>
              <a:ext cx="2594735" cy="1270352"/>
              <a:chOff x="3399439" y="2176758"/>
              <a:chExt cx="2594735" cy="1270352"/>
            </a:xfrm>
          </p:grpSpPr>
          <p:sp>
            <p:nvSpPr>
              <p:cNvPr id="4" name="Text Placeholder 7">
                <a:extLst>
                  <a:ext uri="{FF2B5EF4-FFF2-40B4-BE49-F238E27FC236}">
                    <a16:creationId xmlns:a16="http://schemas.microsoft.com/office/drawing/2014/main" id="{9A562A82-D917-9942-9B6B-322119B6E156}"/>
                  </a:ext>
                </a:extLst>
              </p:cNvPr>
              <p:cNvSpPr txBox="1">
                <a:spLocks/>
              </p:cNvSpPr>
              <p:nvPr/>
            </p:nvSpPr>
            <p:spPr>
              <a:xfrm>
                <a:off x="3399439" y="2766772"/>
                <a:ext cx="2594735" cy="68033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chemical manufacturing </a:t>
                </a:r>
                <a:r>
                  <a:rPr lang="en-US" b="1" dirty="0">
                    <a:latin typeface="Lato" panose="020F0502020204030203" pitchFamily="34" charset="0"/>
                    <a:ea typeface="Lato" panose="020F0502020204030203" pitchFamily="34" charset="0"/>
                    <a:cs typeface="Lato" panose="020F0502020204030203" pitchFamily="34" charset="0"/>
                  </a:rPr>
                  <a:t>companies</a:t>
                </a:r>
              </a:p>
            </p:txBody>
          </p:sp>
          <p:sp>
            <p:nvSpPr>
              <p:cNvPr id="5" name="Text Placeholder 12">
                <a:extLst>
                  <a:ext uri="{FF2B5EF4-FFF2-40B4-BE49-F238E27FC236}">
                    <a16:creationId xmlns:a16="http://schemas.microsoft.com/office/drawing/2014/main" id="{B206F789-4466-444F-A2B4-8B83A56A928F}"/>
                  </a:ext>
                </a:extLst>
              </p:cNvPr>
              <p:cNvSpPr txBox="1">
                <a:spLocks/>
              </p:cNvSpPr>
              <p:nvPr/>
            </p:nvSpPr>
            <p:spPr>
              <a:xfrm>
                <a:off x="3399440"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 700</a:t>
                </a:r>
                <a:r>
                  <a:rPr lang="en-US" dirty="0">
                    <a:latin typeface="Lato Light" panose="020F0502020204030203" pitchFamily="34" charset="0"/>
                    <a:ea typeface="Lato Light" panose="020F0502020204030203" pitchFamily="34" charset="0"/>
                    <a:cs typeface="Lato Light" panose="020F0502020204030203" pitchFamily="34" charset="0"/>
                  </a:rPr>
                  <a:t>+</a:t>
                </a:r>
                <a:endParaRPr lang="en-US" baseline="30000" dirty="0"/>
              </a:p>
            </p:txBody>
          </p:sp>
        </p:grpSp>
        <p:grpSp>
          <p:nvGrpSpPr>
            <p:cNvPr id="27" name="Group 26">
              <a:extLst>
                <a:ext uri="{FF2B5EF4-FFF2-40B4-BE49-F238E27FC236}">
                  <a16:creationId xmlns:a16="http://schemas.microsoft.com/office/drawing/2014/main" id="{367C7F7D-CF6C-264A-AB3B-E44AEFBE33B2}"/>
                </a:ext>
              </a:extLst>
            </p:cNvPr>
            <p:cNvGrpSpPr/>
            <p:nvPr/>
          </p:nvGrpSpPr>
          <p:grpSpPr>
            <a:xfrm>
              <a:off x="8420962" y="2344992"/>
              <a:ext cx="2594735" cy="1411597"/>
              <a:chOff x="6208045" y="2176758"/>
              <a:chExt cx="2594735" cy="1411597"/>
            </a:xfrm>
          </p:grpSpPr>
          <p:sp>
            <p:nvSpPr>
              <p:cNvPr id="6" name="Text Placeholder 7">
                <a:extLst>
                  <a:ext uri="{FF2B5EF4-FFF2-40B4-BE49-F238E27FC236}">
                    <a16:creationId xmlns:a16="http://schemas.microsoft.com/office/drawing/2014/main" id="{C301D11A-1849-1E48-8014-7A903C7CF631}"/>
                  </a:ext>
                </a:extLst>
              </p:cNvPr>
              <p:cNvSpPr txBox="1">
                <a:spLocks/>
              </p:cNvSpPr>
              <p:nvPr/>
            </p:nvSpPr>
            <p:spPr>
              <a:xfrm>
                <a:off x="6208045" y="2787719"/>
                <a:ext cx="2594735" cy="80063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in shipments</a:t>
                </a:r>
              </a:p>
            </p:txBody>
          </p:sp>
          <p:sp>
            <p:nvSpPr>
              <p:cNvPr id="7" name="Text Placeholder 12">
                <a:extLst>
                  <a:ext uri="{FF2B5EF4-FFF2-40B4-BE49-F238E27FC236}">
                    <a16:creationId xmlns:a16="http://schemas.microsoft.com/office/drawing/2014/main" id="{F829A074-A803-2E45-A73B-B7379CE3A1A3}"/>
                  </a:ext>
                </a:extLst>
              </p:cNvPr>
              <p:cNvSpPr txBox="1">
                <a:spLocks/>
              </p:cNvSpPr>
              <p:nvPr/>
            </p:nvSpPr>
            <p:spPr>
              <a:xfrm>
                <a:off x="6208046"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$16.5B</a:t>
                </a:r>
              </a:p>
            </p:txBody>
          </p:sp>
        </p:grpSp>
        <p:cxnSp>
          <p:nvCxnSpPr>
            <p:cNvPr id="11" name="Straight Connector 10">
              <a:extLst>
                <a:ext uri="{FF2B5EF4-FFF2-40B4-BE49-F238E27FC236}">
                  <a16:creationId xmlns:a16="http://schemas.microsoft.com/office/drawing/2014/main" id="{60E6979B-08F7-5A4E-979F-A7605D37B279}"/>
                </a:ext>
              </a:extLst>
            </p:cNvPr>
            <p:cNvCxnSpPr>
              <a:cxnSpLocks/>
            </p:cNvCxnSpPr>
            <p:nvPr/>
          </p:nvCxnSpPr>
          <p:spPr>
            <a:xfrm>
              <a:off x="4140020" y="2232447"/>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9CFC4A-BA07-1748-AB6A-1D2C17167013}"/>
                </a:ext>
              </a:extLst>
            </p:cNvPr>
            <p:cNvCxnSpPr>
              <a:cxnSpLocks/>
            </p:cNvCxnSpPr>
            <p:nvPr/>
          </p:nvCxnSpPr>
          <p:spPr>
            <a:xfrm>
              <a:off x="7914850" y="2232447"/>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CA1E92E-0C9F-6940-9798-55B4721B2449}"/>
              </a:ext>
            </a:extLst>
          </p:cNvPr>
          <p:cNvCxnSpPr>
            <a:cxnSpLocks/>
          </p:cNvCxnSpPr>
          <p:nvPr/>
        </p:nvCxnSpPr>
        <p:spPr>
          <a:xfrm>
            <a:off x="6094196" y="4134450"/>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descr="Icon&#10;&#10;Description automatically generated with medium confidence">
            <a:extLst>
              <a:ext uri="{FF2B5EF4-FFF2-40B4-BE49-F238E27FC236}">
                <a16:creationId xmlns:a16="http://schemas.microsoft.com/office/drawing/2014/main" id="{4BDEE267-33B3-A642-A92F-DC17AE01AD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4784" y="363857"/>
            <a:ext cx="511957" cy="590720"/>
          </a:xfrm>
          <a:prstGeom prst="rect">
            <a:avLst/>
          </a:prstGeom>
        </p:spPr>
      </p:pic>
    </p:spTree>
    <p:extLst>
      <p:ext uri="{BB962C8B-B14F-4D97-AF65-F5344CB8AC3E}">
        <p14:creationId xmlns:p14="http://schemas.microsoft.com/office/powerpoint/2010/main" val="920942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lur&#10;&#10;Description automatically generated">
            <a:extLst>
              <a:ext uri="{FF2B5EF4-FFF2-40B4-BE49-F238E27FC236}">
                <a16:creationId xmlns:a16="http://schemas.microsoft.com/office/drawing/2014/main" id="{A45F3C52-240D-5A46-9E27-44D899280CC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3962400" y="216138"/>
            <a:ext cx="7885527" cy="5130800"/>
          </a:xfrm>
          <a:prstGeom prst="rect">
            <a:avLst/>
          </a:prstGeom>
        </p:spPr>
      </p:pic>
      <p:pic>
        <p:nvPicPr>
          <p:cNvPr id="13" name="Picture 12" descr="A close up of a fan&#10;&#10;Description automatically generated with low confidence">
            <a:extLst>
              <a:ext uri="{FF2B5EF4-FFF2-40B4-BE49-F238E27FC236}">
                <a16:creationId xmlns:a16="http://schemas.microsoft.com/office/drawing/2014/main" id="{1F2581AD-96EC-A04A-9CEB-2AFA6A36F5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84012" y="4161985"/>
            <a:ext cx="3550788" cy="2696015"/>
          </a:xfrm>
          <a:prstGeom prst="rect">
            <a:avLst/>
          </a:prstGeom>
        </p:spPr>
      </p:pic>
      <p:pic>
        <p:nvPicPr>
          <p:cNvPr id="20" name="Picture 19" descr="Icon&#10;&#10;Description automatically generated">
            <a:extLst>
              <a:ext uri="{FF2B5EF4-FFF2-40B4-BE49-F238E27FC236}">
                <a16:creationId xmlns:a16="http://schemas.microsoft.com/office/drawing/2014/main" id="{E10735C5-1FCD-F24C-B78D-72026533AD1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95492" y="4819964"/>
            <a:ext cx="637689" cy="606582"/>
          </a:xfrm>
          <a:prstGeom prst="rect">
            <a:avLst/>
          </a:prstGeom>
        </p:spPr>
      </p:pic>
      <p:sp>
        <p:nvSpPr>
          <p:cNvPr id="11" name="TextBox 10">
            <a:extLst>
              <a:ext uri="{FF2B5EF4-FFF2-40B4-BE49-F238E27FC236}">
                <a16:creationId xmlns:a16="http://schemas.microsoft.com/office/drawing/2014/main" id="{BBABBD1D-E4A4-4145-9B29-67C210B0885E}"/>
              </a:ext>
            </a:extLst>
          </p:cNvPr>
          <p:cNvSpPr txBox="1"/>
          <p:nvPr/>
        </p:nvSpPr>
        <p:spPr bwMode="auto">
          <a:xfrm>
            <a:off x="11971606" y="4923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16" name="Group 15">
            <a:extLst>
              <a:ext uri="{FF2B5EF4-FFF2-40B4-BE49-F238E27FC236}">
                <a16:creationId xmlns:a16="http://schemas.microsoft.com/office/drawing/2014/main" id="{9914C8BB-7C24-7641-B289-400BDE8BDEFC}"/>
              </a:ext>
            </a:extLst>
          </p:cNvPr>
          <p:cNvGrpSpPr/>
          <p:nvPr/>
        </p:nvGrpSpPr>
        <p:grpSpPr>
          <a:xfrm>
            <a:off x="4379155" y="2251076"/>
            <a:ext cx="3189897" cy="4355398"/>
            <a:chOff x="685800" y="2452588"/>
            <a:chExt cx="3276600" cy="3114312"/>
          </a:xfrm>
        </p:grpSpPr>
        <p:sp>
          <p:nvSpPr>
            <p:cNvPr id="17" name="TextBox 16">
              <a:extLst>
                <a:ext uri="{FF2B5EF4-FFF2-40B4-BE49-F238E27FC236}">
                  <a16:creationId xmlns:a16="http://schemas.microsoft.com/office/drawing/2014/main" id="{08749ACA-7A62-9845-B52F-06E112F32802}"/>
                </a:ext>
              </a:extLst>
            </p:cNvPr>
            <p:cNvSpPr txBox="1"/>
            <p:nvPr/>
          </p:nvSpPr>
          <p:spPr bwMode="auto">
            <a:xfrm>
              <a:off x="685800" y="2849125"/>
              <a:ext cx="3276600" cy="27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AIRBUS</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BOMBARDIER</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COLLINS AEROSPACE</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DE HAVILLAND AIRCRAFT OF CANADA</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DIAMOND AIRCRAFT</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HÉROUX-DEVTEK</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HONEYWELL AEROSPACE</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L3HARRIS</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LEONARDO</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MDA</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MITSUBISHI HEAVY INDUSTRIES</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PRATT &amp; WHITNEY CANADA</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PRECISION CASTPARTS CORP</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RAYTHEON TECHNOLOGIES</a:t>
              </a:r>
            </a:p>
            <a:p>
              <a:pPr marL="519113" indent="-519113">
                <a:spcAft>
                  <a:spcPts val="600"/>
                </a:spcAft>
                <a:buSzPct val="100000"/>
                <a:buBlip>
                  <a:blip r:embed="rId5"/>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SAFRAN</a:t>
              </a:r>
            </a:p>
          </p:txBody>
        </p:sp>
        <p:sp>
          <p:nvSpPr>
            <p:cNvPr id="18" name="TextBox 17">
              <a:extLst>
                <a:ext uri="{FF2B5EF4-FFF2-40B4-BE49-F238E27FC236}">
                  <a16:creationId xmlns:a16="http://schemas.microsoft.com/office/drawing/2014/main" id="{4F5964B8-DDCB-E44F-94A5-EE205409BC68}"/>
                </a:ext>
              </a:extLst>
            </p:cNvPr>
            <p:cNvSpPr txBox="1"/>
            <p:nvPr/>
          </p:nvSpPr>
          <p:spPr bwMode="auto">
            <a:xfrm>
              <a:off x="685800" y="2452588"/>
              <a:ext cx="1768402" cy="34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spcAft>
                  <a:spcPts val="600"/>
                </a:spcAft>
              </a:pPr>
              <a: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t>WHO’S HERE IN AEROSPACE</a:t>
              </a:r>
            </a:p>
            <a:p>
              <a:pPr>
                <a:spcAft>
                  <a:spcPts val="600"/>
                </a:spcAft>
              </a:pPr>
              <a:endParaRPr lang="en-CA" sz="1400" b="1" dirty="0">
                <a:solidFill>
                  <a:schemeClr val="accent2"/>
                </a:solidFill>
                <a:latin typeface="Lato Heavy" panose="020F0502020204030203" pitchFamily="34" charset="0"/>
                <a:ea typeface="Lato Heavy" panose="020F0502020204030203" pitchFamily="34" charset="0"/>
                <a:cs typeface="Lato Heavy" panose="020F0502020204030203" pitchFamily="34" charset="0"/>
              </a:endParaRPr>
            </a:p>
          </p:txBody>
        </p:sp>
      </p:grpSp>
      <p:sp>
        <p:nvSpPr>
          <p:cNvPr id="6" name="TextBox 5">
            <a:extLst>
              <a:ext uri="{FF2B5EF4-FFF2-40B4-BE49-F238E27FC236}">
                <a16:creationId xmlns:a16="http://schemas.microsoft.com/office/drawing/2014/main" id="{678A3BAE-3A06-5643-8492-20366197000F}"/>
              </a:ext>
            </a:extLst>
          </p:cNvPr>
          <p:cNvSpPr txBox="1"/>
          <p:nvPr/>
        </p:nvSpPr>
        <p:spPr bwMode="auto">
          <a:xfrm>
            <a:off x="639584" y="2272847"/>
            <a:ext cx="333756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600"/>
              </a:spcAft>
            </a:pPr>
            <a:r>
              <a:rPr lang="en-CA" sz="950" b="1" dirty="0">
                <a:latin typeface="Lato" panose="020F0502020204030203" pitchFamily="34" charset="0"/>
                <a:ea typeface="Lato" panose="020F0502020204030203" pitchFamily="34" charset="0"/>
                <a:cs typeface="Lato" panose="020F0502020204030203" pitchFamily="34" charset="0"/>
              </a:rPr>
              <a:t>From the first De Havilland Beaver floatplane to Canadarm 2</a:t>
            </a:r>
            <a:r>
              <a:rPr lang="en-CA" sz="950" dirty="0">
                <a:latin typeface="Lato" panose="020F0502020204030203" pitchFamily="34" charset="0"/>
                <a:ea typeface="Lato" panose="020F0502020204030203" pitchFamily="34" charset="0"/>
                <a:cs typeface="Lato" panose="020F0502020204030203" pitchFamily="34" charset="0"/>
              </a:rPr>
              <a:t>,</a:t>
            </a:r>
            <a:r>
              <a:rPr lang="en-CA" sz="950" b="1" dirty="0">
                <a:latin typeface="Lato" panose="020F0502020204030203" pitchFamily="34" charset="0"/>
                <a:ea typeface="Lato" panose="020F0502020204030203" pitchFamily="34" charset="0"/>
                <a:cs typeface="Lato" panose="020F0502020204030203" pitchFamily="34" charset="0"/>
              </a:rPr>
              <a:t> </a:t>
            </a:r>
            <a:r>
              <a:rPr lang="en-CA" sz="950" dirty="0">
                <a:latin typeface="Lato Light" panose="020F0502020204030203" pitchFamily="34" charset="0"/>
              </a:rPr>
              <a:t>Ontario has a long history of excellence in aerospace technology and production—which is why global aerospace giants and innovators have chosen to expand their operations here. We are fully equipped to help your business develop and commercialize new products and technologies that will soar above the rest.</a:t>
            </a:r>
          </a:p>
          <a:p>
            <a:pPr>
              <a:lnSpc>
                <a:spcPct val="110000"/>
              </a:lnSpc>
              <a:spcAft>
                <a:spcPts val="600"/>
              </a:spcAft>
            </a:pPr>
            <a:r>
              <a:rPr lang="en-CA" sz="950" dirty="0">
                <a:latin typeface="Lato Light" panose="020F0502020204030203" pitchFamily="34" charset="0"/>
              </a:rPr>
              <a:t>We’re globally recognized in producing avionics, aerostructures, landing gear, MRO and modifications, aircraft engines, remotely piloted aircraft systems and space systems and satellites. And thanks to a well-earned reputation for quality, value, performance and reliability, Ontario-made parts are in virtually every passenger aircraft in the world.</a:t>
            </a:r>
          </a:p>
          <a:p>
            <a:pPr>
              <a:lnSpc>
                <a:spcPct val="110000"/>
              </a:lnSpc>
              <a:spcAft>
                <a:spcPts val="600"/>
              </a:spcAft>
            </a:pPr>
            <a:r>
              <a:rPr lang="en-CA" sz="950" dirty="0">
                <a:latin typeface="Lato Light" panose="020F0502020204030203" pitchFamily="34" charset="0"/>
              </a:rPr>
              <a:t>It’s no secret that the coronavirus has grounded a large part of the global aerospace industry. But here in Ontario, we’re gearing up for the post-COVID-19 world—and we want your business to be a part of that resurgence.</a:t>
            </a:r>
          </a:p>
          <a:p>
            <a:pPr>
              <a:lnSpc>
                <a:spcPct val="110000"/>
              </a:lnSpc>
              <a:spcAft>
                <a:spcPts val="600"/>
              </a:spcAft>
            </a:pPr>
            <a:r>
              <a:rPr lang="en-CA" sz="950" dirty="0">
                <a:latin typeface="Lato Light" panose="020F0502020204030203" pitchFamily="34" charset="0"/>
              </a:rPr>
              <a:t>Because talent flocks to where the action is, we continue to attract the best and brightest in the field. And innovation hubs such as Downsview Aerospace Innovation and Research are taking breakthroughs out of the lab and into the skies.</a:t>
            </a:r>
          </a:p>
        </p:txBody>
      </p:sp>
      <p:sp>
        <p:nvSpPr>
          <p:cNvPr id="5" name="Title 1">
            <a:extLst>
              <a:ext uri="{FF2B5EF4-FFF2-40B4-BE49-F238E27FC236}">
                <a16:creationId xmlns:a16="http://schemas.microsoft.com/office/drawing/2014/main" id="{472B0CDC-129E-644D-8EDF-4B2AFD98F3A9}"/>
              </a:ext>
            </a:extLst>
          </p:cNvPr>
          <p:cNvSpPr txBox="1">
            <a:spLocks/>
          </p:cNvSpPr>
          <p:nvPr/>
        </p:nvSpPr>
        <p:spPr bwMode="auto">
          <a:xfrm>
            <a:off x="344073" y="522545"/>
            <a:ext cx="5643563" cy="152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27432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nSpc>
                <a:spcPts val="2480"/>
              </a:lnSpc>
            </a:pPr>
            <a:r>
              <a:rPr lang="en-US" sz="4400" spc="-150" dirty="0">
                <a:solidFill>
                  <a:srgbClr val="002E6E"/>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WHERE</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AEROSPACE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TAKES OFF</a:t>
            </a:r>
          </a:p>
        </p:txBody>
      </p:sp>
      <p:pic>
        <p:nvPicPr>
          <p:cNvPr id="19" name="Picture 18">
            <a:extLst>
              <a:ext uri="{FF2B5EF4-FFF2-40B4-BE49-F238E27FC236}">
                <a16:creationId xmlns:a16="http://schemas.microsoft.com/office/drawing/2014/main" id="{D3A2D429-5611-1145-8195-BFD077FCD3AA}"/>
              </a:ext>
            </a:extLst>
          </p:cNvPr>
          <p:cNvPicPr>
            <a:picLocks noChangeAspect="1"/>
          </p:cNvPicPr>
          <p:nvPr/>
        </p:nvPicPr>
        <p:blipFill>
          <a:blip r:embed="rId6" cstate="hqprint">
            <a:biLevel thresh="75000"/>
            <a:alphaModFix amt="2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457200" y="6087322"/>
            <a:ext cx="933749" cy="63305"/>
          </a:xfrm>
          <a:prstGeom prst="rect">
            <a:avLst/>
          </a:prstGeom>
        </p:spPr>
      </p:pic>
      <p:pic>
        <p:nvPicPr>
          <p:cNvPr id="14" name="Picture Placeholder 13" descr="A model of a space ship&#10;&#10;Description automatically generated with low confidence">
            <a:extLst>
              <a:ext uri="{FF2B5EF4-FFF2-40B4-BE49-F238E27FC236}">
                <a16:creationId xmlns:a16="http://schemas.microsoft.com/office/drawing/2014/main" id="{14A7D257-75F4-4640-9D83-9B6ACCB880B0}"/>
              </a:ext>
            </a:extLst>
          </p:cNvPr>
          <p:cNvPicPr>
            <a:picLocks noGrp="1" noChangeAspect="1"/>
          </p:cNvPicPr>
          <p:nvPr>
            <p:ph type="pic" sz="quarter" idx="4294967295"/>
          </p:nvPr>
        </p:nvPicPr>
        <p:blipFill rotWithShape="1">
          <a:blip r:embed="rId8">
            <a:extLst>
              <a:ext uri="{28A0092B-C50C-407E-A947-70E740481C1C}">
                <a14:useLocalDpi xmlns:a14="http://schemas.microsoft.com/office/drawing/2010/main" val="0"/>
              </a:ext>
            </a:extLst>
          </a:blip>
          <a:srcRect l="127" t="-8449" r="11038" b="-89932"/>
          <a:stretch/>
        </p:blipFill>
        <p:spPr>
          <a:xfrm>
            <a:off x="3877056" y="0"/>
            <a:ext cx="8314944" cy="7198855"/>
          </a:xfrm>
          <a:prstGeom prst="rect">
            <a:avLst/>
          </a:prstGeom>
        </p:spPr>
      </p:pic>
      <p:sp>
        <p:nvSpPr>
          <p:cNvPr id="15" name="Rectangle 14">
            <a:extLst>
              <a:ext uri="{FF2B5EF4-FFF2-40B4-BE49-F238E27FC236}">
                <a16:creationId xmlns:a16="http://schemas.microsoft.com/office/drawing/2014/main" id="{3AA79DFE-309A-4EEB-8196-E0E3CBD9FC1A}"/>
              </a:ext>
            </a:extLst>
          </p:cNvPr>
          <p:cNvSpPr/>
          <p:nvPr/>
        </p:nvSpPr>
        <p:spPr>
          <a:xfrm>
            <a:off x="10208389" y="824333"/>
            <a:ext cx="1034170" cy="507831"/>
          </a:xfrm>
          <a:prstGeom prst="rect">
            <a:avLst/>
          </a:prstGeom>
          <a:noFill/>
        </p:spPr>
        <p:txBody>
          <a:bodyPr wrap="square">
            <a:spAutoFit/>
          </a:bodyPr>
          <a:lstStyle/>
          <a:p>
            <a:r>
              <a:rPr lang="en-CA" sz="900" b="1"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Bombardier's</a:t>
            </a:r>
            <a:r>
              <a:rPr lang="en-CA" sz="900" dirty="0">
                <a:solidFill>
                  <a:schemeClr val="tx1">
                    <a:lumMod val="75000"/>
                    <a:lumOff val="25000"/>
                  </a:schemeClr>
                </a:solidFill>
                <a:latin typeface="Lato" panose="020F0502020204030203"/>
              </a:rPr>
              <a:t> Global 7500 aircraft</a:t>
            </a:r>
            <a:endParaRPr lang="en-US" sz="900" dirty="0">
              <a:solidFill>
                <a:schemeClr val="tx1">
                  <a:lumMod val="75000"/>
                  <a:lumOff val="25000"/>
                </a:schemeClr>
              </a:solidFill>
              <a:latin typeface="Lato" panose="020F0502020204030203"/>
            </a:endParaRPr>
          </a:p>
        </p:txBody>
      </p:sp>
    </p:spTree>
    <p:extLst>
      <p:ext uri="{BB962C8B-B14F-4D97-AF65-F5344CB8AC3E}">
        <p14:creationId xmlns:p14="http://schemas.microsoft.com/office/powerpoint/2010/main" val="541983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10;&#10;Description automatically generated">
            <a:extLst>
              <a:ext uri="{FF2B5EF4-FFF2-40B4-BE49-F238E27FC236}">
                <a16:creationId xmlns:a16="http://schemas.microsoft.com/office/drawing/2014/main" id="{60FAE26D-A39A-5348-A8FA-4E1242E9C8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3632" y="354614"/>
            <a:ext cx="504735" cy="582387"/>
          </a:xfrm>
          <a:prstGeom prst="rect">
            <a:avLst/>
          </a:prstGeom>
        </p:spPr>
      </p:pic>
      <p:sp>
        <p:nvSpPr>
          <p:cNvPr id="22" name="Title 1">
            <a:extLst>
              <a:ext uri="{FF2B5EF4-FFF2-40B4-BE49-F238E27FC236}">
                <a16:creationId xmlns:a16="http://schemas.microsoft.com/office/drawing/2014/main" id="{6A5473FA-863C-D54F-A495-AA4E3C2D8F85}"/>
              </a:ext>
            </a:extLst>
          </p:cNvPr>
          <p:cNvSpPr txBox="1">
            <a:spLocks/>
          </p:cNvSpPr>
          <p:nvPr/>
        </p:nvSpPr>
        <p:spPr bwMode="auto">
          <a:xfrm>
            <a:off x="3146448" y="1050244"/>
            <a:ext cx="5905863"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28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AEROSPACE  </a:t>
            </a:r>
            <a:br>
              <a:rPr lang="en-US" sz="28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CA" sz="2000" b="1" i="0" spc="300" dirty="0">
                <a:solidFill>
                  <a:schemeClr val="tx1"/>
                </a:solidFill>
                <a:latin typeface="Lato Heavy" panose="020F0502020204030203" pitchFamily="34" charset="0"/>
                <a:ea typeface="Lato Heavy" panose="020F0502020204030203" pitchFamily="34" charset="0"/>
                <a:cs typeface="Lato Heavy" panose="020F0502020204030203" pitchFamily="34" charset="0"/>
              </a:rPr>
              <a:t>BY THE NUMBERS</a:t>
            </a:r>
          </a:p>
        </p:txBody>
      </p:sp>
      <p:grpSp>
        <p:nvGrpSpPr>
          <p:cNvPr id="20" name="Group 19">
            <a:extLst>
              <a:ext uri="{FF2B5EF4-FFF2-40B4-BE49-F238E27FC236}">
                <a16:creationId xmlns:a16="http://schemas.microsoft.com/office/drawing/2014/main" id="{0FEA5111-E38F-7343-8910-0AA21F8913D9}"/>
              </a:ext>
            </a:extLst>
          </p:cNvPr>
          <p:cNvGrpSpPr/>
          <p:nvPr/>
        </p:nvGrpSpPr>
        <p:grpSpPr>
          <a:xfrm>
            <a:off x="658611" y="2309697"/>
            <a:ext cx="10836275" cy="1866900"/>
            <a:chOff x="809526" y="2209800"/>
            <a:chExt cx="10801991" cy="1866900"/>
          </a:xfrm>
        </p:grpSpPr>
        <p:grpSp>
          <p:nvGrpSpPr>
            <p:cNvPr id="37" name="Group 36">
              <a:extLst>
                <a:ext uri="{FF2B5EF4-FFF2-40B4-BE49-F238E27FC236}">
                  <a16:creationId xmlns:a16="http://schemas.microsoft.com/office/drawing/2014/main" id="{3CD3F323-4F07-3D46-A8D3-012EC532A214}"/>
                </a:ext>
              </a:extLst>
            </p:cNvPr>
            <p:cNvGrpSpPr/>
            <p:nvPr/>
          </p:nvGrpSpPr>
          <p:grpSpPr>
            <a:xfrm>
              <a:off x="809526" y="2289057"/>
              <a:ext cx="10801991" cy="1731708"/>
              <a:chOff x="809526" y="2082600"/>
              <a:chExt cx="10801991" cy="1731708"/>
            </a:xfrm>
          </p:grpSpPr>
          <p:grpSp>
            <p:nvGrpSpPr>
              <p:cNvPr id="25" name="Group 24">
                <a:extLst>
                  <a:ext uri="{FF2B5EF4-FFF2-40B4-BE49-F238E27FC236}">
                    <a16:creationId xmlns:a16="http://schemas.microsoft.com/office/drawing/2014/main" id="{D529E164-5FD8-D54A-B308-A4F9FACAA818}"/>
                  </a:ext>
                </a:extLst>
              </p:cNvPr>
              <p:cNvGrpSpPr/>
              <p:nvPr/>
            </p:nvGrpSpPr>
            <p:grpSpPr>
              <a:xfrm>
                <a:off x="809526" y="2082600"/>
                <a:ext cx="2507637" cy="1584964"/>
                <a:chOff x="682543" y="2176758"/>
                <a:chExt cx="2507637" cy="1566906"/>
              </a:xfrm>
            </p:grpSpPr>
            <p:sp>
              <p:nvSpPr>
                <p:cNvPr id="2" name="Text Placeholder 7">
                  <a:extLst>
                    <a:ext uri="{FF2B5EF4-FFF2-40B4-BE49-F238E27FC236}">
                      <a16:creationId xmlns:a16="http://schemas.microsoft.com/office/drawing/2014/main" id="{05EE82B4-B5B2-C947-BE55-C8498D843B7D}"/>
                    </a:ext>
                  </a:extLst>
                </p:cNvPr>
                <p:cNvSpPr txBox="1">
                  <a:spLocks/>
                </p:cNvSpPr>
                <p:nvPr/>
              </p:nvSpPr>
              <p:spPr>
                <a:xfrm>
                  <a:off x="685800" y="2751278"/>
                  <a:ext cx="2504380" cy="99238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of Canadian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aerospace firms </a:t>
                  </a:r>
                  <a:r>
                    <a:rPr lang="en-US" b="1" dirty="0">
                      <a:latin typeface="Lato" panose="020F0502020204030203" pitchFamily="34" charset="0"/>
                      <a:ea typeface="Lato" panose="020F0502020204030203" pitchFamily="34" charset="0"/>
                      <a:cs typeface="Lato" panose="020F0502020204030203" pitchFamily="34" charset="0"/>
                    </a:rPr>
                    <a:t>are exporters</a:t>
                  </a:r>
                  <a:r>
                    <a:rPr lang="en-US" dirty="0">
                      <a:latin typeface="Lato" panose="020F0502020204030203" pitchFamily="34" charset="0"/>
                      <a:ea typeface="Lato" panose="020F0502020204030203" pitchFamily="34" charset="0"/>
                      <a:cs typeface="Lato" panose="020F0502020204030203" pitchFamily="34" charset="0"/>
                    </a:rPr>
                    <a:t>,</a:t>
                  </a:r>
                  <a:r>
                    <a:rPr lang="en-US" dirty="0">
                      <a:latin typeface="Lato Light" panose="020F0502020204030203" pitchFamily="34" charset="0"/>
                      <a:ea typeface="Lato Light" panose="020F0502020204030203" pitchFamily="34" charset="0"/>
                      <a:cs typeface="Lato Light" panose="020F0502020204030203" pitchFamily="34" charset="0"/>
                    </a:rPr>
                    <a:t> well above the manufacturing average</a:t>
                  </a:r>
                </a:p>
              </p:txBody>
            </p:sp>
            <p:sp>
              <p:nvSpPr>
                <p:cNvPr id="3" name="Text Placeholder 12">
                  <a:extLst>
                    <a:ext uri="{FF2B5EF4-FFF2-40B4-BE49-F238E27FC236}">
                      <a16:creationId xmlns:a16="http://schemas.microsoft.com/office/drawing/2014/main" id="{14E40F36-29D2-B344-B318-379F85388856}"/>
                    </a:ext>
                  </a:extLst>
                </p:cNvPr>
                <p:cNvSpPr txBox="1">
                  <a:spLocks/>
                </p:cNvSpPr>
                <p:nvPr/>
              </p:nvSpPr>
              <p:spPr>
                <a:xfrm>
                  <a:off x="682543" y="2176758"/>
                  <a:ext cx="2507626"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93%</a:t>
                  </a:r>
                </a:p>
              </p:txBody>
            </p:sp>
          </p:grpSp>
          <p:grpSp>
            <p:nvGrpSpPr>
              <p:cNvPr id="26" name="Group 25">
                <a:extLst>
                  <a:ext uri="{FF2B5EF4-FFF2-40B4-BE49-F238E27FC236}">
                    <a16:creationId xmlns:a16="http://schemas.microsoft.com/office/drawing/2014/main" id="{3D3A0A3A-9125-C84D-895B-4CA437D6419A}"/>
                  </a:ext>
                </a:extLst>
              </p:cNvPr>
              <p:cNvGrpSpPr/>
              <p:nvPr/>
            </p:nvGrpSpPr>
            <p:grpSpPr>
              <a:xfrm>
                <a:off x="3501342" y="2082600"/>
                <a:ext cx="2594736" cy="1731708"/>
                <a:chOff x="3399438" y="2176758"/>
                <a:chExt cx="2594736" cy="1731708"/>
              </a:xfrm>
            </p:grpSpPr>
            <p:sp>
              <p:nvSpPr>
                <p:cNvPr id="4" name="Text Placeholder 7">
                  <a:extLst>
                    <a:ext uri="{FF2B5EF4-FFF2-40B4-BE49-F238E27FC236}">
                      <a16:creationId xmlns:a16="http://schemas.microsoft.com/office/drawing/2014/main" id="{9A562A82-D917-9942-9B6B-322119B6E156}"/>
                    </a:ext>
                  </a:extLst>
                </p:cNvPr>
                <p:cNvSpPr txBox="1">
                  <a:spLocks/>
                </p:cNvSpPr>
                <p:nvPr/>
              </p:nvSpPr>
              <p:spPr>
                <a:xfrm>
                  <a:off x="3399438" y="2751278"/>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aerospace </a:t>
                  </a:r>
                  <a:r>
                    <a:rPr lang="en-US" b="1" dirty="0">
                      <a:latin typeface="Lato" panose="020F0502020204030203" pitchFamily="34" charset="0"/>
                      <a:ea typeface="Lato" panose="020F0502020204030203" pitchFamily="34" charset="0"/>
                      <a:cs typeface="Lato" panose="020F0502020204030203" pitchFamily="34" charset="0"/>
                    </a:rPr>
                    <a:t>firms</a:t>
                  </a:r>
                </a:p>
              </p:txBody>
            </p:sp>
            <p:sp>
              <p:nvSpPr>
                <p:cNvPr id="5" name="Text Placeholder 12">
                  <a:extLst>
                    <a:ext uri="{FF2B5EF4-FFF2-40B4-BE49-F238E27FC236}">
                      <a16:creationId xmlns:a16="http://schemas.microsoft.com/office/drawing/2014/main" id="{B206F789-4466-444F-A2B4-8B83A56A928F}"/>
                    </a:ext>
                  </a:extLst>
                </p:cNvPr>
                <p:cNvSpPr txBox="1">
                  <a:spLocks/>
                </p:cNvSpPr>
                <p:nvPr/>
              </p:nvSpPr>
              <p:spPr>
                <a:xfrm>
                  <a:off x="3399440"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 200</a:t>
                  </a:r>
                  <a:r>
                    <a:rPr lang="en-US" dirty="0">
                      <a:latin typeface="Lato Light" panose="020F0502020204030203" pitchFamily="34" charset="0"/>
                      <a:ea typeface="Lato Light" panose="020F0502020204030203" pitchFamily="34" charset="0"/>
                      <a:cs typeface="Lato Light" panose="020F0502020204030203" pitchFamily="34" charset="0"/>
                    </a:rPr>
                    <a:t>+</a:t>
                  </a:r>
                  <a:endParaRPr lang="en-US" dirty="0"/>
                </a:p>
              </p:txBody>
            </p:sp>
          </p:grpSp>
          <p:grpSp>
            <p:nvGrpSpPr>
              <p:cNvPr id="27" name="Group 26">
                <a:extLst>
                  <a:ext uri="{FF2B5EF4-FFF2-40B4-BE49-F238E27FC236}">
                    <a16:creationId xmlns:a16="http://schemas.microsoft.com/office/drawing/2014/main" id="{367C7F7D-CF6C-264A-AB3B-E44AEFBE33B2}"/>
                  </a:ext>
                </a:extLst>
              </p:cNvPr>
              <p:cNvGrpSpPr/>
              <p:nvPr/>
            </p:nvGrpSpPr>
            <p:grpSpPr>
              <a:xfrm>
                <a:off x="6280257" y="2082600"/>
                <a:ext cx="2594736" cy="1731708"/>
                <a:chOff x="6208044" y="2176758"/>
                <a:chExt cx="2594736" cy="1731708"/>
              </a:xfrm>
            </p:grpSpPr>
            <p:sp>
              <p:nvSpPr>
                <p:cNvPr id="6" name="Text Placeholder 7">
                  <a:extLst>
                    <a:ext uri="{FF2B5EF4-FFF2-40B4-BE49-F238E27FC236}">
                      <a16:creationId xmlns:a16="http://schemas.microsoft.com/office/drawing/2014/main" id="{C301D11A-1849-1E48-8014-7A903C7CF631}"/>
                    </a:ext>
                  </a:extLst>
                </p:cNvPr>
                <p:cNvSpPr txBox="1">
                  <a:spLocks/>
                </p:cNvSpPr>
                <p:nvPr/>
              </p:nvSpPr>
              <p:spPr>
                <a:xfrm>
                  <a:off x="6208044" y="2751278"/>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post-secondary programs in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applied aerospace, aviation and space disciplines</a:t>
                  </a:r>
                </a:p>
              </p:txBody>
            </p:sp>
            <p:sp>
              <p:nvSpPr>
                <p:cNvPr id="7" name="Text Placeholder 12">
                  <a:extLst>
                    <a:ext uri="{FF2B5EF4-FFF2-40B4-BE49-F238E27FC236}">
                      <a16:creationId xmlns:a16="http://schemas.microsoft.com/office/drawing/2014/main" id="{F829A074-A803-2E45-A73B-B7379CE3A1A3}"/>
                    </a:ext>
                  </a:extLst>
                </p:cNvPr>
                <p:cNvSpPr txBox="1">
                  <a:spLocks/>
                </p:cNvSpPr>
                <p:nvPr/>
              </p:nvSpPr>
              <p:spPr>
                <a:xfrm>
                  <a:off x="6208046"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 40</a:t>
                  </a:r>
                  <a:r>
                    <a:rPr lang="en-US" dirty="0">
                      <a:latin typeface="Lato Light" panose="020F0502020204030203" pitchFamily="34" charset="0"/>
                      <a:ea typeface="Lato Light" panose="020F0502020204030203" pitchFamily="34" charset="0"/>
                      <a:cs typeface="Lato Light" panose="020F0502020204030203" pitchFamily="34" charset="0"/>
                    </a:rPr>
                    <a:t>+</a:t>
                  </a:r>
                  <a:endParaRPr lang="en-US" dirty="0"/>
                </a:p>
              </p:txBody>
            </p:sp>
          </p:grpSp>
          <p:grpSp>
            <p:nvGrpSpPr>
              <p:cNvPr id="28" name="Group 27">
                <a:extLst>
                  <a:ext uri="{FF2B5EF4-FFF2-40B4-BE49-F238E27FC236}">
                    <a16:creationId xmlns:a16="http://schemas.microsoft.com/office/drawing/2014/main" id="{548E546F-F0B8-B84E-988E-772663532D57}"/>
                  </a:ext>
                </a:extLst>
              </p:cNvPr>
              <p:cNvGrpSpPr/>
              <p:nvPr/>
            </p:nvGrpSpPr>
            <p:grpSpPr>
              <a:xfrm>
                <a:off x="9059171" y="2082600"/>
                <a:ext cx="2552346" cy="1731708"/>
                <a:chOff x="8967329" y="2176758"/>
                <a:chExt cx="2552346" cy="1731708"/>
              </a:xfrm>
            </p:grpSpPr>
            <p:sp>
              <p:nvSpPr>
                <p:cNvPr id="8" name="Text Placeholder 7">
                  <a:extLst>
                    <a:ext uri="{FF2B5EF4-FFF2-40B4-BE49-F238E27FC236}">
                      <a16:creationId xmlns:a16="http://schemas.microsoft.com/office/drawing/2014/main" id="{8BA61B86-DC22-9A4E-8962-D87F69ADC749}"/>
                    </a:ext>
                  </a:extLst>
                </p:cNvPr>
                <p:cNvSpPr txBox="1">
                  <a:spLocks/>
                </p:cNvSpPr>
                <p:nvPr/>
              </p:nvSpPr>
              <p:spPr>
                <a:xfrm>
                  <a:off x="8967329" y="2751278"/>
                  <a:ext cx="255234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of the top </a:t>
                  </a:r>
                  <a:br>
                    <a:rPr lang="en-US" b="1" dirty="0">
                      <a:latin typeface="Lato" panose="020F0502020204030203" pitchFamily="34" charset="0"/>
                      <a:ea typeface="Lato" panose="020F0502020204030203" pitchFamily="34" charset="0"/>
                      <a:cs typeface="Lato" panose="020F0502020204030203" pitchFamily="34" charset="0"/>
                    </a:rPr>
                  </a:br>
                  <a:r>
                    <a:rPr lang="en-US" b="1" dirty="0">
                      <a:latin typeface="Lato" panose="020F0502020204030203" pitchFamily="34" charset="0"/>
                      <a:ea typeface="Lato" panose="020F0502020204030203" pitchFamily="34" charset="0"/>
                      <a:cs typeface="Lato" panose="020F0502020204030203" pitchFamily="34" charset="0"/>
                    </a:rPr>
                    <a:t>global landing gear </a:t>
                  </a:r>
                  <a:r>
                    <a:rPr lang="en-US" dirty="0">
                      <a:latin typeface="Lato Light" panose="020F0502020204030203" pitchFamily="34" charset="0"/>
                      <a:ea typeface="Lato Light" panose="020F0502020204030203" pitchFamily="34" charset="0"/>
                      <a:cs typeface="Lato Light" panose="020F0502020204030203" pitchFamily="34" charset="0"/>
                    </a:rPr>
                    <a:t>companies producing full or major components</a:t>
                  </a:r>
                </a:p>
              </p:txBody>
            </p:sp>
            <p:sp>
              <p:nvSpPr>
                <p:cNvPr id="9" name="Text Placeholder 12">
                  <a:extLst>
                    <a:ext uri="{FF2B5EF4-FFF2-40B4-BE49-F238E27FC236}">
                      <a16:creationId xmlns:a16="http://schemas.microsoft.com/office/drawing/2014/main" id="{4061FA26-4DAA-3243-8A76-0C374FC95385}"/>
                    </a:ext>
                  </a:extLst>
                </p:cNvPr>
                <p:cNvSpPr txBox="1">
                  <a:spLocks/>
                </p:cNvSpPr>
                <p:nvPr/>
              </p:nvSpPr>
              <p:spPr>
                <a:xfrm>
                  <a:off x="8967331" y="2176758"/>
                  <a:ext cx="255234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3</a:t>
                  </a:r>
                </a:p>
              </p:txBody>
            </p:sp>
          </p:grpSp>
        </p:grpSp>
        <p:cxnSp>
          <p:nvCxnSpPr>
            <p:cNvPr id="11" name="Straight Connector 10">
              <a:extLst>
                <a:ext uri="{FF2B5EF4-FFF2-40B4-BE49-F238E27FC236}">
                  <a16:creationId xmlns:a16="http://schemas.microsoft.com/office/drawing/2014/main" id="{60E6979B-08F7-5A4E-979F-A7605D37B279}"/>
                </a:ext>
              </a:extLst>
            </p:cNvPr>
            <p:cNvCxnSpPr>
              <a:cxnSpLocks/>
            </p:cNvCxnSpPr>
            <p:nvPr/>
          </p:nvCxnSpPr>
          <p:spPr>
            <a:xfrm>
              <a:off x="3413189" y="2209800"/>
              <a:ext cx="0" cy="1866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9CFC4A-BA07-1748-AB6A-1D2C17167013}"/>
                </a:ext>
              </a:extLst>
            </p:cNvPr>
            <p:cNvCxnSpPr>
              <a:cxnSpLocks/>
            </p:cNvCxnSpPr>
            <p:nvPr/>
          </p:nvCxnSpPr>
          <p:spPr>
            <a:xfrm>
              <a:off x="6233761" y="2209800"/>
              <a:ext cx="0" cy="1866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C2416FA-64F5-AF45-BBB6-AA4FE538FEFB}"/>
                </a:ext>
              </a:extLst>
            </p:cNvPr>
            <p:cNvCxnSpPr>
              <a:cxnSpLocks/>
            </p:cNvCxnSpPr>
            <p:nvPr/>
          </p:nvCxnSpPr>
          <p:spPr>
            <a:xfrm>
              <a:off x="9054333" y="2209800"/>
              <a:ext cx="0" cy="1866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descr="A close up of a fan&#10;&#10;Description automatically generated with low confidence">
            <a:extLst>
              <a:ext uri="{FF2B5EF4-FFF2-40B4-BE49-F238E27FC236}">
                <a16:creationId xmlns:a16="http://schemas.microsoft.com/office/drawing/2014/main" id="{3C762E87-792E-8949-B246-E62F6F84BE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798" r="-1668"/>
          <a:stretch/>
        </p:blipFill>
        <p:spPr>
          <a:xfrm>
            <a:off x="3969533" y="4548303"/>
            <a:ext cx="4372603" cy="2309697"/>
          </a:xfrm>
          <a:prstGeom prst="rect">
            <a:avLst/>
          </a:prstGeom>
        </p:spPr>
      </p:pic>
      <p:pic>
        <p:nvPicPr>
          <p:cNvPr id="39" name="Picture 38" descr="Icon&#10;&#10;Description automatically generated">
            <a:extLst>
              <a:ext uri="{FF2B5EF4-FFF2-40B4-BE49-F238E27FC236}">
                <a16:creationId xmlns:a16="http://schemas.microsoft.com/office/drawing/2014/main" id="{5D54A370-D2F0-7841-973C-0221BF9D0F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0769" y="5099114"/>
            <a:ext cx="839958" cy="798985"/>
          </a:xfrm>
          <a:prstGeom prst="rect">
            <a:avLst/>
          </a:prstGeom>
        </p:spPr>
      </p:pic>
    </p:spTree>
    <p:extLst>
      <p:ext uri="{BB962C8B-B14F-4D97-AF65-F5344CB8AC3E}">
        <p14:creationId xmlns:p14="http://schemas.microsoft.com/office/powerpoint/2010/main" val="117958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591EC9-A909-B144-9AC3-85E99E8DC8C3}"/>
              </a:ext>
            </a:extLst>
          </p:cNvPr>
          <p:cNvSpPr txBox="1"/>
          <p:nvPr/>
        </p:nvSpPr>
        <p:spPr bwMode="auto">
          <a:xfrm>
            <a:off x="3175781" y="1304778"/>
            <a:ext cx="2278966" cy="258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CA" sz="12000" b="1" dirty="0">
                <a:solidFill>
                  <a:schemeClr val="bg1">
                    <a:lumMod val="95000"/>
                  </a:schemeClr>
                </a:solidFill>
                <a:latin typeface="Lato Heavy" panose="020F0502020204030203" pitchFamily="34" charset="0"/>
                <a:ea typeface="Lato Heavy" panose="020F0502020204030203" pitchFamily="34" charset="0"/>
                <a:cs typeface="Lato Heavy" panose="020F0502020204030203" pitchFamily="34" charset="0"/>
              </a:rPr>
              <a:t>5</a:t>
            </a:r>
            <a:endParaRPr lang="en-US" sz="12000" dirty="0">
              <a:solidFill>
                <a:schemeClr val="bg1">
                  <a:lumMod val="95000"/>
                </a:schemeClr>
              </a:solidFill>
            </a:endParaRPr>
          </a:p>
        </p:txBody>
      </p:sp>
      <p:sp>
        <p:nvSpPr>
          <p:cNvPr id="6" name="TextBox 5">
            <a:extLst>
              <a:ext uri="{FF2B5EF4-FFF2-40B4-BE49-F238E27FC236}">
                <a16:creationId xmlns:a16="http://schemas.microsoft.com/office/drawing/2014/main" id="{678A3BAE-3A06-5643-8492-20366197000F}"/>
              </a:ext>
            </a:extLst>
          </p:cNvPr>
          <p:cNvSpPr txBox="1"/>
          <p:nvPr/>
        </p:nvSpPr>
        <p:spPr bwMode="auto">
          <a:xfrm>
            <a:off x="633413" y="2267243"/>
            <a:ext cx="2929523" cy="413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spcAft>
                <a:spcPts val="600"/>
              </a:spcAft>
            </a:pPr>
            <a:r>
              <a:rPr lang="en-CA" sz="950" b="1" dirty="0">
                <a:latin typeface="Lato" panose="020F0502020204030203" pitchFamily="34" charset="0"/>
                <a:ea typeface="Lato" panose="020F0502020204030203" pitchFamily="34" charset="0"/>
                <a:cs typeface="Lato" panose="020F0502020204030203" pitchFamily="34" charset="0"/>
              </a:rPr>
              <a:t>It’s no secret that the world is moving toward a sustainable tomorrow, </a:t>
            </a:r>
            <a:r>
              <a:rPr lang="en-CA" sz="950" dirty="0">
                <a:latin typeface="Lato Light" panose="020F0502020204030203" pitchFamily="34" charset="0"/>
              </a:rPr>
              <a:t>and Ontario clean technology (cleantech) companies are in the frontline. We have leaders in solar, hydrogen fuel cells, biofuels and smart energy technologies—though we’re perhaps best known for our expertise in water purification. Many of the biggest breakthroughs in water remediation have come from Ontario, including UV disinfection and membrane filtration, two of the most widely used technologies in the quest for clean water.</a:t>
            </a:r>
          </a:p>
          <a:p>
            <a:pPr>
              <a:spcAft>
                <a:spcPts val="600"/>
              </a:spcAft>
            </a:pPr>
            <a:r>
              <a:rPr lang="en-CA" sz="950" dirty="0">
                <a:latin typeface="Lato Light" panose="020F0502020204030203" pitchFamily="34" charset="0"/>
              </a:rPr>
              <a:t>We are also home to the world’s first all-electric, battery-powered underground mine, eliminating greenhouse gas emissions associated with moving materials. You can be confident that by locating your business in Ontario, you are part of an ecosystem at the forefront of environmental progress.</a:t>
            </a:r>
          </a:p>
          <a:p>
            <a:pPr>
              <a:spcAft>
                <a:spcPts val="600"/>
              </a:spcAft>
            </a:pPr>
            <a:r>
              <a:rPr lang="en-CA" sz="950" dirty="0">
                <a:latin typeface="Lato Light" panose="020F0502020204030203" pitchFamily="34" charset="0"/>
              </a:rPr>
              <a:t>Ontario boasts a number of world-leading research institutes and technology incubators focused specifically on cleantech, as well as some of the best R&amp;D incentives to be found anywhere. Our latest initiative? </a:t>
            </a:r>
            <a:r>
              <a:rPr lang="en-CA" sz="950" dirty="0" err="1">
                <a:latin typeface="Lato Light" panose="020F0502020204030203" pitchFamily="34" charset="0"/>
              </a:rPr>
              <a:t>EaRTH</a:t>
            </a:r>
            <a:r>
              <a:rPr lang="en-CA" sz="950" dirty="0">
                <a:latin typeface="Lato Light" panose="020F0502020204030203" pitchFamily="34" charset="0"/>
              </a:rPr>
              <a:t> District—a collaboration between the University of Toronto and Centennial College that’s advancing the cleantech sector’s development through research, academic programming and commercialization.</a:t>
            </a:r>
          </a:p>
        </p:txBody>
      </p:sp>
      <p:pic>
        <p:nvPicPr>
          <p:cNvPr id="15" name="Picture Placeholder 14">
            <a:extLst>
              <a:ext uri="{FF2B5EF4-FFF2-40B4-BE49-F238E27FC236}">
                <a16:creationId xmlns:a16="http://schemas.microsoft.com/office/drawing/2014/main" id="{A9AD601C-EA2C-024D-B2C7-451EFF0325B7}"/>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l="12677"/>
          <a:stretch/>
        </p:blipFill>
        <p:spPr>
          <a:xfrm>
            <a:off x="6096000" y="0"/>
            <a:ext cx="5638800" cy="6858001"/>
          </a:xfrm>
          <a:noFill/>
        </p:spPr>
      </p:pic>
      <p:sp>
        <p:nvSpPr>
          <p:cNvPr id="5" name="Title 1">
            <a:extLst>
              <a:ext uri="{FF2B5EF4-FFF2-40B4-BE49-F238E27FC236}">
                <a16:creationId xmlns:a16="http://schemas.microsoft.com/office/drawing/2014/main" id="{472B0CDC-129E-644D-8EDF-4B2AFD98F3A9}"/>
              </a:ext>
            </a:extLst>
          </p:cNvPr>
          <p:cNvSpPr txBox="1">
            <a:spLocks/>
          </p:cNvSpPr>
          <p:nvPr/>
        </p:nvSpPr>
        <p:spPr bwMode="auto">
          <a:xfrm>
            <a:off x="452387" y="534021"/>
            <a:ext cx="54467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7432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nSpc>
                <a:spcPts val="2480"/>
              </a:lnSpc>
            </a:pPr>
            <a:r>
              <a:rPr lang="en-US" sz="4400" spc="-150" dirty="0">
                <a:solidFill>
                  <a:srgbClr val="002E6E"/>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WHERE CLEAN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TECHNOLOGY</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SHINES</a:t>
            </a:r>
          </a:p>
        </p:txBody>
      </p:sp>
      <p:sp>
        <p:nvSpPr>
          <p:cNvPr id="11" name="TextBox 10">
            <a:extLst>
              <a:ext uri="{FF2B5EF4-FFF2-40B4-BE49-F238E27FC236}">
                <a16:creationId xmlns:a16="http://schemas.microsoft.com/office/drawing/2014/main" id="{BBABBD1D-E4A4-4145-9B29-67C210B0885E}"/>
              </a:ext>
            </a:extLst>
          </p:cNvPr>
          <p:cNvSpPr txBox="1"/>
          <p:nvPr/>
        </p:nvSpPr>
        <p:spPr bwMode="auto">
          <a:xfrm>
            <a:off x="11971606" y="4923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9" name="Group 8">
            <a:extLst>
              <a:ext uri="{FF2B5EF4-FFF2-40B4-BE49-F238E27FC236}">
                <a16:creationId xmlns:a16="http://schemas.microsoft.com/office/drawing/2014/main" id="{D923B029-F70D-4D4D-8BC9-E1421E05BA92}"/>
              </a:ext>
            </a:extLst>
          </p:cNvPr>
          <p:cNvGrpSpPr/>
          <p:nvPr/>
        </p:nvGrpSpPr>
        <p:grpSpPr>
          <a:xfrm>
            <a:off x="3831348" y="2248607"/>
            <a:ext cx="2072640" cy="3898646"/>
            <a:chOff x="685800" y="1702141"/>
            <a:chExt cx="2192215" cy="3470848"/>
          </a:xfrm>
        </p:grpSpPr>
        <p:sp>
          <p:nvSpPr>
            <p:cNvPr id="10" name="TextBox 9">
              <a:extLst>
                <a:ext uri="{FF2B5EF4-FFF2-40B4-BE49-F238E27FC236}">
                  <a16:creationId xmlns:a16="http://schemas.microsoft.com/office/drawing/2014/main" id="{D8418E50-6A5B-4949-B079-E41FB41B0EDD}"/>
                </a:ext>
              </a:extLst>
            </p:cNvPr>
            <p:cNvSpPr txBox="1"/>
            <p:nvPr/>
          </p:nvSpPr>
          <p:spPr bwMode="auto">
            <a:xfrm>
              <a:off x="685800" y="2777523"/>
              <a:ext cx="2192215" cy="23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519113" indent="-519113">
                <a:lnSpc>
                  <a:spcPct val="110000"/>
                </a:lnSpc>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ECOBEE</a:t>
              </a:r>
              <a:b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100" dirty="0">
                  <a:latin typeface="Lato" panose="020F0502020204030203" pitchFamily="34" charset="0"/>
                  <a:ea typeface="Lato" panose="020F0502020204030203" pitchFamily="34" charset="0"/>
                  <a:cs typeface="Lato" panose="020F0502020204030203" pitchFamily="34" charset="0"/>
                </a:rPr>
                <a:t>Smart Thermometers</a:t>
              </a:r>
            </a:p>
            <a:p>
              <a:pPr marL="519113" indent="-519113">
                <a:lnSpc>
                  <a:spcPct val="110000"/>
                </a:lnSpc>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GAN SYSTEMS</a:t>
              </a:r>
              <a:b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100" dirty="0">
                  <a:latin typeface="Lato" panose="020F0502020204030203" pitchFamily="34" charset="0"/>
                  <a:ea typeface="Lato" panose="020F0502020204030203" pitchFamily="34" charset="0"/>
                  <a:cs typeface="Lato" panose="020F0502020204030203" pitchFamily="34" charset="0"/>
                </a:rPr>
                <a:t>Power Transistors</a:t>
              </a:r>
            </a:p>
            <a:p>
              <a:pPr marL="519113" indent="-519113">
                <a:lnSpc>
                  <a:spcPct val="110000"/>
                </a:lnSpc>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LI-CYCLE</a:t>
              </a:r>
              <a:b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100" dirty="0">
                  <a:latin typeface="Lato" panose="020F0502020204030203" pitchFamily="34" charset="0"/>
                  <a:ea typeface="Lato" panose="020F0502020204030203" pitchFamily="34" charset="0"/>
                  <a:cs typeface="Lato" panose="020F0502020204030203" pitchFamily="34" charset="0"/>
                </a:rPr>
                <a:t>Lithium Battery </a:t>
              </a:r>
              <a:br>
                <a:rPr lang="en-CA" sz="1100" dirty="0">
                  <a:latin typeface="Lato" panose="020F0502020204030203" pitchFamily="34" charset="0"/>
                  <a:ea typeface="Lato" panose="020F0502020204030203" pitchFamily="34" charset="0"/>
                  <a:cs typeface="Lato" panose="020F0502020204030203" pitchFamily="34" charset="0"/>
                </a:rPr>
              </a:br>
              <a:r>
                <a:rPr lang="en-CA" sz="1100" dirty="0">
                  <a:latin typeface="Lato" panose="020F0502020204030203" pitchFamily="34" charset="0"/>
                  <a:ea typeface="Lato" panose="020F0502020204030203" pitchFamily="34" charset="0"/>
                  <a:cs typeface="Lato" panose="020F0502020204030203" pitchFamily="34" charset="0"/>
                </a:rPr>
                <a:t>Recycling </a:t>
              </a:r>
            </a:p>
            <a:p>
              <a:pPr marL="519113" indent="-519113">
                <a:lnSpc>
                  <a:spcPct val="110000"/>
                </a:lnSpc>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OPUS ONE SOLUTIONS</a:t>
              </a:r>
              <a:b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100" dirty="0">
                  <a:latin typeface="Lato" panose="020F0502020204030203" pitchFamily="34" charset="0"/>
                  <a:ea typeface="Lato" panose="020F0502020204030203" pitchFamily="34" charset="0"/>
                  <a:cs typeface="Lato" panose="020F0502020204030203" pitchFamily="34" charset="0"/>
                </a:rPr>
                <a:t>Renewable Power </a:t>
              </a:r>
              <a:br>
                <a:rPr lang="en-CA" sz="1100" dirty="0">
                  <a:latin typeface="Lato" panose="020F0502020204030203" pitchFamily="34" charset="0"/>
                  <a:ea typeface="Lato" panose="020F0502020204030203" pitchFamily="34" charset="0"/>
                  <a:cs typeface="Lato" panose="020F0502020204030203" pitchFamily="34" charset="0"/>
                </a:rPr>
              </a:br>
              <a:r>
                <a:rPr lang="en-CA" sz="1100" dirty="0">
                  <a:latin typeface="Lato" panose="020F0502020204030203" pitchFamily="34" charset="0"/>
                  <a:ea typeface="Lato" panose="020F0502020204030203" pitchFamily="34" charset="0"/>
                  <a:cs typeface="Lato" panose="020F0502020204030203" pitchFamily="34" charset="0"/>
                </a:rPr>
                <a:t>Efficiency </a:t>
              </a:r>
            </a:p>
            <a:p>
              <a:pPr marL="519113" indent="-519113">
                <a:lnSpc>
                  <a:spcPct val="110000"/>
                </a:lnSpc>
                <a:spcAft>
                  <a:spcPts val="600"/>
                </a:spcAft>
                <a:buSzPct val="100000"/>
                <a:buBlip>
                  <a:blip r:embed="rId3"/>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PARITY</a:t>
              </a:r>
              <a:b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br>
              <a:r>
                <a:rPr lang="en-CA" sz="1100" dirty="0">
                  <a:latin typeface="Lato" panose="020F0502020204030203" pitchFamily="34" charset="0"/>
                  <a:ea typeface="Lato" panose="020F0502020204030203" pitchFamily="34" charset="0"/>
                  <a:cs typeface="Lato" panose="020F0502020204030203" pitchFamily="34" charset="0"/>
                </a:rPr>
                <a:t>Energy Efficiency</a:t>
              </a:r>
            </a:p>
          </p:txBody>
        </p:sp>
        <p:sp>
          <p:nvSpPr>
            <p:cNvPr id="13" name="TextBox 12">
              <a:extLst>
                <a:ext uri="{FF2B5EF4-FFF2-40B4-BE49-F238E27FC236}">
                  <a16:creationId xmlns:a16="http://schemas.microsoft.com/office/drawing/2014/main" id="{FC8EBF01-F75F-8F41-B942-E72CDA900883}"/>
                </a:ext>
              </a:extLst>
            </p:cNvPr>
            <p:cNvSpPr txBox="1"/>
            <p:nvPr/>
          </p:nvSpPr>
          <p:spPr bwMode="auto">
            <a:xfrm>
              <a:off x="685800" y="1702141"/>
              <a:ext cx="2192215" cy="99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lvl="0">
                <a:spcAft>
                  <a:spcPts val="0"/>
                </a:spcAft>
              </a:pPr>
              <a:r>
                <a:rPr lang="en-CA" sz="1600" b="1" dirty="0">
                  <a:solidFill>
                    <a:srgbClr val="7A9D4A"/>
                  </a:solidFill>
                  <a:latin typeface="Lato Heavy" panose="020F0502020204030203" pitchFamily="34" charset="0"/>
                  <a:ea typeface="Lato Heavy" panose="020F0502020204030203" pitchFamily="34" charset="0"/>
                  <a:cs typeface="Lato Heavy" panose="020F0502020204030203" pitchFamily="34" charset="0"/>
                </a:rPr>
                <a:t>5 INNOVATIVE</a:t>
              </a:r>
              <a:br>
                <a:rPr lang="en-CA" sz="1600" b="1" dirty="0">
                  <a:solidFill>
                    <a:srgbClr val="7A9D4A"/>
                  </a:solidFill>
                  <a:latin typeface="Lato Heavy" panose="020F0502020204030203" pitchFamily="34" charset="0"/>
                  <a:ea typeface="Lato Heavy" panose="020F0502020204030203" pitchFamily="34" charset="0"/>
                  <a:cs typeface="Lato Heavy" panose="020F0502020204030203" pitchFamily="34" charset="0"/>
                </a:rPr>
              </a:br>
              <a:r>
                <a:rPr lang="en-CA" sz="1600" b="1" dirty="0">
                  <a:solidFill>
                    <a:srgbClr val="7A9D4A"/>
                  </a:solidFill>
                  <a:latin typeface="Lato Heavy" panose="020F0502020204030203" pitchFamily="34" charset="0"/>
                  <a:ea typeface="Lato Heavy" panose="020F0502020204030203" pitchFamily="34" charset="0"/>
                  <a:cs typeface="Lato Heavy" panose="020F0502020204030203" pitchFamily="34" charset="0"/>
                </a:rPr>
                <a:t>ONTARIO </a:t>
              </a:r>
            </a:p>
            <a:p>
              <a:pPr>
                <a:spcAft>
                  <a:spcPts val="600"/>
                </a:spcAft>
              </a:pPr>
              <a:r>
                <a:rPr lang="en-CA" sz="1200"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t>COMPANIES ON THE </a:t>
              </a:r>
              <a:br>
                <a:rPr lang="en-CA" sz="1200" dirty="0">
                  <a:solidFill>
                    <a:srgbClr val="002E6E"/>
                  </a:solidFill>
                  <a:latin typeface="Lato Medium" panose="020F0502020204030203" pitchFamily="34" charset="0"/>
                  <a:ea typeface="Lato Medium" panose="020F0502020204030203" pitchFamily="34" charset="0"/>
                  <a:cs typeface="Lato Medium" panose="020F0502020204030203" pitchFamily="34" charset="0"/>
                </a:rPr>
              </a:br>
              <a:r>
                <a:rPr lang="en-CA" sz="12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2021 GLOBAL </a:t>
              </a:r>
              <a:br>
                <a:rPr lang="en-CA" sz="12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12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CLEANTECH 100</a:t>
              </a:r>
            </a:p>
            <a:p>
              <a:pPr lvl="0">
                <a:spcAft>
                  <a:spcPts val="600"/>
                </a:spcAft>
              </a:pPr>
              <a:endParaRPr lang="en-CA" sz="1400" b="1" dirty="0">
                <a:solidFill>
                  <a:srgbClr val="7A9D4A"/>
                </a:solidFill>
                <a:latin typeface="Lato Heavy" panose="020F0502020204030203" pitchFamily="34" charset="0"/>
                <a:ea typeface="Lato Heavy" panose="020F0502020204030203" pitchFamily="34" charset="0"/>
                <a:cs typeface="Lato Heavy" panose="020F0502020204030203" pitchFamily="34" charset="0"/>
              </a:endParaRPr>
            </a:p>
          </p:txBody>
        </p:sp>
      </p:grpSp>
      <p:pic>
        <p:nvPicPr>
          <p:cNvPr id="4" name="Picture 3" descr="A picture containing text, clipart&#10;&#10;Description automatically generated">
            <a:extLst>
              <a:ext uri="{FF2B5EF4-FFF2-40B4-BE49-F238E27FC236}">
                <a16:creationId xmlns:a16="http://schemas.microsoft.com/office/drawing/2014/main" id="{158FF5FE-466F-F34E-B6D2-6903AE4A43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17876" y="1852686"/>
            <a:ext cx="207694" cy="254897"/>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9083A84-542E-7342-9B3D-8D94DFCFE6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610950" y="6290182"/>
            <a:ext cx="149700" cy="183722"/>
          </a:xfrm>
          <a:prstGeom prst="rect">
            <a:avLst/>
          </a:prstGeom>
        </p:spPr>
      </p:pic>
    </p:spTree>
    <p:extLst>
      <p:ext uri="{BB962C8B-B14F-4D97-AF65-F5344CB8AC3E}">
        <p14:creationId xmlns:p14="http://schemas.microsoft.com/office/powerpoint/2010/main" val="80741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2B0CDC-129E-644D-8EDF-4B2AFD98F3A9}"/>
              </a:ext>
            </a:extLst>
          </p:cNvPr>
          <p:cNvSpPr txBox="1">
            <a:spLocks/>
          </p:cNvSpPr>
          <p:nvPr/>
        </p:nvSpPr>
        <p:spPr bwMode="auto">
          <a:xfrm>
            <a:off x="457200" y="571530"/>
            <a:ext cx="5403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7432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nSpc>
                <a:spcPts val="2480"/>
              </a:lnSpc>
            </a:pPr>
            <a:r>
              <a:rPr lang="en-US" sz="4400" spc="-150" dirty="0">
                <a:solidFill>
                  <a:srgbClr val="002E6E"/>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WHERE CLEAN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TECHNOLOGY</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SHINES</a:t>
            </a:r>
          </a:p>
        </p:txBody>
      </p:sp>
      <p:sp>
        <p:nvSpPr>
          <p:cNvPr id="11" name="TextBox 10">
            <a:extLst>
              <a:ext uri="{FF2B5EF4-FFF2-40B4-BE49-F238E27FC236}">
                <a16:creationId xmlns:a16="http://schemas.microsoft.com/office/drawing/2014/main" id="{BBABBD1D-E4A4-4145-9B29-67C210B0885E}"/>
              </a:ext>
            </a:extLst>
          </p:cNvPr>
          <p:cNvSpPr txBox="1"/>
          <p:nvPr/>
        </p:nvSpPr>
        <p:spPr bwMode="auto">
          <a:xfrm>
            <a:off x="11971606" y="4923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17" name="Group 16">
            <a:extLst>
              <a:ext uri="{FF2B5EF4-FFF2-40B4-BE49-F238E27FC236}">
                <a16:creationId xmlns:a16="http://schemas.microsoft.com/office/drawing/2014/main" id="{2F32C4E1-10BA-234E-A8B8-A9E418E759B0}"/>
              </a:ext>
            </a:extLst>
          </p:cNvPr>
          <p:cNvGrpSpPr/>
          <p:nvPr/>
        </p:nvGrpSpPr>
        <p:grpSpPr>
          <a:xfrm>
            <a:off x="616222" y="2262052"/>
            <a:ext cx="4163266" cy="3788206"/>
            <a:chOff x="664514" y="2208695"/>
            <a:chExt cx="4163266" cy="3372527"/>
          </a:xfrm>
        </p:grpSpPr>
        <p:sp>
          <p:nvSpPr>
            <p:cNvPr id="6" name="TextBox 5">
              <a:extLst>
                <a:ext uri="{FF2B5EF4-FFF2-40B4-BE49-F238E27FC236}">
                  <a16:creationId xmlns:a16="http://schemas.microsoft.com/office/drawing/2014/main" id="{678A3BAE-3A06-5643-8492-20366197000F}"/>
                </a:ext>
              </a:extLst>
            </p:cNvPr>
            <p:cNvSpPr txBox="1"/>
            <p:nvPr/>
          </p:nvSpPr>
          <p:spPr bwMode="auto">
            <a:xfrm>
              <a:off x="685799" y="2700692"/>
              <a:ext cx="4141981" cy="288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CUMMINS</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ECOBEE</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GE</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GREENFIELD GLOBAL </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GREENMANTRA TECHNOLOGIES</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HATCH</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HYDROSTOR</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POND TECH</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PYROWAVE</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SCHNEIDER ELECTRIC</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SILFAB SOLAR</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SUEZ WATER TECHNOLOGIES &amp; SOLUTIONS</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TROJAN TECHNOLOGIES</a:t>
              </a:r>
            </a:p>
            <a:p>
              <a:pPr marL="519113" indent="-519113">
                <a:spcAft>
                  <a:spcPts val="600"/>
                </a:spcAft>
                <a:buSzPct val="100000"/>
                <a:buBlip>
                  <a:blip r:embed="rId2"/>
                </a:buBlip>
              </a:pPr>
              <a:r>
                <a:rPr lang="en-CA" sz="1100" b="1" dirty="0">
                  <a:solidFill>
                    <a:srgbClr val="002E6E"/>
                  </a:solidFill>
                  <a:latin typeface="Lato" panose="020F0502020204030203" pitchFamily="34" charset="0"/>
                  <a:ea typeface="Lato" panose="020F0502020204030203" pitchFamily="34" charset="0"/>
                  <a:cs typeface="Lato" panose="020F0502020204030203" pitchFamily="34" charset="0"/>
                </a:rPr>
                <a:t>VEOLIA WATER</a:t>
              </a:r>
            </a:p>
          </p:txBody>
        </p:sp>
        <p:sp>
          <p:nvSpPr>
            <p:cNvPr id="9" name="TextBox 8">
              <a:extLst>
                <a:ext uri="{FF2B5EF4-FFF2-40B4-BE49-F238E27FC236}">
                  <a16:creationId xmlns:a16="http://schemas.microsoft.com/office/drawing/2014/main" id="{9E4FF4EE-DF78-D14F-A99F-7E006A94636F}"/>
                </a:ext>
              </a:extLst>
            </p:cNvPr>
            <p:cNvSpPr txBox="1"/>
            <p:nvPr/>
          </p:nvSpPr>
          <p:spPr bwMode="auto">
            <a:xfrm>
              <a:off x="664514" y="2208695"/>
              <a:ext cx="3276600" cy="62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spcAft>
                  <a:spcPts val="600"/>
                </a:spcAft>
              </a:pPr>
              <a: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t>WHO’S HERE IN </a:t>
              </a:r>
              <a:b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br>
              <a: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t>CLEANTECH</a:t>
              </a:r>
            </a:p>
          </p:txBody>
        </p:sp>
      </p:grpSp>
      <p:pic>
        <p:nvPicPr>
          <p:cNvPr id="13" name="Picture Placeholder 12">
            <a:extLst>
              <a:ext uri="{FF2B5EF4-FFF2-40B4-BE49-F238E27FC236}">
                <a16:creationId xmlns:a16="http://schemas.microsoft.com/office/drawing/2014/main" id="{3129DA75-7006-6D4B-94BB-CC2216A3A0A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p:blipFill>
        <p:spPr>
          <a:xfrm>
            <a:off x="7551173" y="457199"/>
            <a:ext cx="2126732" cy="2584383"/>
          </a:xfrm>
        </p:spPr>
      </p:pic>
      <p:pic>
        <p:nvPicPr>
          <p:cNvPr id="8" name="Picture 7">
            <a:extLst>
              <a:ext uri="{FF2B5EF4-FFF2-40B4-BE49-F238E27FC236}">
                <a16:creationId xmlns:a16="http://schemas.microsoft.com/office/drawing/2014/main" id="{2C710AE5-6392-AD4F-A702-05007FAB3E4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983686" y="1173533"/>
            <a:ext cx="4234154" cy="4925931"/>
          </a:xfrm>
          <a:prstGeom prst="rect">
            <a:avLst/>
          </a:prstGeom>
        </p:spPr>
      </p:pic>
      <p:sp>
        <p:nvSpPr>
          <p:cNvPr id="14" name="TextBox 13">
            <a:extLst>
              <a:ext uri="{FF2B5EF4-FFF2-40B4-BE49-F238E27FC236}">
                <a16:creationId xmlns:a16="http://schemas.microsoft.com/office/drawing/2014/main" id="{1C2ADA64-E3F2-B24E-A681-403282BD6034}"/>
              </a:ext>
            </a:extLst>
          </p:cNvPr>
          <p:cNvSpPr txBox="1"/>
          <p:nvPr/>
        </p:nvSpPr>
        <p:spPr bwMode="auto">
          <a:xfrm>
            <a:off x="7934178" y="-39389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12" name="Picture Placeholder 12">
            <a:extLst>
              <a:ext uri="{FF2B5EF4-FFF2-40B4-BE49-F238E27FC236}">
                <a16:creationId xmlns:a16="http://schemas.microsoft.com/office/drawing/2014/main" id="{75678DA1-92C4-F642-A5BB-7C3661FC15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7352888" y="3041583"/>
            <a:ext cx="4191411" cy="3148203"/>
          </a:xfrm>
          <a:prstGeom prst="rect">
            <a:avLst/>
          </a:prstGeom>
          <a:solidFill>
            <a:schemeClr val="bg1">
              <a:alpha val="0"/>
            </a:schemeClr>
          </a:solidFill>
          <a:ln>
            <a:noFill/>
          </a:ln>
        </p:spPr>
      </p:pic>
      <p:pic>
        <p:nvPicPr>
          <p:cNvPr id="15" name="Picture 14">
            <a:extLst>
              <a:ext uri="{FF2B5EF4-FFF2-40B4-BE49-F238E27FC236}">
                <a16:creationId xmlns:a16="http://schemas.microsoft.com/office/drawing/2014/main" id="{98DC85F2-73C0-374C-BC62-2144FEF42172}"/>
              </a:ext>
            </a:extLst>
          </p:cNvPr>
          <p:cNvPicPr>
            <a:picLocks noChangeAspect="1"/>
          </p:cNvPicPr>
          <p:nvPr/>
        </p:nvPicPr>
        <p:blipFill>
          <a:blip r:embed="rId6" cstate="hqprint">
            <a:biLevel thresh="75000"/>
            <a:alphaModFix amt="2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201375" y="2691004"/>
            <a:ext cx="933749" cy="63305"/>
          </a:xfrm>
          <a:prstGeom prst="rect">
            <a:avLst/>
          </a:prstGeom>
        </p:spPr>
      </p:pic>
      <p:pic>
        <p:nvPicPr>
          <p:cNvPr id="3" name="Picture 2">
            <a:extLst>
              <a:ext uri="{FF2B5EF4-FFF2-40B4-BE49-F238E27FC236}">
                <a16:creationId xmlns:a16="http://schemas.microsoft.com/office/drawing/2014/main" id="{DEA502E0-EA9D-814E-838F-80B84402CCD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0052148" y="1887251"/>
            <a:ext cx="877753" cy="1168400"/>
          </a:xfrm>
          <a:prstGeom prst="rect">
            <a:avLst/>
          </a:prstGeom>
        </p:spPr>
      </p:pic>
    </p:spTree>
    <p:extLst>
      <p:ext uri="{BB962C8B-B14F-4D97-AF65-F5344CB8AC3E}">
        <p14:creationId xmlns:p14="http://schemas.microsoft.com/office/powerpoint/2010/main" val="55887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6A5473FA-863C-D54F-A495-AA4E3C2D8F85}"/>
              </a:ext>
            </a:extLst>
          </p:cNvPr>
          <p:cNvSpPr txBox="1">
            <a:spLocks/>
          </p:cNvSpPr>
          <p:nvPr/>
        </p:nvSpPr>
        <p:spPr bwMode="auto">
          <a:xfrm>
            <a:off x="3146448" y="1050244"/>
            <a:ext cx="5905863" cy="9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28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CLEANTECH</a:t>
            </a:r>
            <a:br>
              <a:rPr lang="en-US" sz="4400" b="1" i="0" dirty="0">
                <a:solidFill>
                  <a:srgbClr val="071D49"/>
                </a:solidFill>
                <a:latin typeface="Lato Heavy" panose="020F0502020204030203" pitchFamily="34" charset="0"/>
                <a:ea typeface="Lato Heavy" panose="020F0502020204030203" pitchFamily="34" charset="0"/>
                <a:cs typeface="Lato Heavy" panose="020F0502020204030203" pitchFamily="34" charset="0"/>
              </a:rPr>
            </a:br>
            <a:r>
              <a:rPr lang="en-CA" sz="2000" b="1" i="0" spc="300" dirty="0">
                <a:solidFill>
                  <a:schemeClr val="tx1"/>
                </a:solidFill>
                <a:latin typeface="Lato Heavy" panose="020F0502020204030203" pitchFamily="34" charset="0"/>
                <a:ea typeface="Lato Heavy" panose="020F0502020204030203" pitchFamily="34" charset="0"/>
                <a:cs typeface="Lato Heavy" panose="020F0502020204030203" pitchFamily="34" charset="0"/>
              </a:rPr>
              <a:t>BY THE NUMBERS</a:t>
            </a:r>
          </a:p>
        </p:txBody>
      </p:sp>
      <p:pic>
        <p:nvPicPr>
          <p:cNvPr id="40" name="Picture 39">
            <a:extLst>
              <a:ext uri="{FF2B5EF4-FFF2-40B4-BE49-F238E27FC236}">
                <a16:creationId xmlns:a16="http://schemas.microsoft.com/office/drawing/2014/main" id="{4BDEE267-33B3-A642-A92F-DC17AE01ADB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846882" y="363857"/>
            <a:ext cx="507761" cy="590720"/>
          </a:xfrm>
          <a:prstGeom prst="rect">
            <a:avLst/>
          </a:prstGeom>
        </p:spPr>
      </p:pic>
      <p:grpSp>
        <p:nvGrpSpPr>
          <p:cNvPr id="23" name="Group 22">
            <a:extLst>
              <a:ext uri="{FF2B5EF4-FFF2-40B4-BE49-F238E27FC236}">
                <a16:creationId xmlns:a16="http://schemas.microsoft.com/office/drawing/2014/main" id="{676E43BB-2D66-414E-A6C9-6F9721ABE339}"/>
              </a:ext>
            </a:extLst>
          </p:cNvPr>
          <p:cNvGrpSpPr/>
          <p:nvPr/>
        </p:nvGrpSpPr>
        <p:grpSpPr>
          <a:xfrm>
            <a:off x="2051668" y="2392122"/>
            <a:ext cx="8077066" cy="1232299"/>
            <a:chOff x="797928" y="2082600"/>
            <a:chExt cx="8077066" cy="1317559"/>
          </a:xfrm>
        </p:grpSpPr>
        <p:grpSp>
          <p:nvGrpSpPr>
            <p:cNvPr id="24" name="Group 23">
              <a:extLst>
                <a:ext uri="{FF2B5EF4-FFF2-40B4-BE49-F238E27FC236}">
                  <a16:creationId xmlns:a16="http://schemas.microsoft.com/office/drawing/2014/main" id="{09B13DEC-80DB-FC4E-B5ED-8AFE56A95BDA}"/>
                </a:ext>
              </a:extLst>
            </p:cNvPr>
            <p:cNvGrpSpPr/>
            <p:nvPr/>
          </p:nvGrpSpPr>
          <p:grpSpPr>
            <a:xfrm>
              <a:off x="797928" y="2116326"/>
              <a:ext cx="2519224" cy="1074895"/>
              <a:chOff x="670945" y="2210098"/>
              <a:chExt cx="2519224" cy="1062648"/>
            </a:xfrm>
          </p:grpSpPr>
          <p:sp>
            <p:nvSpPr>
              <p:cNvPr id="42" name="Text Placeholder 7">
                <a:extLst>
                  <a:ext uri="{FF2B5EF4-FFF2-40B4-BE49-F238E27FC236}">
                    <a16:creationId xmlns:a16="http://schemas.microsoft.com/office/drawing/2014/main" id="{D7A2BD0F-F85D-BD47-8CB3-426FB5899E2B}"/>
                  </a:ext>
                </a:extLst>
              </p:cNvPr>
              <p:cNvSpPr txBox="1">
                <a:spLocks/>
              </p:cNvSpPr>
              <p:nvPr/>
            </p:nvSpPr>
            <p:spPr>
              <a:xfrm>
                <a:off x="685789" y="2776554"/>
                <a:ext cx="2504380" cy="496192"/>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b="0" i="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companies</a:t>
                </a:r>
              </a:p>
            </p:txBody>
          </p:sp>
          <p:sp>
            <p:nvSpPr>
              <p:cNvPr id="43" name="Text Placeholder 12">
                <a:extLst>
                  <a:ext uri="{FF2B5EF4-FFF2-40B4-BE49-F238E27FC236}">
                    <a16:creationId xmlns:a16="http://schemas.microsoft.com/office/drawing/2014/main" id="{EEA05231-86A3-AE43-9580-77B97244EF8D}"/>
                  </a:ext>
                </a:extLst>
              </p:cNvPr>
              <p:cNvSpPr txBox="1">
                <a:spLocks/>
              </p:cNvSpPr>
              <p:nvPr/>
            </p:nvSpPr>
            <p:spPr>
              <a:xfrm>
                <a:off x="670945" y="2210098"/>
                <a:ext cx="2507626"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5,000</a:t>
                </a:r>
              </a:p>
            </p:txBody>
          </p:sp>
        </p:grpSp>
        <p:grpSp>
          <p:nvGrpSpPr>
            <p:cNvPr id="30" name="Group 29">
              <a:extLst>
                <a:ext uri="{FF2B5EF4-FFF2-40B4-BE49-F238E27FC236}">
                  <a16:creationId xmlns:a16="http://schemas.microsoft.com/office/drawing/2014/main" id="{624E4675-A849-D240-82EB-EA8789353688}"/>
                </a:ext>
              </a:extLst>
            </p:cNvPr>
            <p:cNvGrpSpPr/>
            <p:nvPr/>
          </p:nvGrpSpPr>
          <p:grpSpPr>
            <a:xfrm>
              <a:off x="3501344" y="2082600"/>
              <a:ext cx="2657074" cy="1317559"/>
              <a:chOff x="3399440" y="2176758"/>
              <a:chExt cx="2657074" cy="1317559"/>
            </a:xfrm>
          </p:grpSpPr>
          <p:sp>
            <p:nvSpPr>
              <p:cNvPr id="39" name="Text Placeholder 7">
                <a:extLst>
                  <a:ext uri="{FF2B5EF4-FFF2-40B4-BE49-F238E27FC236}">
                    <a16:creationId xmlns:a16="http://schemas.microsoft.com/office/drawing/2014/main" id="{008F7B95-70FE-5046-A041-8D54960C2229}"/>
                  </a:ext>
                </a:extLst>
              </p:cNvPr>
              <p:cNvSpPr txBox="1">
                <a:spLocks/>
              </p:cNvSpPr>
              <p:nvPr/>
            </p:nvSpPr>
            <p:spPr>
              <a:xfrm>
                <a:off x="3461779" y="2817036"/>
                <a:ext cx="2594735" cy="677281"/>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latin typeface="Lato" panose="020F0502020204030203" pitchFamily="34" charset="0"/>
                    <a:ea typeface="Lato" panose="020F0502020204030203" pitchFamily="34" charset="0"/>
                    <a:cs typeface="Lato" panose="020F0502020204030203" pitchFamily="34" charset="0"/>
                  </a:rPr>
                  <a:t>largest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cleantech sector </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in Canada</a:t>
                </a:r>
              </a:p>
            </p:txBody>
          </p:sp>
          <p:sp>
            <p:nvSpPr>
              <p:cNvPr id="41" name="Text Placeholder 12">
                <a:extLst>
                  <a:ext uri="{FF2B5EF4-FFF2-40B4-BE49-F238E27FC236}">
                    <a16:creationId xmlns:a16="http://schemas.microsoft.com/office/drawing/2014/main" id="{5AD9F850-812D-B64F-AE06-551A53B52BD0}"/>
                  </a:ext>
                </a:extLst>
              </p:cNvPr>
              <p:cNvSpPr txBox="1">
                <a:spLocks/>
              </p:cNvSpPr>
              <p:nvPr/>
            </p:nvSpPr>
            <p:spPr>
              <a:xfrm>
                <a:off x="3399440"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aseline="30000" dirty="0"/>
                  <a:t>#</a:t>
                </a:r>
                <a:r>
                  <a:rPr lang="en-CA" dirty="0"/>
                  <a:t>1</a:t>
                </a:r>
              </a:p>
            </p:txBody>
          </p:sp>
        </p:grpSp>
        <p:grpSp>
          <p:nvGrpSpPr>
            <p:cNvPr id="31" name="Group 30">
              <a:extLst>
                <a:ext uri="{FF2B5EF4-FFF2-40B4-BE49-F238E27FC236}">
                  <a16:creationId xmlns:a16="http://schemas.microsoft.com/office/drawing/2014/main" id="{7BEB926D-0166-7C41-8B63-E905E173C615}"/>
                </a:ext>
              </a:extLst>
            </p:cNvPr>
            <p:cNvGrpSpPr/>
            <p:nvPr/>
          </p:nvGrpSpPr>
          <p:grpSpPr>
            <a:xfrm>
              <a:off x="6280259" y="2082600"/>
              <a:ext cx="2594735" cy="1108618"/>
              <a:chOff x="6208046" y="2176758"/>
              <a:chExt cx="2594735" cy="1108618"/>
            </a:xfrm>
          </p:grpSpPr>
          <p:sp>
            <p:nvSpPr>
              <p:cNvPr id="36" name="Text Placeholder 7">
                <a:extLst>
                  <a:ext uri="{FF2B5EF4-FFF2-40B4-BE49-F238E27FC236}">
                    <a16:creationId xmlns:a16="http://schemas.microsoft.com/office/drawing/2014/main" id="{31FCBFEF-681E-1845-9636-8EC4A25D5594}"/>
                  </a:ext>
                </a:extLst>
              </p:cNvPr>
              <p:cNvSpPr txBox="1">
                <a:spLocks/>
              </p:cNvSpPr>
              <p:nvPr/>
            </p:nvSpPr>
            <p:spPr>
              <a:xfrm>
                <a:off x="6208046" y="2819013"/>
                <a:ext cx="2594735" cy="466363"/>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worth of </a:t>
                </a:r>
                <a:r>
                  <a:rPr lang="en-US" b="1" dirty="0">
                    <a:latin typeface="Lato" panose="020F0502020204030203" pitchFamily="34" charset="0"/>
                    <a:ea typeface="Lato" panose="020F0502020204030203" pitchFamily="34" charset="0"/>
                    <a:cs typeface="Lato" panose="020F0502020204030203" pitchFamily="34" charset="0"/>
                  </a:rPr>
                  <a:t>exports</a:t>
                </a:r>
              </a:p>
            </p:txBody>
          </p:sp>
          <p:sp>
            <p:nvSpPr>
              <p:cNvPr id="37" name="Text Placeholder 12">
                <a:extLst>
                  <a:ext uri="{FF2B5EF4-FFF2-40B4-BE49-F238E27FC236}">
                    <a16:creationId xmlns:a16="http://schemas.microsoft.com/office/drawing/2014/main" id="{54583B9A-7DD8-454C-BABA-0D33B3080F7B}"/>
                  </a:ext>
                </a:extLst>
              </p:cNvPr>
              <p:cNvSpPr txBox="1">
                <a:spLocks/>
              </p:cNvSpPr>
              <p:nvPr/>
            </p:nvSpPr>
            <p:spPr>
              <a:xfrm>
                <a:off x="6208046" y="2176758"/>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$5.8B</a:t>
                </a:r>
              </a:p>
            </p:txBody>
          </p:sp>
        </p:grpSp>
      </p:grpSp>
      <p:cxnSp>
        <p:nvCxnSpPr>
          <p:cNvPr id="59" name="Straight Connector 58">
            <a:extLst>
              <a:ext uri="{FF2B5EF4-FFF2-40B4-BE49-F238E27FC236}">
                <a16:creationId xmlns:a16="http://schemas.microsoft.com/office/drawing/2014/main" id="{C16AF10C-44C3-6143-9289-F4A68CCB07CC}"/>
              </a:ext>
            </a:extLst>
          </p:cNvPr>
          <p:cNvCxnSpPr>
            <a:cxnSpLocks/>
          </p:cNvCxnSpPr>
          <p:nvPr/>
        </p:nvCxnSpPr>
        <p:spPr>
          <a:xfrm>
            <a:off x="4766234" y="2232447"/>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B9F4F55-C857-0349-9F4E-7028A4019ADF}"/>
              </a:ext>
            </a:extLst>
          </p:cNvPr>
          <p:cNvCxnSpPr>
            <a:cxnSpLocks/>
          </p:cNvCxnSpPr>
          <p:nvPr/>
        </p:nvCxnSpPr>
        <p:spPr>
          <a:xfrm>
            <a:off x="7460197" y="2232447"/>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00FE606-BB06-5844-BB06-85076DD7A290}"/>
              </a:ext>
            </a:extLst>
          </p:cNvPr>
          <p:cNvGrpSpPr/>
          <p:nvPr/>
        </p:nvGrpSpPr>
        <p:grpSpPr>
          <a:xfrm>
            <a:off x="676610" y="4011767"/>
            <a:ext cx="10751677" cy="1859687"/>
            <a:chOff x="822565" y="4152687"/>
            <a:chExt cx="10751677" cy="1859687"/>
          </a:xfrm>
        </p:grpSpPr>
        <p:grpSp>
          <p:nvGrpSpPr>
            <p:cNvPr id="45" name="Group 44">
              <a:extLst>
                <a:ext uri="{FF2B5EF4-FFF2-40B4-BE49-F238E27FC236}">
                  <a16:creationId xmlns:a16="http://schemas.microsoft.com/office/drawing/2014/main" id="{D98D94AE-43E5-264A-8C66-CAD41FA825C1}"/>
                </a:ext>
              </a:extLst>
            </p:cNvPr>
            <p:cNvGrpSpPr/>
            <p:nvPr/>
          </p:nvGrpSpPr>
          <p:grpSpPr>
            <a:xfrm>
              <a:off x="3708400" y="4280666"/>
              <a:ext cx="2594736" cy="1731708"/>
              <a:chOff x="680967" y="4135030"/>
              <a:chExt cx="2594736" cy="1731708"/>
            </a:xfrm>
          </p:grpSpPr>
          <p:sp>
            <p:nvSpPr>
              <p:cNvPr id="55" name="Text Placeholder 7">
                <a:extLst>
                  <a:ext uri="{FF2B5EF4-FFF2-40B4-BE49-F238E27FC236}">
                    <a16:creationId xmlns:a16="http://schemas.microsoft.com/office/drawing/2014/main" id="{4B198E87-FE63-F248-A74A-288FCDFE5B4F}"/>
                  </a:ext>
                </a:extLst>
              </p:cNvPr>
              <p:cNvSpPr txBox="1">
                <a:spLocks/>
              </p:cNvSpPr>
              <p:nvPr/>
            </p:nvSpPr>
            <p:spPr>
              <a:xfrm>
                <a:off x="680967" y="4709550"/>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latin typeface="Lato" panose="020F0502020204030203" pitchFamily="34" charset="0"/>
                    <a:ea typeface="Lato" panose="020F0502020204030203" pitchFamily="34" charset="0"/>
                    <a:cs typeface="Lato" panose="020F0502020204030203" pitchFamily="34" charset="0"/>
                  </a:rPr>
                  <a:t>employees</a:t>
                </a:r>
              </a:p>
            </p:txBody>
          </p:sp>
          <p:sp>
            <p:nvSpPr>
              <p:cNvPr id="56" name="Text Placeholder 12">
                <a:extLst>
                  <a:ext uri="{FF2B5EF4-FFF2-40B4-BE49-F238E27FC236}">
                    <a16:creationId xmlns:a16="http://schemas.microsoft.com/office/drawing/2014/main" id="{93D16007-D861-254E-96E8-799D4107A593}"/>
                  </a:ext>
                </a:extLst>
              </p:cNvPr>
              <p:cNvSpPr txBox="1">
                <a:spLocks/>
              </p:cNvSpPr>
              <p:nvPr/>
            </p:nvSpPr>
            <p:spPr>
              <a:xfrm>
                <a:off x="680969" y="4135030"/>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134,000</a:t>
                </a:r>
              </a:p>
            </p:txBody>
          </p:sp>
        </p:grpSp>
        <p:grpSp>
          <p:nvGrpSpPr>
            <p:cNvPr id="46" name="Group 45">
              <a:extLst>
                <a:ext uri="{FF2B5EF4-FFF2-40B4-BE49-F238E27FC236}">
                  <a16:creationId xmlns:a16="http://schemas.microsoft.com/office/drawing/2014/main" id="{49C903DF-86E4-E24F-9032-1E3FD795A235}"/>
                </a:ext>
              </a:extLst>
            </p:cNvPr>
            <p:cNvGrpSpPr/>
            <p:nvPr/>
          </p:nvGrpSpPr>
          <p:grpSpPr>
            <a:xfrm>
              <a:off x="6384769" y="4280666"/>
              <a:ext cx="2594736" cy="1731708"/>
              <a:chOff x="3549168" y="4135030"/>
              <a:chExt cx="2594736" cy="1731708"/>
            </a:xfrm>
          </p:grpSpPr>
          <p:sp>
            <p:nvSpPr>
              <p:cNvPr id="53" name="Text Placeholder 7">
                <a:extLst>
                  <a:ext uri="{FF2B5EF4-FFF2-40B4-BE49-F238E27FC236}">
                    <a16:creationId xmlns:a16="http://schemas.microsoft.com/office/drawing/2014/main" id="{13C6ACAD-7C9A-CB45-8AC3-20D8C0A99CDD}"/>
                  </a:ext>
                </a:extLst>
              </p:cNvPr>
              <p:cNvSpPr txBox="1">
                <a:spLocks/>
              </p:cNvSpPr>
              <p:nvPr/>
            </p:nvSpPr>
            <p:spPr>
              <a:xfrm>
                <a:off x="3549168" y="4709550"/>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water technology </a:t>
                </a:r>
                <a:r>
                  <a:rPr lang="en-US" b="1" dirty="0">
                    <a:latin typeface="Lato" panose="020F0502020204030203" pitchFamily="34" charset="0"/>
                    <a:ea typeface="Lato" panose="020F0502020204030203" pitchFamily="34" charset="0"/>
                    <a:cs typeface="Lato" panose="020F0502020204030203" pitchFamily="34" charset="0"/>
                  </a:rPr>
                  <a:t>incubators</a:t>
                </a:r>
              </a:p>
            </p:txBody>
          </p:sp>
          <p:sp>
            <p:nvSpPr>
              <p:cNvPr id="54" name="Text Placeholder 12">
                <a:extLst>
                  <a:ext uri="{FF2B5EF4-FFF2-40B4-BE49-F238E27FC236}">
                    <a16:creationId xmlns:a16="http://schemas.microsoft.com/office/drawing/2014/main" id="{EAABE21A-2B0D-CF47-93EE-BD455E3C1858}"/>
                  </a:ext>
                </a:extLst>
              </p:cNvPr>
              <p:cNvSpPr txBox="1">
                <a:spLocks/>
              </p:cNvSpPr>
              <p:nvPr/>
            </p:nvSpPr>
            <p:spPr>
              <a:xfrm>
                <a:off x="3549170" y="4135030"/>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100</a:t>
                </a:r>
              </a:p>
            </p:txBody>
          </p:sp>
        </p:grpSp>
        <p:grpSp>
          <p:nvGrpSpPr>
            <p:cNvPr id="47" name="Group 46">
              <a:extLst>
                <a:ext uri="{FF2B5EF4-FFF2-40B4-BE49-F238E27FC236}">
                  <a16:creationId xmlns:a16="http://schemas.microsoft.com/office/drawing/2014/main" id="{01A8B5A7-4615-EE43-9985-12053C6BC7D5}"/>
                </a:ext>
              </a:extLst>
            </p:cNvPr>
            <p:cNvGrpSpPr/>
            <p:nvPr/>
          </p:nvGrpSpPr>
          <p:grpSpPr>
            <a:xfrm>
              <a:off x="8979506" y="4280666"/>
              <a:ext cx="2594736" cy="1731708"/>
              <a:chOff x="6457576" y="4143122"/>
              <a:chExt cx="2594736" cy="1731708"/>
            </a:xfrm>
          </p:grpSpPr>
          <p:sp>
            <p:nvSpPr>
              <p:cNvPr id="51" name="Text Placeholder 7">
                <a:extLst>
                  <a:ext uri="{FF2B5EF4-FFF2-40B4-BE49-F238E27FC236}">
                    <a16:creationId xmlns:a16="http://schemas.microsoft.com/office/drawing/2014/main" id="{B8C5151A-A169-EC4A-846B-C3E74241EA78}"/>
                  </a:ext>
                </a:extLst>
              </p:cNvPr>
              <p:cNvSpPr txBox="1">
                <a:spLocks/>
              </p:cNvSpPr>
              <p:nvPr/>
            </p:nvSpPr>
            <p:spPr>
              <a:xfrm>
                <a:off x="6457576" y="4717642"/>
                <a:ext cx="259473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Ontario companies on the </a:t>
                </a:r>
                <a:r>
                  <a:rPr lang="en-US" b="1" dirty="0">
                    <a:latin typeface="Lato" panose="020F0502020204030203" pitchFamily="34" charset="0"/>
                    <a:ea typeface="Lato" panose="020F0502020204030203" pitchFamily="34" charset="0"/>
                    <a:cs typeface="Lato" panose="020F0502020204030203" pitchFamily="34" charset="0"/>
                  </a:rPr>
                  <a:t>2021 Global Cleantech 100</a:t>
                </a:r>
              </a:p>
            </p:txBody>
          </p:sp>
          <p:sp>
            <p:nvSpPr>
              <p:cNvPr id="52" name="Text Placeholder 12">
                <a:extLst>
                  <a:ext uri="{FF2B5EF4-FFF2-40B4-BE49-F238E27FC236}">
                    <a16:creationId xmlns:a16="http://schemas.microsoft.com/office/drawing/2014/main" id="{E613340E-D8A5-364F-A8DD-7AD9F8E0203A}"/>
                  </a:ext>
                </a:extLst>
              </p:cNvPr>
              <p:cNvSpPr txBox="1">
                <a:spLocks/>
              </p:cNvSpPr>
              <p:nvPr/>
            </p:nvSpPr>
            <p:spPr>
              <a:xfrm>
                <a:off x="6457578" y="4143122"/>
                <a:ext cx="259473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5</a:t>
                </a:r>
              </a:p>
            </p:txBody>
          </p:sp>
        </p:grpSp>
        <p:grpSp>
          <p:nvGrpSpPr>
            <p:cNvPr id="10" name="Group 9">
              <a:extLst>
                <a:ext uri="{FF2B5EF4-FFF2-40B4-BE49-F238E27FC236}">
                  <a16:creationId xmlns:a16="http://schemas.microsoft.com/office/drawing/2014/main" id="{35489390-7C07-C943-B47B-889A08DD559B}"/>
                </a:ext>
              </a:extLst>
            </p:cNvPr>
            <p:cNvGrpSpPr/>
            <p:nvPr/>
          </p:nvGrpSpPr>
          <p:grpSpPr>
            <a:xfrm>
              <a:off x="822565" y="4280666"/>
              <a:ext cx="2552346" cy="1731708"/>
              <a:chOff x="594102" y="4290757"/>
              <a:chExt cx="2552346" cy="1731708"/>
            </a:xfrm>
          </p:grpSpPr>
          <p:sp>
            <p:nvSpPr>
              <p:cNvPr id="57" name="Text Placeholder 7">
                <a:extLst>
                  <a:ext uri="{FF2B5EF4-FFF2-40B4-BE49-F238E27FC236}">
                    <a16:creationId xmlns:a16="http://schemas.microsoft.com/office/drawing/2014/main" id="{33E699A6-D0D4-BF43-A14D-6165B128BBD3}"/>
                  </a:ext>
                </a:extLst>
              </p:cNvPr>
              <p:cNvSpPr txBox="1">
                <a:spLocks/>
              </p:cNvSpPr>
              <p:nvPr/>
            </p:nvSpPr>
            <p:spPr>
              <a:xfrm>
                <a:off x="594102" y="4865277"/>
                <a:ext cx="2552345" cy="1157188"/>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lang="en-CA" sz="1400"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Lato Light" panose="020F0502020204030203" pitchFamily="34" charset="0"/>
                    <a:ea typeface="Lato Light" panose="020F0502020204030203" pitchFamily="34" charset="0"/>
                    <a:cs typeface="Lato Light" panose="020F0502020204030203" pitchFamily="34" charset="0"/>
                  </a:rPr>
                  <a:t>contribution</a:t>
                </a:r>
                <a:br>
                  <a:rPr lang="en-US" dirty="0">
                    <a:latin typeface="Lato Light" panose="020F0502020204030203" pitchFamily="34" charset="0"/>
                    <a:ea typeface="Lato Light" panose="020F0502020204030203" pitchFamily="34" charset="0"/>
                    <a:cs typeface="Lato Light" panose="020F0502020204030203" pitchFamily="34" charset="0"/>
                  </a:rPr>
                </a:br>
                <a:r>
                  <a:rPr lang="en-US" dirty="0">
                    <a:latin typeface="Lato Light" panose="020F0502020204030203" pitchFamily="34" charset="0"/>
                    <a:ea typeface="Lato Light" panose="020F0502020204030203" pitchFamily="34" charset="0"/>
                    <a:cs typeface="Lato Light" panose="020F0502020204030203" pitchFamily="34" charset="0"/>
                  </a:rPr>
                  <a:t> </a:t>
                </a:r>
                <a:r>
                  <a:rPr lang="en-US" b="1" dirty="0">
                    <a:latin typeface="Lato" panose="020F0502020204030203" pitchFamily="34" charset="0"/>
                    <a:ea typeface="Lato" panose="020F0502020204030203" pitchFamily="34" charset="0"/>
                    <a:cs typeface="Lato" panose="020F0502020204030203" pitchFamily="34" charset="0"/>
                  </a:rPr>
                  <a:t>to GDP</a:t>
                </a:r>
              </a:p>
            </p:txBody>
          </p:sp>
          <p:sp>
            <p:nvSpPr>
              <p:cNvPr id="58" name="Text Placeholder 12">
                <a:extLst>
                  <a:ext uri="{FF2B5EF4-FFF2-40B4-BE49-F238E27FC236}">
                    <a16:creationId xmlns:a16="http://schemas.microsoft.com/office/drawing/2014/main" id="{18C0EF9F-9488-F345-875E-4A3E13CBFDD0}"/>
                  </a:ext>
                </a:extLst>
              </p:cNvPr>
              <p:cNvSpPr txBox="1">
                <a:spLocks/>
              </p:cNvSpPr>
              <p:nvPr/>
            </p:nvSpPr>
            <p:spPr>
              <a:xfrm>
                <a:off x="594104" y="4290757"/>
                <a:ext cx="2552344" cy="566456"/>
              </a:xfrm>
              <a:prstGeom prst="rect">
                <a:avLst/>
              </a:prstGeom>
            </p:spPr>
            <p:txBody>
              <a:bodyPr/>
              <a:lstStyle>
                <a:lvl1pPr marL="7938" indent="0" algn="ctr" rtl="0" eaLnBrk="1" fontAlgn="base" hangingPunct="1">
                  <a:lnSpc>
                    <a:spcPct val="90000"/>
                  </a:lnSpc>
                  <a:spcBef>
                    <a:spcPts val="1000"/>
                  </a:spcBef>
                  <a:spcAft>
                    <a:spcPct val="0"/>
                  </a:spcAft>
                  <a:buClr>
                    <a:schemeClr val="tx1"/>
                  </a:buClr>
                  <a:buFontTx/>
                  <a:buNone/>
                  <a:tabLst/>
                  <a:defRPr sz="4200" b="1" i="0" kern="1200">
                    <a:solidFill>
                      <a:srgbClr val="002E6E"/>
                    </a:solidFill>
                    <a:latin typeface="Lato Heavy" panose="020F0502020204030203" pitchFamily="34" charset="0"/>
                    <a:ea typeface="Lato Heavy" panose="020F0502020204030203" pitchFamily="34" charset="0"/>
                    <a:cs typeface="Lato Heavy"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$25.4B</a:t>
                </a:r>
              </a:p>
            </p:txBody>
          </p:sp>
        </p:grpSp>
        <p:cxnSp>
          <p:nvCxnSpPr>
            <p:cNvPr id="61" name="Straight Connector 60">
              <a:extLst>
                <a:ext uri="{FF2B5EF4-FFF2-40B4-BE49-F238E27FC236}">
                  <a16:creationId xmlns:a16="http://schemas.microsoft.com/office/drawing/2014/main" id="{16568A6E-27D8-3845-968E-900F539A0485}"/>
                </a:ext>
              </a:extLst>
            </p:cNvPr>
            <p:cNvCxnSpPr>
              <a:cxnSpLocks/>
            </p:cNvCxnSpPr>
            <p:nvPr/>
          </p:nvCxnSpPr>
          <p:spPr>
            <a:xfrm>
              <a:off x="3486074" y="4152687"/>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9AAC970-C343-D04B-901B-C40687BD81B7}"/>
                </a:ext>
              </a:extLst>
            </p:cNvPr>
            <p:cNvCxnSpPr>
              <a:cxnSpLocks/>
            </p:cNvCxnSpPr>
            <p:nvPr/>
          </p:nvCxnSpPr>
          <p:spPr>
            <a:xfrm>
              <a:off x="6343953" y="4152900"/>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66CA66A-6B70-884D-BF0D-693870143BC1}"/>
                </a:ext>
              </a:extLst>
            </p:cNvPr>
            <p:cNvCxnSpPr>
              <a:cxnSpLocks/>
            </p:cNvCxnSpPr>
            <p:nvPr/>
          </p:nvCxnSpPr>
          <p:spPr>
            <a:xfrm>
              <a:off x="8979507" y="4152687"/>
              <a:ext cx="0" cy="1524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484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EC65398-A4B8-534F-9C7D-7D7DFB8BBFA5}"/>
              </a:ext>
            </a:extLst>
          </p:cNvPr>
          <p:cNvGrpSpPr/>
          <p:nvPr/>
        </p:nvGrpSpPr>
        <p:grpSpPr>
          <a:xfrm>
            <a:off x="1588397" y="4357015"/>
            <a:ext cx="9514933" cy="1552578"/>
            <a:chOff x="1617549" y="4308463"/>
            <a:chExt cx="9514933" cy="1552578"/>
          </a:xfrm>
        </p:grpSpPr>
        <p:pic>
          <p:nvPicPr>
            <p:cNvPr id="2" name="Picture 1" descr="A picture containing outdoor object, dark, kitchen appliance&#10;&#10;Description automatically generated">
              <a:extLst>
                <a:ext uri="{FF2B5EF4-FFF2-40B4-BE49-F238E27FC236}">
                  <a16:creationId xmlns:a16="http://schemas.microsoft.com/office/drawing/2014/main" id="{15D91306-261F-D442-B73C-4205D3B6FC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808692" y="4433091"/>
              <a:ext cx="424758" cy="448801"/>
            </a:xfrm>
            <a:prstGeom prst="rect">
              <a:avLst/>
            </a:prstGeom>
          </p:spPr>
        </p:pic>
        <p:pic>
          <p:nvPicPr>
            <p:cNvPr id="3" name="Picture 2" descr="Icon&#10;&#10;Description automatically generated">
              <a:extLst>
                <a:ext uri="{FF2B5EF4-FFF2-40B4-BE49-F238E27FC236}">
                  <a16:creationId xmlns:a16="http://schemas.microsoft.com/office/drawing/2014/main" id="{76AF4F30-8BCE-E042-A92D-8D01C4816B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92032" y="5182269"/>
              <a:ext cx="671701" cy="678772"/>
            </a:xfrm>
            <a:prstGeom prst="rect">
              <a:avLst/>
            </a:prstGeom>
          </p:spPr>
        </p:pic>
        <p:pic>
          <p:nvPicPr>
            <p:cNvPr id="4" name="Picture 3" descr="Icon&#10;&#10;Description automatically generated">
              <a:extLst>
                <a:ext uri="{FF2B5EF4-FFF2-40B4-BE49-F238E27FC236}">
                  <a16:creationId xmlns:a16="http://schemas.microsoft.com/office/drawing/2014/main" id="{61310032-B2E9-F247-911F-1020BD077B8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940917" y="5437435"/>
              <a:ext cx="239519" cy="227835"/>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F3AE38F-28F9-3B41-AD0D-986EB222BE1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76121" y="5177916"/>
              <a:ext cx="156361" cy="191898"/>
            </a:xfrm>
            <a:prstGeom prst="rect">
              <a:avLst/>
            </a:prstGeom>
          </p:spPr>
        </p:pic>
        <p:pic>
          <p:nvPicPr>
            <p:cNvPr id="6" name="Picture 5" descr="Qr code&#10;&#10;Description automatically generated">
              <a:extLst>
                <a:ext uri="{FF2B5EF4-FFF2-40B4-BE49-F238E27FC236}">
                  <a16:creationId xmlns:a16="http://schemas.microsoft.com/office/drawing/2014/main" id="{78D56553-2A73-BE4B-B043-FFDAFF1B623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0912" y="4308463"/>
              <a:ext cx="130989" cy="130989"/>
            </a:xfrm>
            <a:prstGeom prst="rect">
              <a:avLst/>
            </a:prstGeom>
          </p:spPr>
        </p:pic>
        <p:pic>
          <p:nvPicPr>
            <p:cNvPr id="7" name="Picture 6">
              <a:extLst>
                <a:ext uri="{FF2B5EF4-FFF2-40B4-BE49-F238E27FC236}">
                  <a16:creationId xmlns:a16="http://schemas.microsoft.com/office/drawing/2014/main" id="{90AA40F5-0BCA-E54C-97E4-DDFA3F9B324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52604" y="5453444"/>
              <a:ext cx="985772" cy="66832"/>
            </a:xfrm>
            <a:prstGeom prst="rect">
              <a:avLst/>
            </a:prstGeom>
          </p:spPr>
        </p:pic>
        <p:pic>
          <p:nvPicPr>
            <p:cNvPr id="8" name="Picture 7">
              <a:extLst>
                <a:ext uri="{FF2B5EF4-FFF2-40B4-BE49-F238E27FC236}">
                  <a16:creationId xmlns:a16="http://schemas.microsoft.com/office/drawing/2014/main" id="{387D6DF2-E6C4-D542-8629-15E3D0A3EAB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74897" y="5209722"/>
              <a:ext cx="674355" cy="45719"/>
            </a:xfrm>
            <a:prstGeom prst="rect">
              <a:avLst/>
            </a:prstGeom>
          </p:spPr>
        </p:pic>
        <p:pic>
          <p:nvPicPr>
            <p:cNvPr id="9" name="Picture 8" descr="A picture containing mirror&#10;&#10;Description automatically generated">
              <a:extLst>
                <a:ext uri="{FF2B5EF4-FFF2-40B4-BE49-F238E27FC236}">
                  <a16:creationId xmlns:a16="http://schemas.microsoft.com/office/drawing/2014/main" id="{7BF48702-7ED2-544C-87F3-03B3B8C623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617549" y="5497085"/>
              <a:ext cx="552070" cy="93307"/>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69A73A0B-27FD-AC47-B881-A5A335AF84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79012" y="5501259"/>
              <a:ext cx="123824" cy="151966"/>
            </a:xfrm>
            <a:prstGeom prst="rect">
              <a:avLst/>
            </a:prstGeom>
          </p:spPr>
        </p:pic>
      </p:grpSp>
      <p:sp>
        <p:nvSpPr>
          <p:cNvPr id="12" name="TextBox 11">
            <a:extLst>
              <a:ext uri="{FF2B5EF4-FFF2-40B4-BE49-F238E27FC236}">
                <a16:creationId xmlns:a16="http://schemas.microsoft.com/office/drawing/2014/main" id="{28C9801C-08FE-FF41-A970-B0CA4C8C24F6}"/>
              </a:ext>
            </a:extLst>
          </p:cNvPr>
          <p:cNvSpPr txBox="1"/>
          <p:nvPr/>
        </p:nvSpPr>
        <p:spPr bwMode="auto">
          <a:xfrm>
            <a:off x="688397" y="1576168"/>
            <a:ext cx="1800000" cy="402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900" b="1" dirty="0">
                <a:latin typeface="Lato Black" panose="020F0502020204030203" pitchFamily="34" charset="0"/>
                <a:ea typeface="Lato Black" panose="020F0502020204030203" pitchFamily="34" charset="0"/>
                <a:cs typeface="Lato Black" panose="020F0502020204030203" pitchFamily="34" charset="0"/>
              </a:rPr>
              <a:t>ACCESS A PREMIER TALENT &amp; INNOVATION ECOSYSTEM</a:t>
            </a:r>
          </a:p>
          <a:p>
            <a:pPr marL="287338" indent="-280988">
              <a:spcBef>
                <a:spcPts val="600"/>
              </a:spcBef>
              <a:spcAft>
                <a:spcPts val="300"/>
              </a:spcAft>
              <a:buClr>
                <a:schemeClr val="accent6"/>
              </a:buClr>
              <a:buSzPct val="110000"/>
              <a:buBlip>
                <a:blip r:embed="rId10"/>
              </a:buBlip>
            </a:pPr>
            <a:r>
              <a:rPr lang="en-CA" sz="800" b="1" kern="1200" dirty="0">
                <a:solidFill>
                  <a:srgbClr val="002E6E"/>
                </a:solidFill>
                <a:effectLst/>
                <a:latin typeface="Lato Black" panose="020F0502020204030203" pitchFamily="34" charset="0"/>
                <a:ea typeface="Lato Black" panose="020F0502020204030203" pitchFamily="34" charset="0"/>
                <a:cs typeface="Lato Black" panose="020F0502020204030203" pitchFamily="34" charset="0"/>
              </a:rPr>
              <a:t>EDUCATED</a:t>
            </a:r>
            <a:br>
              <a:rPr lang="en-CA" sz="800" b="1" kern="1200" dirty="0">
                <a:solidFill>
                  <a:srgbClr val="002E6E"/>
                </a:solidFill>
                <a:effectLst/>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70% </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of Ontario adults possess a</a:t>
            </a:r>
            <a:r>
              <a:rPr lang="en-CA" sz="900" b="1" kern="1200" dirty="0">
                <a:solidFill>
                  <a:schemeClr val="tx1"/>
                </a:solidFill>
                <a:effectLst/>
                <a:latin typeface="Lato Heavy" panose="020F0502020204030203" pitchFamily="34" charset="0"/>
                <a:ea typeface="Lato Heavy" panose="020F0502020204030203" pitchFamily="34" charset="0"/>
                <a:cs typeface="Lato Heavy" panose="020F0502020204030203" pitchFamily="34" charset="0"/>
              </a:rPr>
              <a:t> </a:t>
            </a: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post-secondary education</a:t>
            </a:r>
            <a:r>
              <a:rPr lang="en-CA" sz="900"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a:t>
            </a:r>
            <a:b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a rate higher than any OECD country</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ACADEMIC LEADERSHIP</a:t>
            </a:r>
            <a:br>
              <a:rPr lang="en-CA" sz="900" b="1"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World-class </a:t>
            </a: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academic and research</a:t>
            </a:r>
            <a:r>
              <a:rPr lang="en-CA" sz="900" kern="1200" dirty="0">
                <a:solidFill>
                  <a:schemeClr val="tx1"/>
                </a:solidFill>
                <a:effectLst/>
                <a:latin typeface="Lato Heavy" panose="020F0502020204030203" pitchFamily="34" charset="0"/>
                <a:ea typeface="Lato Heavy" panose="020F0502020204030203" pitchFamily="34" charset="0"/>
                <a:cs typeface="Lato Heavy" panose="020F0502020204030203" pitchFamily="34" charset="0"/>
              </a:rPr>
              <a:t> </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institutions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INCUBATOR HUB</a:t>
            </a:r>
            <a:br>
              <a:rPr lang="en-CA" sz="900" b="1"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Largest concentration </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of</a:t>
            </a:r>
            <a:b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innovation incubators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IT CLUSTER </a:t>
            </a:r>
            <a:br>
              <a:rPr lang="en-CA" sz="900" b="1"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2nd-largest </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IT cluster </a:t>
            </a:r>
            <a:b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in North America</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R&amp;D PROGRAMS</a:t>
            </a:r>
            <a:br>
              <a:rPr lang="en-CA" sz="900" b="1"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Significant </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after-tax </a:t>
            </a:r>
            <a:b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cost savings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IMMIGRATION SUPPORT</a:t>
            </a:r>
            <a:br>
              <a:rPr lang="en-CA" sz="900" b="1"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Ontario </a:t>
            </a: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Immigrant </a:t>
            </a:r>
            <a:b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Nominee </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Program</a:t>
            </a:r>
          </a:p>
          <a:p>
            <a:pPr algn="l"/>
            <a:endParaRPr lang="en-US" sz="1000" dirty="0"/>
          </a:p>
        </p:txBody>
      </p:sp>
      <p:sp>
        <p:nvSpPr>
          <p:cNvPr id="13" name="TextBox 12">
            <a:extLst>
              <a:ext uri="{FF2B5EF4-FFF2-40B4-BE49-F238E27FC236}">
                <a16:creationId xmlns:a16="http://schemas.microsoft.com/office/drawing/2014/main" id="{47904525-E1B4-E947-940D-DC1568271B41}"/>
              </a:ext>
            </a:extLst>
          </p:cNvPr>
          <p:cNvSpPr txBox="1"/>
          <p:nvPr/>
        </p:nvSpPr>
        <p:spPr bwMode="auto">
          <a:xfrm>
            <a:off x="2553498" y="1562100"/>
            <a:ext cx="188134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900" b="1" dirty="0">
                <a:latin typeface="Lato Black" panose="020F0502020204030203" pitchFamily="34" charset="0"/>
                <a:ea typeface="Lato Black" panose="020F0502020204030203" pitchFamily="34" charset="0"/>
                <a:cs typeface="Lato Black" panose="020F0502020204030203" pitchFamily="34" charset="0"/>
              </a:rPr>
              <a:t>BENEFIT FROM COMPETITIVE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 COSTS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TAXES</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Corporate tax rates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are below the G7 average</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LABOUR </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High-quality talent at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up to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50% less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than top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U.S. tech hubs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EMPLOYER-PAID </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HEALTH CARE </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Almost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1/3 the cost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of comparable U.S. regions, thanks to universal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health care</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EXCHANGE RATE</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Favourable exchange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rate, typically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25% less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than the U.S. dollar</a:t>
            </a:r>
          </a:p>
          <a:p>
            <a:pPr algn="l"/>
            <a:endParaRPr lang="en-US" sz="1000" dirty="0"/>
          </a:p>
        </p:txBody>
      </p:sp>
      <p:sp>
        <p:nvSpPr>
          <p:cNvPr id="14" name="TextBox 13">
            <a:extLst>
              <a:ext uri="{FF2B5EF4-FFF2-40B4-BE49-F238E27FC236}">
                <a16:creationId xmlns:a16="http://schemas.microsoft.com/office/drawing/2014/main" id="{CC3FB6CF-17DF-E242-A118-A10079604688}"/>
              </a:ext>
            </a:extLst>
          </p:cNvPr>
          <p:cNvSpPr txBox="1"/>
          <p:nvPr/>
        </p:nvSpPr>
        <p:spPr bwMode="auto">
          <a:xfrm>
            <a:off x="4367787" y="1562100"/>
            <a:ext cx="1800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900" b="1" dirty="0">
                <a:latin typeface="Lato Black" panose="020F0502020204030203" pitchFamily="34" charset="0"/>
                <a:ea typeface="Lato Black" panose="020F0502020204030203" pitchFamily="34" charset="0"/>
                <a:cs typeface="Lato Black" panose="020F0502020204030203" pitchFamily="34" charset="0"/>
              </a:rPr>
              <a:t>RECEIVE CUSTOMIZED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BUSINESS SUPPORT</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CUSTOMIZED SERVICE</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Personalized support from Invest Ontario</a:t>
            </a:r>
            <a:r>
              <a:rPr lang="en-CA" sz="900" dirty="0">
                <a:effectLst/>
                <a:latin typeface="Lato Black" panose="020F0502020204030203" pitchFamily="34" charset="0"/>
                <a:ea typeface="Lato Black" panose="020F0502020204030203" pitchFamily="34" charset="0"/>
                <a:cs typeface="Lato Black" panose="020F0502020204030203" pitchFamily="34" charset="0"/>
              </a:rPr>
              <a:t>—</a:t>
            </a:r>
            <a:r>
              <a:rPr lang="en-CA" sz="900" dirty="0">
                <a:effectLst/>
                <a:latin typeface="Lato Medium" panose="020F0502020204030203" pitchFamily="34" charset="0"/>
                <a:ea typeface="Lato Medium" panose="020F0502020204030203" pitchFamily="34" charset="0"/>
                <a:cs typeface="Lato Medium" panose="020F0502020204030203" pitchFamily="34" charset="0"/>
              </a:rPr>
              <a:t>our province’s new investment attraction agency</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REGULATORY SUPPORT</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Regulatory environment</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that is easy to navigate.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Canada is the 2nd-best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location among the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38 OECD countries to start a business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TAILORED INSIGHTS</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Business</a:t>
            </a:r>
            <a:r>
              <a:rPr lang="en-CA" sz="900" dirty="0">
                <a:effectLst/>
                <a:latin typeface="Lato Medium" panose="020F0502020204030203" pitchFamily="34" charset="0"/>
                <a:ea typeface="Lato Medium" panose="020F0502020204030203" pitchFamily="34" charset="0"/>
                <a:cs typeface="Lato Medium" panose="020F0502020204030203" pitchFamily="34" charset="0"/>
              </a:rPr>
              <a:t> intelligence and market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opportunities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LOCATION SUPPORT</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Site selection and land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planning services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PARTNERSHIPS</a:t>
            </a:r>
            <a:br>
              <a:rPr lang="en-CA" sz="900" b="1"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Private and public sector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partnerships</a:t>
            </a:r>
          </a:p>
          <a:p>
            <a:pPr algn="l"/>
            <a:endParaRPr lang="en-US" sz="1000" dirty="0"/>
          </a:p>
        </p:txBody>
      </p:sp>
      <p:sp>
        <p:nvSpPr>
          <p:cNvPr id="15" name="TextBox 14">
            <a:extLst>
              <a:ext uri="{FF2B5EF4-FFF2-40B4-BE49-F238E27FC236}">
                <a16:creationId xmlns:a16="http://schemas.microsoft.com/office/drawing/2014/main" id="{6257229B-0399-7C42-84AF-3C3F9CF08A03}"/>
              </a:ext>
            </a:extLst>
          </p:cNvPr>
          <p:cNvSpPr txBox="1"/>
          <p:nvPr/>
        </p:nvSpPr>
        <p:spPr bwMode="auto">
          <a:xfrm>
            <a:off x="6177740" y="1552133"/>
            <a:ext cx="1800000" cy="405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900" b="1" dirty="0">
                <a:latin typeface="Lato Black" panose="020F0502020204030203" pitchFamily="34" charset="0"/>
                <a:ea typeface="Lato Black" panose="020F0502020204030203" pitchFamily="34" charset="0"/>
                <a:cs typeface="Lato Black" panose="020F0502020204030203" pitchFamily="34" charset="0"/>
              </a:rPr>
              <a:t>TAKE ADVANTAGE OF </a:t>
            </a:r>
            <a:br>
              <a:rPr lang="en-CA" sz="900" b="1" dirty="0">
                <a:latin typeface="Lato Black" panose="020F0502020204030203" pitchFamily="34" charset="0"/>
                <a:ea typeface="Lato Black" panose="020F0502020204030203" pitchFamily="34" charset="0"/>
                <a:cs typeface="Lato Black"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GLOBAL MARKET ACCESS</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TRADE PARTNERSHIPS</a:t>
            </a:r>
            <a:br>
              <a:rPr lang="en-CA" sz="900" b="1" i="0" dirty="0">
                <a:solidFill>
                  <a:srgbClr val="002E6E"/>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Trade agreements with</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50 countries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around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the world</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EASE OF TRANSPORT </a:t>
            </a:r>
            <a:br>
              <a:rPr lang="en-CA" sz="900" b="1" dirty="0">
                <a:solidFill>
                  <a:srgbClr val="002E6E"/>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4 international </a:t>
            </a:r>
            <a:r>
              <a:rPr lang="en-CA" sz="900" dirty="0">
                <a:effectLst/>
                <a:latin typeface="Lato Black" panose="020F0502020204030203" pitchFamily="34" charset="0"/>
                <a:ea typeface="Lato Black" panose="020F0502020204030203" pitchFamily="34" charset="0"/>
                <a:cs typeface="Lato Black" panose="020F0502020204030203" pitchFamily="34" charset="0"/>
              </a:rPr>
              <a:t>and </a:t>
            </a:r>
            <a:br>
              <a:rPr lang="en-CA" sz="900" dirty="0">
                <a:effectLst/>
                <a:latin typeface="Lato Black" panose="020F0502020204030203" pitchFamily="34" charset="0"/>
                <a:ea typeface="Lato Black" panose="020F0502020204030203" pitchFamily="34" charset="0"/>
                <a:cs typeface="Lato Black"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300 regional airports</a:t>
            </a:r>
            <a:r>
              <a:rPr lang="en-CA" sz="900" dirty="0">
                <a:effectLst/>
                <a:latin typeface="Lato Black" panose="020F0502020204030203" pitchFamily="34" charset="0"/>
                <a:ea typeface="Lato Black" panose="020F0502020204030203" pitchFamily="34" charset="0"/>
                <a:cs typeface="Lato Black" panose="020F0502020204030203" pitchFamily="34" charset="0"/>
              </a:rPr>
              <a:t>, </a:t>
            </a:r>
            <a:br>
              <a:rPr lang="en-CA" sz="900" dirty="0">
                <a:effectLst/>
                <a:latin typeface="Lato Black" panose="020F0502020204030203" pitchFamily="34" charset="0"/>
                <a:ea typeface="Lato Black" panose="020F0502020204030203" pitchFamily="34" charset="0"/>
                <a:cs typeface="Lato Black"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250,000 km of roads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and highways, a dozen border crossings and </a:t>
            </a:r>
            <a:r>
              <a:rPr lang="en-CA" sz="900" b="1" dirty="0">
                <a:latin typeface="Lato Black" panose="020F0502020204030203" pitchFamily="34" charset="0"/>
                <a:ea typeface="Lato Black" panose="020F0502020204030203" pitchFamily="34" charset="0"/>
                <a:cs typeface="Lato Black" panose="020F0502020204030203" pitchFamily="34" charset="0"/>
              </a:rPr>
              <a:t>the 6th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most internationally connected airport in </a:t>
            </a:r>
            <a:br>
              <a:rPr lang="en-CA" sz="900" b="1" dirty="0">
                <a:effectLst/>
                <a:latin typeface="Lato Black" panose="020F0502020204030203" pitchFamily="34" charset="0"/>
                <a:ea typeface="Lato Black" panose="020F0502020204030203" pitchFamily="34" charset="0"/>
                <a:cs typeface="Lato Black"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the world</a:t>
            </a:r>
          </a:p>
          <a:p>
            <a:pPr marL="287338" indent="-28098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MARKET PROXIMITY</a:t>
            </a:r>
            <a:br>
              <a:rPr lang="en-CA" sz="900" b="1" dirty="0">
                <a:solidFill>
                  <a:srgbClr val="002E6E"/>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Access to hundreds of millions of people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within a day’s drive</a:t>
            </a:r>
          </a:p>
          <a:p>
            <a:pPr algn="l"/>
            <a:endParaRPr lang="en-US" sz="1000" dirty="0"/>
          </a:p>
        </p:txBody>
      </p:sp>
      <p:sp>
        <p:nvSpPr>
          <p:cNvPr id="16" name="TextBox 15">
            <a:extLst>
              <a:ext uri="{FF2B5EF4-FFF2-40B4-BE49-F238E27FC236}">
                <a16:creationId xmlns:a16="http://schemas.microsoft.com/office/drawing/2014/main" id="{E8290644-55B7-0E42-B19B-224F55E491A2}"/>
              </a:ext>
            </a:extLst>
          </p:cNvPr>
          <p:cNvSpPr txBox="1"/>
          <p:nvPr/>
        </p:nvSpPr>
        <p:spPr bwMode="auto">
          <a:xfrm>
            <a:off x="8039248" y="1562101"/>
            <a:ext cx="1800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900" b="1" dirty="0">
                <a:latin typeface="Lato Black" panose="020F0502020204030203" pitchFamily="34" charset="0"/>
                <a:ea typeface="Lato Black" panose="020F0502020204030203" pitchFamily="34" charset="0"/>
                <a:cs typeface="Lato Black" panose="020F0502020204030203" pitchFamily="34" charset="0"/>
              </a:rPr>
              <a:t>THRIVE IN A DIVERSIFIED &amp; GROWING ECONOMY</a:t>
            </a:r>
          </a:p>
          <a:p>
            <a:pPr marL="287338" indent="-287338" algn="l" rtl="0" eaLnBrk="0" fontAlgn="base" hangingPunct="0">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DIVERSIFIED ECONOMY</a:t>
            </a:r>
            <a:br>
              <a:rPr lang="en-CA" sz="900" b="1" i="0" kern="1200" dirty="0">
                <a:solidFill>
                  <a:srgbClr val="002E6E"/>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Strong representation </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in all sectors and industries</a:t>
            </a:r>
          </a:p>
          <a:p>
            <a:pPr marL="287338" indent="-287338" algn="l" rtl="0" eaLnBrk="0" fontAlgn="base" hangingPunct="0">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POWERHOUSE</a:t>
            </a:r>
            <a:br>
              <a:rPr lang="en-CA" sz="900" b="1" i="0" kern="1200" dirty="0">
                <a:solidFill>
                  <a:srgbClr val="002E6E"/>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Ontario is </a:t>
            </a: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Canada’s </a:t>
            </a:r>
            <a:b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economic engine</a:t>
            </a:r>
          </a:p>
          <a:p>
            <a:pPr marL="287338" indent="-287338" algn="l" rtl="0" eaLnBrk="0" fontAlgn="base" hangingPunct="0">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STABILITY</a:t>
            </a:r>
            <a:br>
              <a:rPr lang="en-CA" sz="900" b="1" i="0" kern="1200" dirty="0">
                <a:solidFill>
                  <a:srgbClr val="002E6E"/>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Stable</a:t>
            </a: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 political and</a:t>
            </a:r>
            <a:b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economic climate</a:t>
            </a:r>
          </a:p>
          <a:p>
            <a:pPr marL="287338" indent="-287338" algn="l" rtl="0" eaLnBrk="0" fontAlgn="base" hangingPunct="0">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ECONOMIC SUCCESS</a:t>
            </a:r>
            <a:b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br>
            <a:r>
              <a:rPr lang="en-CA" sz="900" b="1" kern="1200" dirty="0">
                <a:solidFill>
                  <a:schemeClr val="tx1"/>
                </a:solidFill>
                <a:effectLst/>
                <a:latin typeface="Lato Black" panose="020F0502020204030203" pitchFamily="34" charset="0"/>
                <a:ea typeface="Lato Black" panose="020F0502020204030203" pitchFamily="34" charset="0"/>
                <a:cs typeface="Lato Black" panose="020F0502020204030203" pitchFamily="34" charset="0"/>
              </a:rPr>
              <a:t>Excellent GDP </a:t>
            </a:r>
            <a:br>
              <a:rPr lang="en-CA" sz="900" b="1" i="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kern="1200" dirty="0">
                <a:solidFill>
                  <a:schemeClr val="tx1"/>
                </a:solidFill>
                <a:effectLst/>
                <a:latin typeface="Lato Medium" panose="020F0502020204030203" pitchFamily="34" charset="0"/>
                <a:ea typeface="Lato Medium" panose="020F0502020204030203" pitchFamily="34" charset="0"/>
                <a:cs typeface="Lato Medium" panose="020F0502020204030203" pitchFamily="34" charset="0"/>
              </a:rPr>
              <a:t>growth rate </a:t>
            </a:r>
          </a:p>
          <a:p>
            <a:pPr algn="l"/>
            <a:endParaRPr lang="en-US" sz="1000" dirty="0"/>
          </a:p>
        </p:txBody>
      </p:sp>
      <p:sp>
        <p:nvSpPr>
          <p:cNvPr id="17" name="TextBox 16">
            <a:extLst>
              <a:ext uri="{FF2B5EF4-FFF2-40B4-BE49-F238E27FC236}">
                <a16:creationId xmlns:a16="http://schemas.microsoft.com/office/drawing/2014/main" id="{08BF57B7-54C9-6348-BDCF-3064B76B48B1}"/>
              </a:ext>
            </a:extLst>
          </p:cNvPr>
          <p:cNvSpPr txBox="1"/>
          <p:nvPr/>
        </p:nvSpPr>
        <p:spPr bwMode="auto">
          <a:xfrm>
            <a:off x="9851253" y="1562100"/>
            <a:ext cx="190696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spcBef>
                <a:spcPts val="0"/>
              </a:spcBef>
              <a:spcAft>
                <a:spcPts val="1200"/>
              </a:spcAft>
            </a:pPr>
            <a:r>
              <a:rPr lang="en-CA" sz="900" b="1" dirty="0">
                <a:latin typeface="Lato Black" panose="020F0502020204030203" pitchFamily="34" charset="0"/>
                <a:ea typeface="Lato Black" panose="020F0502020204030203" pitchFamily="34" charset="0"/>
                <a:cs typeface="Lato Black" panose="020F0502020204030203" pitchFamily="34" charset="0"/>
              </a:rPr>
              <a:t>EXPERIENCE AN EXCELLENT QUALITY OF LIFE</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QUALITY OF LIFE</a:t>
            </a:r>
            <a:br>
              <a:rPr lang="en-CA" sz="900" b="1" i="0"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Ranked among the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best places to live and work </a:t>
            </a:r>
            <a:br>
              <a:rPr lang="en-CA" sz="900" b="1" i="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in the world </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DIVERSE POPULATION</a:t>
            </a:r>
            <a:br>
              <a:rPr lang="en-CA" sz="900" b="1" i="0"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latin typeface="Lato Black" panose="020F0502020204030203" pitchFamily="34" charset="0"/>
                <a:ea typeface="Lato Black" panose="020F0502020204030203" pitchFamily="34" charset="0"/>
                <a:cs typeface="Lato Black" panose="020F0502020204030203" pitchFamily="34" charset="0"/>
              </a:rPr>
              <a:t>Ontario</a:t>
            </a:r>
            <a:r>
              <a:rPr lang="en-CA" sz="900" b="1" i="0" dirty="0">
                <a:effectLst/>
                <a:latin typeface="Lato Medium" panose="020F0502020204030203" pitchFamily="34" charset="0"/>
                <a:ea typeface="Lato Medium" panose="020F0502020204030203" pitchFamily="34" charset="0"/>
                <a:cs typeface="Lato Medium" panose="020F0502020204030203" pitchFamily="34" charset="0"/>
              </a:rPr>
              <a:t>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celebrates multiculturalism,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representing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150 countries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from every corner of the world</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SAFETY &amp; SECURITY</a:t>
            </a:r>
            <a:br>
              <a:rPr lang="en-CA" sz="900" b="1" i="0"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Quality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health care, transportation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infrastructure and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social support</a:t>
            </a:r>
          </a:p>
          <a:p>
            <a:pPr marL="287338" indent="-287338">
              <a:spcBef>
                <a:spcPts val="600"/>
              </a:spcBef>
              <a:spcAft>
                <a:spcPts val="300"/>
              </a:spcAft>
              <a:buClr>
                <a:schemeClr val="accent6"/>
              </a:buClr>
              <a:buSzPct val="110000"/>
              <a:buBlip>
                <a:blip r:embed="rId10"/>
              </a:buBlip>
            </a:pPr>
            <a:r>
              <a:rPr lang="en-CA" sz="800" b="1" dirty="0">
                <a:solidFill>
                  <a:srgbClr val="002E6E"/>
                </a:solidFill>
                <a:latin typeface="Lato Black" panose="020F0502020204030203" pitchFamily="34" charset="0"/>
                <a:ea typeface="Lato Black" panose="020F0502020204030203" pitchFamily="34" charset="0"/>
                <a:cs typeface="Lato Black" panose="020F0502020204030203" pitchFamily="34" charset="0"/>
              </a:rPr>
              <a:t>TOURISM &amp; ENTERTAINMENT</a:t>
            </a:r>
            <a:br>
              <a:rPr lang="en-CA" sz="900" b="1" i="0" dirty="0">
                <a:solidFill>
                  <a:srgbClr val="000950"/>
                </a:solidFill>
                <a:effectLst/>
                <a:latin typeface="Lato Medium" panose="020F0502020204030203" pitchFamily="34" charset="0"/>
                <a:ea typeface="Lato Medium" panose="020F0502020204030203" pitchFamily="34" charset="0"/>
                <a:cs typeface="Lato Medium" panose="020F0502020204030203" pitchFamily="34" charset="0"/>
              </a:rPr>
            </a:br>
            <a:r>
              <a:rPr lang="en-CA" sz="900" dirty="0">
                <a:effectLst/>
                <a:latin typeface="Lato Medium" panose="020F0502020204030203" pitchFamily="34" charset="0"/>
                <a:ea typeface="Lato Medium" panose="020F0502020204030203" pitchFamily="34" charset="0"/>
                <a:cs typeface="Lato Medium" panose="020F0502020204030203" pitchFamily="34" charset="0"/>
              </a:rPr>
              <a:t>World-class </a:t>
            </a:r>
            <a:r>
              <a:rPr lang="en-CA" sz="900" b="1" dirty="0">
                <a:effectLst/>
                <a:latin typeface="Lato Black" panose="020F0502020204030203" pitchFamily="34" charset="0"/>
                <a:ea typeface="Lato Black" panose="020F0502020204030203" pitchFamily="34" charset="0"/>
                <a:cs typeface="Lato Black" panose="020F0502020204030203" pitchFamily="34" charset="0"/>
              </a:rPr>
              <a:t>arts</a:t>
            </a:r>
            <a:r>
              <a:rPr lang="en-CA" sz="900" dirty="0">
                <a:effectLst/>
                <a:latin typeface="Lato Medium" panose="020F0502020204030203" pitchFamily="34" charset="0"/>
                <a:ea typeface="Lato Medium" panose="020F0502020204030203" pitchFamily="34" charset="0"/>
                <a:cs typeface="Lato Medium" panose="020F0502020204030203" pitchFamily="34" charset="0"/>
              </a:rPr>
              <a:t> and </a:t>
            </a:r>
            <a:br>
              <a:rPr lang="en-CA" sz="900" dirty="0">
                <a:effectLst/>
                <a:latin typeface="Lato Medium" panose="020F0502020204030203" pitchFamily="34" charset="0"/>
                <a:ea typeface="Lato Medium" panose="020F0502020204030203" pitchFamily="34" charset="0"/>
                <a:cs typeface="Lato Medium" panose="020F0502020204030203" pitchFamily="34" charset="0"/>
              </a:rPr>
            </a:br>
            <a:r>
              <a:rPr lang="en-CA" sz="900" b="1" dirty="0">
                <a:effectLst/>
                <a:latin typeface="Lato Black" panose="020F0502020204030203" pitchFamily="34" charset="0"/>
                <a:ea typeface="Lato Black" panose="020F0502020204030203" pitchFamily="34" charset="0"/>
                <a:cs typeface="Lato Black" panose="020F0502020204030203" pitchFamily="34" charset="0"/>
              </a:rPr>
              <a:t>culture</a:t>
            </a:r>
            <a:r>
              <a:rPr lang="en-CA" sz="900" b="1" i="0" dirty="0">
                <a:effectLst/>
                <a:latin typeface="Lato Medium" panose="020F0502020204030203" pitchFamily="34" charset="0"/>
                <a:ea typeface="Lato Medium" panose="020F0502020204030203" pitchFamily="34" charset="0"/>
                <a:cs typeface="Lato Medium" panose="020F0502020204030203" pitchFamily="34" charset="0"/>
              </a:rPr>
              <a:t> </a:t>
            </a:r>
            <a:r>
              <a:rPr lang="en-CA" sz="900" dirty="0">
                <a:effectLst/>
                <a:latin typeface="Lato Medium" panose="020F0502020204030203" pitchFamily="34" charset="0"/>
                <a:ea typeface="Lato Medium" panose="020F0502020204030203" pitchFamily="34" charset="0"/>
                <a:cs typeface="Lato Medium" panose="020F0502020204030203" pitchFamily="34" charset="0"/>
              </a:rPr>
              <a:t>attractions</a:t>
            </a:r>
          </a:p>
          <a:p>
            <a:pPr algn="l"/>
            <a:endParaRPr lang="en-US" sz="1000" dirty="0"/>
          </a:p>
        </p:txBody>
      </p:sp>
      <p:sp>
        <p:nvSpPr>
          <p:cNvPr id="18" name="TextBox 17">
            <a:extLst>
              <a:ext uri="{FF2B5EF4-FFF2-40B4-BE49-F238E27FC236}">
                <a16:creationId xmlns:a16="http://schemas.microsoft.com/office/drawing/2014/main" id="{061211E5-B8C8-2B49-8062-67224B19CB55}"/>
              </a:ext>
            </a:extLst>
          </p:cNvPr>
          <p:cNvSpPr txBox="1"/>
          <p:nvPr/>
        </p:nvSpPr>
        <p:spPr bwMode="auto">
          <a:xfrm>
            <a:off x="1266092" y="89329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9" name="Title 1">
            <a:extLst>
              <a:ext uri="{FF2B5EF4-FFF2-40B4-BE49-F238E27FC236}">
                <a16:creationId xmlns:a16="http://schemas.microsoft.com/office/drawing/2014/main" id="{2592782F-63B0-F949-BC58-24C82262DB0E}"/>
              </a:ext>
            </a:extLst>
          </p:cNvPr>
          <p:cNvSpPr txBox="1">
            <a:spLocks/>
          </p:cNvSpPr>
          <p:nvPr/>
        </p:nvSpPr>
        <p:spPr bwMode="auto">
          <a:xfrm>
            <a:off x="1864432" y="736257"/>
            <a:ext cx="3643139" cy="41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CA" sz="2000" b="1" i="0" spc="0" dirty="0">
                <a:solidFill>
                  <a:srgbClr val="002E6E"/>
                </a:solidFill>
                <a:latin typeface="Lato Heavy" panose="020F0502020204030203" pitchFamily="34" charset="0"/>
                <a:ea typeface="Lato Heavy" panose="020F0502020204030203" pitchFamily="34" charset="0"/>
                <a:cs typeface="Lato Heavy" panose="020F0502020204030203" pitchFamily="34" charset="0"/>
              </a:rPr>
              <a:t>WHY INVEST IN ONTARIO?</a:t>
            </a:r>
          </a:p>
        </p:txBody>
      </p:sp>
    </p:spTree>
    <p:extLst>
      <p:ext uri="{BB962C8B-B14F-4D97-AF65-F5344CB8AC3E}">
        <p14:creationId xmlns:p14="http://schemas.microsoft.com/office/powerpoint/2010/main" val="1524060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engine&#10;&#10;Description automatically generated">
            <a:extLst>
              <a:ext uri="{FF2B5EF4-FFF2-40B4-BE49-F238E27FC236}">
                <a16:creationId xmlns:a16="http://schemas.microsoft.com/office/drawing/2014/main" id="{AE865563-8846-F246-928B-DC46F67506E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a:stretch>
            <a:fillRect/>
          </a:stretch>
        </p:blipFill>
        <p:spPr>
          <a:xfrm>
            <a:off x="457199" y="0"/>
            <a:ext cx="7031257" cy="6858000"/>
          </a:xfrm>
        </p:spPr>
      </p:pic>
      <p:pic>
        <p:nvPicPr>
          <p:cNvPr id="4" name="Picture 3" descr="Background pattern&#10;&#10;Description automatically generated">
            <a:extLst>
              <a:ext uri="{FF2B5EF4-FFF2-40B4-BE49-F238E27FC236}">
                <a16:creationId xmlns:a16="http://schemas.microsoft.com/office/drawing/2014/main" id="{331F12E7-5402-5941-AB43-D706AC0095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794098"/>
            <a:ext cx="5638800" cy="1263302"/>
          </a:xfrm>
          <a:prstGeom prst="rect">
            <a:avLst/>
          </a:prstGeom>
        </p:spPr>
      </p:pic>
      <p:sp>
        <p:nvSpPr>
          <p:cNvPr id="5" name="TextBox 4">
            <a:extLst>
              <a:ext uri="{FF2B5EF4-FFF2-40B4-BE49-F238E27FC236}">
                <a16:creationId xmlns:a16="http://schemas.microsoft.com/office/drawing/2014/main" id="{694CEA80-F352-2A45-922E-EBB60F1491B3}"/>
              </a:ext>
            </a:extLst>
          </p:cNvPr>
          <p:cNvSpPr txBox="1"/>
          <p:nvPr/>
        </p:nvSpPr>
        <p:spPr bwMode="auto">
          <a:xfrm>
            <a:off x="7944613" y="956149"/>
            <a:ext cx="3352336" cy="99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08000" bIns="0" numCol="1" rtlCol="0" anchor="t" anchorCtr="0" compatLnSpc="1">
            <a:prstTxWarp prst="textNoShape">
              <a:avLst/>
            </a:prstTxWarp>
            <a:noAutofit/>
          </a:bodyPr>
          <a:lstStyle/>
          <a:p>
            <a:r>
              <a:rPr lang="en-CA" sz="24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ONTARIO, CANADA:</a:t>
            </a:r>
            <a:br>
              <a:rPr lang="en-CA"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r>
              <a:rPr lang="en-CA"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 HISTORY OF QUALITY, </a:t>
            </a:r>
            <a:br>
              <a:rPr lang="en-CA"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r>
              <a:rPr lang="en-CA"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 FUTURE OF INNOVATION</a:t>
            </a:r>
          </a:p>
        </p:txBody>
      </p:sp>
      <p:sp>
        <p:nvSpPr>
          <p:cNvPr id="6" name="TextBox 5">
            <a:extLst>
              <a:ext uri="{FF2B5EF4-FFF2-40B4-BE49-F238E27FC236}">
                <a16:creationId xmlns:a16="http://schemas.microsoft.com/office/drawing/2014/main" id="{7FBD93AD-35C8-6743-8669-BA845C118C02}"/>
              </a:ext>
            </a:extLst>
          </p:cNvPr>
          <p:cNvSpPr txBox="1"/>
          <p:nvPr/>
        </p:nvSpPr>
        <p:spPr bwMode="auto">
          <a:xfrm>
            <a:off x="7940843" y="2209800"/>
            <a:ext cx="3793958" cy="400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2" spcCol="91440" rtlCol="0" anchor="t" anchorCtr="0" compatLnSpc="1">
            <a:prstTxWarp prst="textNoShape">
              <a:avLst/>
            </a:prstTxWarp>
            <a:noAutofit/>
          </a:bodyPr>
          <a:lstStyle/>
          <a:p>
            <a:pPr>
              <a:lnSpc>
                <a:spcPts val="1060"/>
              </a:lnSpc>
              <a:spcAft>
                <a:spcPts val="600"/>
              </a:spcAft>
            </a:pPr>
            <a:r>
              <a:rPr lang="en-US" sz="900" b="1" spc="-10" dirty="0">
                <a:latin typeface="Lato Heavy" panose="020F0502020204030203" pitchFamily="34" charset="0"/>
                <a:ea typeface="Lato Heavy" panose="020F0502020204030203" pitchFamily="34" charset="0"/>
                <a:cs typeface="Lato Heavy" panose="020F0502020204030203" pitchFamily="34" charset="0"/>
              </a:rPr>
              <a:t>There’s never been a more challenging</a:t>
            </a:r>
            <a:r>
              <a:rPr lang="en-US" sz="900" spc="-10" dirty="0">
                <a:latin typeface="Lato Heavy" panose="020F0502020204030203" pitchFamily="34" charset="0"/>
                <a:ea typeface="Lato Heavy" panose="020F0502020204030203" pitchFamily="34" charset="0"/>
                <a:cs typeface="Lato Heavy" panose="020F0502020204030203" pitchFamily="34" charset="0"/>
              </a:rPr>
              <a:t>—</a:t>
            </a:r>
            <a:r>
              <a:rPr lang="en-US" sz="900" b="1" spc="-10" dirty="0">
                <a:latin typeface="Lato Heavy" panose="020F0502020204030203" pitchFamily="34" charset="0"/>
                <a:ea typeface="Lato Heavy" panose="020F0502020204030203" pitchFamily="34" charset="0"/>
                <a:cs typeface="Lato Heavy" panose="020F0502020204030203" pitchFamily="34" charset="0"/>
              </a:rPr>
              <a:t>or exciting</a:t>
            </a:r>
            <a:r>
              <a:rPr lang="en-US" sz="900" spc="-10" dirty="0">
                <a:latin typeface="Lato Heavy" panose="020F0502020204030203" pitchFamily="34" charset="0"/>
                <a:ea typeface="Lato Heavy" panose="020F0502020204030203" pitchFamily="34" charset="0"/>
                <a:cs typeface="Lato Heavy" panose="020F0502020204030203" pitchFamily="34" charset="0"/>
              </a:rPr>
              <a:t>—</a:t>
            </a:r>
            <a:r>
              <a:rPr lang="en-US" sz="900" b="1" spc="-10" dirty="0">
                <a:latin typeface="Lato Heavy" panose="020F0502020204030203" pitchFamily="34" charset="0"/>
                <a:ea typeface="Lato Heavy" panose="020F0502020204030203" pitchFamily="34" charset="0"/>
                <a:cs typeface="Lato Heavy" panose="020F0502020204030203" pitchFamily="34" charset="0"/>
              </a:rPr>
              <a:t>time </a:t>
            </a:r>
            <a:br>
              <a:rPr lang="en-US" sz="900" b="1" spc="-10" dirty="0">
                <a:latin typeface="Lato Heavy" panose="020F0502020204030203" pitchFamily="34" charset="0"/>
                <a:ea typeface="Lato Heavy" panose="020F0502020204030203" pitchFamily="34" charset="0"/>
                <a:cs typeface="Lato Heavy" panose="020F0502020204030203" pitchFamily="34" charset="0"/>
              </a:rPr>
            </a:br>
            <a:r>
              <a:rPr lang="en-US" sz="900" spc="-10" dirty="0">
                <a:latin typeface="Lato Heavy" panose="020F0502020204030203" pitchFamily="34" charset="0"/>
                <a:ea typeface="Lato Heavy" panose="020F0502020204030203" pitchFamily="34" charset="0"/>
                <a:cs typeface="Lato Heavy" panose="020F0502020204030203" pitchFamily="34" charset="0"/>
              </a:rPr>
              <a:t>to</a:t>
            </a:r>
            <a:r>
              <a:rPr lang="en-US" sz="900" b="1" spc="-10" dirty="0">
                <a:latin typeface="Lato Heavy" panose="020F0502020204030203" pitchFamily="34" charset="0"/>
                <a:ea typeface="Lato Heavy" panose="020F0502020204030203" pitchFamily="34" charset="0"/>
                <a:cs typeface="Lato Heavy" panose="020F0502020204030203" pitchFamily="34" charset="0"/>
              </a:rPr>
              <a:t> </a:t>
            </a:r>
            <a:r>
              <a:rPr lang="en-US" sz="900" spc="-10" dirty="0">
                <a:latin typeface="Lato Light" panose="020F0502020204030203" pitchFamily="34" charset="0"/>
                <a:ea typeface="Lato Light" panose="020F0502020204030203" pitchFamily="34" charset="0"/>
                <a:cs typeface="Lato Light" panose="020F0502020204030203" pitchFamily="34" charset="0"/>
              </a:rPr>
              <a:t>be a global manufacturer, and in Ontario, Canada, we have the tools your company needs to build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a:latin typeface="Lato Light" panose="020F0502020204030203" pitchFamily="34" charset="0"/>
                <a:ea typeface="Lato Light" panose="020F0502020204030203" pitchFamily="34" charset="0"/>
                <a:cs typeface="Lato Light" panose="020F0502020204030203" pitchFamily="34" charset="0"/>
              </a:rPr>
              <a:t>the future. </a:t>
            </a:r>
          </a:p>
          <a:p>
            <a:pPr>
              <a:lnSpc>
                <a:spcPts val="1060"/>
              </a:lnSpc>
              <a:spcAft>
                <a:spcPts val="600"/>
              </a:spcAft>
            </a:pPr>
            <a:r>
              <a:rPr lang="en-US" sz="900" spc="-10" dirty="0">
                <a:latin typeface="Lato Light" panose="020F0502020204030203" pitchFamily="34" charset="0"/>
                <a:ea typeface="Lato Light" panose="020F0502020204030203" pitchFamily="34" charset="0"/>
                <a:cs typeface="Lato Light" panose="020F0502020204030203" pitchFamily="34" charset="0"/>
              </a:rPr>
              <a:t>We know that businesses driven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a:latin typeface="Lato Light" panose="020F0502020204030203" pitchFamily="34" charset="0"/>
                <a:ea typeface="Lato Light" panose="020F0502020204030203" pitchFamily="34" charset="0"/>
                <a:cs typeface="Lato Light" panose="020F0502020204030203" pitchFamily="34" charset="0"/>
              </a:rPr>
              <a:t>to produce the next generation of innovation are turning to advanced technologies, including artificial intelligence, advanced robotics, the Internet of things (IoT) and deep learning/analytics to ensure their products are built both cost-competitively and sustainably.</a:t>
            </a:r>
          </a:p>
          <a:p>
            <a:pPr>
              <a:lnSpc>
                <a:spcPts val="1060"/>
              </a:lnSpc>
              <a:spcAft>
                <a:spcPts val="600"/>
              </a:spcAft>
            </a:pPr>
            <a:r>
              <a:rPr lang="en-US" sz="900" spc="-10" dirty="0">
                <a:latin typeface="Lato Light" panose="020F0502020204030203" pitchFamily="34" charset="0"/>
                <a:ea typeface="Lato Light" panose="020F0502020204030203" pitchFamily="34" charset="0"/>
                <a:cs typeface="Lato Light" panose="020F0502020204030203" pitchFamily="34" charset="0"/>
              </a:rPr>
              <a:t>These are technologies that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a:latin typeface="Lato Light" panose="020F0502020204030203" pitchFamily="34" charset="0"/>
                <a:ea typeface="Lato Light" panose="020F0502020204030203" pitchFamily="34" charset="0"/>
                <a:cs typeface="Lato Light" panose="020F0502020204030203" pitchFamily="34" charset="0"/>
              </a:rPr>
              <a:t>demand unique, high-level skills, an innovative ecosystem and a strong digital infrastructure. </a:t>
            </a:r>
          </a:p>
          <a:p>
            <a:pPr>
              <a:lnSpc>
                <a:spcPts val="1060"/>
              </a:lnSpc>
              <a:spcAft>
                <a:spcPts val="600"/>
              </a:spcAft>
            </a:pPr>
            <a:r>
              <a:rPr lang="en-US" sz="900" spc="-10" dirty="0">
                <a:latin typeface="Lato Light" panose="020F0502020204030203" pitchFamily="34" charset="0"/>
                <a:ea typeface="Lato Light" panose="020F0502020204030203" pitchFamily="34" charset="0"/>
                <a:cs typeface="Lato Light" panose="020F0502020204030203" pitchFamily="34" charset="0"/>
              </a:rPr>
              <a:t>You’ll find all that in Ontario, Canada. </a:t>
            </a:r>
          </a:p>
          <a:p>
            <a:pPr>
              <a:lnSpc>
                <a:spcPts val="1060"/>
              </a:lnSpc>
              <a:spcAft>
                <a:spcPts val="600"/>
              </a:spcAft>
            </a:pPr>
            <a:r>
              <a:rPr lang="en-US" sz="900" spc="-10" dirty="0">
                <a:latin typeface="Lato Light" panose="020F0502020204030203" pitchFamily="34" charset="0"/>
                <a:ea typeface="Lato Light" panose="020F0502020204030203" pitchFamily="34" charset="0"/>
                <a:cs typeface="Lato Light" panose="020F0502020204030203" pitchFamily="34" charset="0"/>
              </a:rPr>
              <a:t>It’s why leading manufacturers in every industry choose to locate and operate here. And, it’s why </a:t>
            </a:r>
            <a:br>
              <a:rPr lang="en-US" sz="900" spc="-10" dirty="0">
                <a:latin typeface="Lato Light" panose="020F0502020204030203" pitchFamily="34" charset="0"/>
                <a:ea typeface="Lato Light" panose="020F0502020204030203" pitchFamily="34" charset="0"/>
                <a:cs typeface="Lato Light" panose="020F0502020204030203" pitchFamily="34" charset="0"/>
              </a:rPr>
            </a:br>
            <a:r>
              <a:rPr lang="en-US" sz="900" spc="-10" dirty="0">
                <a:latin typeface="Lato Light" panose="020F0502020204030203" pitchFamily="34" charset="0"/>
                <a:ea typeface="Lato Light" panose="020F0502020204030203" pitchFamily="34" charset="0"/>
                <a:cs typeface="Lato Light" panose="020F0502020204030203" pitchFamily="34" charset="0"/>
              </a:rPr>
              <a:t>we continue to build out our capabilities on all fronts. </a:t>
            </a:r>
          </a:p>
          <a:p>
            <a:pPr>
              <a:lnSpc>
                <a:spcPts val="1060"/>
              </a:lnSpc>
              <a:spcAft>
                <a:spcPts val="600"/>
              </a:spcAft>
            </a:pPr>
            <a:r>
              <a:rPr lang="en-US" sz="900" spc="-10" dirty="0">
                <a:latin typeface="Lato Light" panose="020F0502020204030203" pitchFamily="34" charset="0"/>
                <a:ea typeface="Lato Light" panose="020F0502020204030203" pitchFamily="34" charset="0"/>
                <a:cs typeface="Lato Light" panose="020F0502020204030203" pitchFamily="34" charset="0"/>
              </a:rPr>
              <a:t>We pride ourselves on our collaborative approach to manufacturing, where a fellowship of the best and brightest in their fields re-tool and reimagine the sector—and we want your business to be a part of that community.</a:t>
            </a:r>
          </a:p>
          <a:p>
            <a:pPr>
              <a:lnSpc>
                <a:spcPts val="1060"/>
              </a:lnSpc>
              <a:spcAft>
                <a:spcPts val="600"/>
              </a:spcAft>
            </a:pPr>
            <a:r>
              <a:rPr lang="en-US" sz="900" spc="-10" dirty="0">
                <a:latin typeface="Lato Light" panose="020F0502020204030203" pitchFamily="34" charset="0"/>
                <a:ea typeface="Lato Light" panose="020F0502020204030203" pitchFamily="34" charset="0"/>
                <a:cs typeface="Lato Light" panose="020F0502020204030203" pitchFamily="34" charset="0"/>
              </a:rPr>
              <a:t>One of our latest partnerships ensures companies both big and small can succeed in the province. The Ontario </a:t>
            </a:r>
            <a:r>
              <a:rPr lang="en-US" sz="900" kern="800" spc="-10" dirty="0">
                <a:latin typeface="Lato Light" panose="020F0502020204030203" pitchFamily="34" charset="0"/>
                <a:ea typeface="Lato Light" panose="020F0502020204030203" pitchFamily="34" charset="0"/>
                <a:cs typeface="Lato Light" panose="020F0502020204030203" pitchFamily="34" charset="0"/>
              </a:rPr>
              <a:t>Advanced</a:t>
            </a:r>
            <a:r>
              <a:rPr lang="en-US" sz="900" spc="-10" dirty="0">
                <a:latin typeface="Lato Light" panose="020F0502020204030203" pitchFamily="34" charset="0"/>
                <a:ea typeface="Lato Light" panose="020F0502020204030203" pitchFamily="34" charset="0"/>
                <a:cs typeface="Lato Light" panose="020F0502020204030203" pitchFamily="34" charset="0"/>
              </a:rPr>
              <a:t> Manufacturing Consortium, a collaboration between McMaster University, the University of Waterloo and Western University, provides the sector with easy access to world-class facilities and expertise to help drive the next generation of manufacturing excellence</a:t>
            </a:r>
            <a:r>
              <a:rPr lang="en-US" sz="900" spc="-10" dirty="0">
                <a:latin typeface="Lato Medium" panose="020F0502020204030203" pitchFamily="34" charset="0"/>
                <a:ea typeface="Lato Medium" panose="020F0502020204030203" pitchFamily="34" charset="0"/>
                <a:cs typeface="Lato Medium" panose="020F0502020204030203" pitchFamily="34" charset="0"/>
              </a:rPr>
              <a:t>. </a:t>
            </a:r>
          </a:p>
          <a:p>
            <a:pPr>
              <a:lnSpc>
                <a:spcPts val="1060"/>
              </a:lnSpc>
              <a:spcAft>
                <a:spcPts val="600"/>
              </a:spcAft>
            </a:pPr>
            <a:endParaRPr lang="en-US" sz="900" spc="-10" dirty="0">
              <a:latin typeface="Lato Medium" panose="020F0502020204030203" pitchFamily="34" charset="0"/>
              <a:ea typeface="Lato Medium" panose="020F0502020204030203" pitchFamily="34" charset="0"/>
              <a:cs typeface="Lato Medium" panose="020F0502020204030203" pitchFamily="34" charset="0"/>
            </a:endParaRPr>
          </a:p>
          <a:p>
            <a:pPr>
              <a:lnSpc>
                <a:spcPts val="1160"/>
              </a:lnSpc>
              <a:spcAft>
                <a:spcPts val="600"/>
              </a:spcAft>
            </a:pPr>
            <a:r>
              <a:rPr lang="en-CA" sz="11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Join us and discover </a:t>
            </a:r>
            <a:br>
              <a:rPr lang="en-CA" sz="11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CA" sz="11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how Ontario can help </a:t>
            </a:r>
            <a:br>
              <a:rPr lang="en-CA" sz="11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CA" sz="11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your business prosper</a:t>
            </a:r>
            <a:r>
              <a:rPr lang="en-CA" sz="1100" b="1" dirty="0">
                <a:latin typeface="Lato Heavy" panose="020F0502020204030203" pitchFamily="34" charset="0"/>
                <a:ea typeface="Lato Heavy" panose="020F0502020204030203" pitchFamily="34" charset="0"/>
                <a:cs typeface="Lato Heavy" panose="020F0502020204030203" pitchFamily="34" charset="0"/>
              </a:rPr>
              <a:t>.</a:t>
            </a:r>
          </a:p>
        </p:txBody>
      </p:sp>
      <p:sp>
        <p:nvSpPr>
          <p:cNvPr id="12" name="TextBox 11">
            <a:extLst>
              <a:ext uri="{FF2B5EF4-FFF2-40B4-BE49-F238E27FC236}">
                <a16:creationId xmlns:a16="http://schemas.microsoft.com/office/drawing/2014/main" id="{DEE68847-8F28-7245-A2D4-FA466E54A8C6}"/>
              </a:ext>
            </a:extLst>
          </p:cNvPr>
          <p:cNvSpPr txBox="1"/>
          <p:nvPr/>
        </p:nvSpPr>
        <p:spPr bwMode="auto">
          <a:xfrm>
            <a:off x="518307" y="5466037"/>
            <a:ext cx="1832062" cy="99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r>
              <a:rPr lang="en-US" sz="800" dirty="0">
                <a:solidFill>
                  <a:schemeClr val="bg1"/>
                </a:solidFill>
                <a:latin typeface="Lato" panose="020F0502020204030203"/>
              </a:rPr>
              <a:t>All figures are in Canadian dollars (CAD) unless otherwise stated. </a:t>
            </a:r>
            <a:br>
              <a:rPr lang="en-US" sz="800" dirty="0">
                <a:solidFill>
                  <a:schemeClr val="bg1"/>
                </a:solidFill>
                <a:latin typeface="Lato" panose="020F0502020204030203"/>
              </a:rPr>
            </a:br>
            <a:r>
              <a:rPr lang="en-US" sz="800" dirty="0">
                <a:solidFill>
                  <a:schemeClr val="bg1"/>
                </a:solidFill>
                <a:latin typeface="Lato" panose="020F0502020204030203"/>
              </a:rPr>
              <a:t>The information in this book is accurate at the time of publication.</a:t>
            </a:r>
          </a:p>
          <a:p>
            <a:endParaRPr lang="en-US" sz="800" dirty="0">
              <a:solidFill>
                <a:schemeClr val="bg1"/>
              </a:solidFill>
              <a:latin typeface="Lato" panose="020F0502020204030203"/>
            </a:endParaRPr>
          </a:p>
          <a:p>
            <a:r>
              <a:rPr lang="en-US" sz="800" dirty="0">
                <a:solidFill>
                  <a:schemeClr val="bg1"/>
                </a:solidFill>
                <a:latin typeface="Lato" panose="020F0502020204030203"/>
              </a:rPr>
              <a:t>© Queen’s Printer for Ontario, 2022</a:t>
            </a:r>
          </a:p>
        </p:txBody>
      </p:sp>
      <p:sp>
        <p:nvSpPr>
          <p:cNvPr id="17" name="Rectangle 16">
            <a:extLst>
              <a:ext uri="{FF2B5EF4-FFF2-40B4-BE49-F238E27FC236}">
                <a16:creationId xmlns:a16="http://schemas.microsoft.com/office/drawing/2014/main" id="{C0223D91-067B-2343-8FCD-DCC8282A5CEA}"/>
              </a:ext>
            </a:extLst>
          </p:cNvPr>
          <p:cNvSpPr/>
          <p:nvPr/>
        </p:nvSpPr>
        <p:spPr>
          <a:xfrm>
            <a:off x="7940843" y="455961"/>
            <a:ext cx="3793957"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rgbClr val="FFFFFF"/>
                </a:solidFill>
                <a:latin typeface="Lato" panose="020F0502020204030203" pitchFamily="34" charset="0"/>
                <a:ea typeface="Lato" panose="020F0502020204030203" pitchFamily="34" charset="0"/>
                <a:cs typeface="Lato" panose="020F0502020204030203" pitchFamily="34" charset="0"/>
              </a:rPr>
              <a:t>Advanced Manufacturing in Ontario, Canada </a:t>
            </a:r>
          </a:p>
        </p:txBody>
      </p:sp>
      <p:pic>
        <p:nvPicPr>
          <p:cNvPr id="11" name="Picture 10">
            <a:extLst>
              <a:ext uri="{FF2B5EF4-FFF2-40B4-BE49-F238E27FC236}">
                <a16:creationId xmlns:a16="http://schemas.microsoft.com/office/drawing/2014/main" id="{B33E6B27-921E-324E-A749-1382426C5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5322" y="6305119"/>
            <a:ext cx="2024997" cy="310034"/>
          </a:xfrm>
          <a:prstGeom prst="rect">
            <a:avLst/>
          </a:prstGeom>
        </p:spPr>
      </p:pic>
    </p:spTree>
    <p:extLst>
      <p:ext uri="{BB962C8B-B14F-4D97-AF65-F5344CB8AC3E}">
        <p14:creationId xmlns:p14="http://schemas.microsoft.com/office/powerpoint/2010/main" val="337062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4B0B84D-2355-0C4A-9DBA-6854D8C1C8E0}"/>
              </a:ext>
            </a:extLst>
          </p:cNvPr>
          <p:cNvGrpSpPr/>
          <p:nvPr/>
        </p:nvGrpSpPr>
        <p:grpSpPr>
          <a:xfrm>
            <a:off x="7200900" y="1182722"/>
            <a:ext cx="4191000" cy="4891906"/>
            <a:chOff x="7353300" y="807181"/>
            <a:chExt cx="4191000" cy="4891906"/>
          </a:xfrm>
        </p:grpSpPr>
        <p:sp>
          <p:nvSpPr>
            <p:cNvPr id="10" name="TextBox 9">
              <a:extLst>
                <a:ext uri="{FF2B5EF4-FFF2-40B4-BE49-F238E27FC236}">
                  <a16:creationId xmlns:a16="http://schemas.microsoft.com/office/drawing/2014/main" id="{6EE8C428-DE72-AF46-AC66-544A13E30457}"/>
                </a:ext>
              </a:extLst>
            </p:cNvPr>
            <p:cNvSpPr txBox="1"/>
            <p:nvPr/>
          </p:nvSpPr>
          <p:spPr bwMode="auto">
            <a:xfrm>
              <a:off x="7362872" y="2209800"/>
              <a:ext cx="4181428" cy="34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spcAft>
                  <a:spcPts val="600"/>
                </a:spcAft>
              </a:pPr>
              <a:r>
                <a:rPr lang="en-CA" sz="1400" b="1" dirty="0">
                  <a:latin typeface="Lato" panose="020F0502020204030203" pitchFamily="34" charset="0"/>
                  <a:ea typeface="Lato" panose="020F0502020204030203" pitchFamily="34" charset="0"/>
                  <a:cs typeface="Lato" panose="020F0502020204030203" pitchFamily="34" charset="0"/>
                </a:rPr>
                <a:t>By locating your business in Ontario, </a:t>
              </a:r>
              <a:r>
                <a:rPr lang="en-CA" sz="1400" dirty="0">
                  <a:latin typeface="Lato Light" panose="020F0502020204030203" pitchFamily="34" charset="0"/>
                </a:rPr>
                <a:t>you can tap into one of the best-educated workforces in the G7. We also encourage companies to work with colleges and universities to develop programs that produce workers with the specific skills they need to succeed in today’s innovation economy. That means you will have the first pick from a talent pool with the most up-to-date industry qualifications.</a:t>
              </a:r>
            </a:p>
            <a:p>
              <a:pPr>
                <a:spcAft>
                  <a:spcPts val="600"/>
                </a:spcAft>
              </a:pPr>
              <a:r>
                <a:rPr lang="en-CA" sz="1400" dirty="0">
                  <a:latin typeface="Lato Light" panose="020F0502020204030203" pitchFamily="34" charset="0"/>
                </a:rPr>
                <a:t>Our friendly approach to immigration also means you can fast-track visas for highly skilled workers from anywhere in the world via the federal government’s Global Skills Strategy Program, which offers work permits within 10 business days.</a:t>
              </a:r>
            </a:p>
            <a:p>
              <a:pPr>
                <a:spcAft>
                  <a:spcPts val="600"/>
                </a:spcAft>
              </a:pPr>
              <a:r>
                <a:rPr lang="en-CA" sz="1400" dirty="0">
                  <a:latin typeface="Lato Light" panose="020F0502020204030203" pitchFamily="34" charset="0"/>
                </a:rPr>
                <a:t>Here, you’ll have access to the best and brightest talent—whether transplanted or homegrown.</a:t>
              </a:r>
            </a:p>
          </p:txBody>
        </p:sp>
        <p:sp>
          <p:nvSpPr>
            <p:cNvPr id="11" name="Title 1">
              <a:extLst>
                <a:ext uri="{FF2B5EF4-FFF2-40B4-BE49-F238E27FC236}">
                  <a16:creationId xmlns:a16="http://schemas.microsoft.com/office/drawing/2014/main" id="{5BE01278-3A53-7846-B176-2DF3526BAB23}"/>
                </a:ext>
              </a:extLst>
            </p:cNvPr>
            <p:cNvSpPr txBox="1">
              <a:spLocks/>
            </p:cNvSpPr>
            <p:nvPr/>
          </p:nvSpPr>
          <p:spPr bwMode="auto">
            <a:xfrm>
              <a:off x="7353300" y="807181"/>
              <a:ext cx="4181429" cy="6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110000"/>
                </a:lnSpc>
              </a:pPr>
              <a:r>
                <a:rPr lang="en-US" sz="1600" dirty="0">
                  <a:solidFill>
                    <a:srgbClr val="002E6E"/>
                  </a:solidFill>
                  <a:latin typeface="Lato" panose="020F0502020204030203" pitchFamily="34" charset="0"/>
                  <a:ea typeface="Lato" panose="020F0502020204030203" pitchFamily="34" charset="0"/>
                  <a:cs typeface="Lato" panose="020F0502020204030203" pitchFamily="34" charset="0"/>
                </a:rPr>
                <a:t>WHAT’S THE NUMBER ONE REASON MANUFACTURERS CHOOSE ONTARIO?</a:t>
              </a:r>
            </a:p>
          </p:txBody>
        </p:sp>
        <p:sp>
          <p:nvSpPr>
            <p:cNvPr id="12" name="Title 1">
              <a:extLst>
                <a:ext uri="{FF2B5EF4-FFF2-40B4-BE49-F238E27FC236}">
                  <a16:creationId xmlns:a16="http://schemas.microsoft.com/office/drawing/2014/main" id="{306979F4-A61D-4C40-8FC0-F62AC3C1176E}"/>
                </a:ext>
              </a:extLst>
            </p:cNvPr>
            <p:cNvSpPr txBox="1">
              <a:spLocks/>
            </p:cNvSpPr>
            <p:nvPr/>
          </p:nvSpPr>
          <p:spPr bwMode="auto">
            <a:xfrm>
              <a:off x="7362872" y="1539622"/>
              <a:ext cx="3360555" cy="67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ts val="1680"/>
                </a:lnSpc>
              </a:pPr>
              <a:r>
                <a:rPr lang="en-US" sz="1600" b="0" dirty="0">
                  <a:solidFill>
                    <a:schemeClr val="tx1"/>
                  </a:solidFill>
                  <a:latin typeface="Lato Medium" panose="020F0502020204030203" pitchFamily="34" charset="0"/>
                </a:rPr>
                <a:t>Access to a pipeline of highly skilled, educated and diverse talent.</a:t>
              </a:r>
            </a:p>
          </p:txBody>
        </p:sp>
      </p:grpSp>
      <p:grpSp>
        <p:nvGrpSpPr>
          <p:cNvPr id="52" name="Group 51">
            <a:extLst>
              <a:ext uri="{FF2B5EF4-FFF2-40B4-BE49-F238E27FC236}">
                <a16:creationId xmlns:a16="http://schemas.microsoft.com/office/drawing/2014/main" id="{A59A47A3-0A59-F046-84B7-3E050E984592}"/>
              </a:ext>
            </a:extLst>
          </p:cNvPr>
          <p:cNvGrpSpPr/>
          <p:nvPr/>
        </p:nvGrpSpPr>
        <p:grpSpPr>
          <a:xfrm>
            <a:off x="457200" y="323226"/>
            <a:ext cx="6436850" cy="6211547"/>
            <a:chOff x="457200" y="396054"/>
            <a:chExt cx="6436850" cy="6211547"/>
          </a:xfrm>
        </p:grpSpPr>
        <p:sp>
          <p:nvSpPr>
            <p:cNvPr id="9" name="Title 1">
              <a:extLst>
                <a:ext uri="{FF2B5EF4-FFF2-40B4-BE49-F238E27FC236}">
                  <a16:creationId xmlns:a16="http://schemas.microsoft.com/office/drawing/2014/main" id="{0CCEA558-9A4C-FE4E-ADCE-AA1C9E898B4E}"/>
                </a:ext>
              </a:extLst>
            </p:cNvPr>
            <p:cNvSpPr txBox="1">
              <a:spLocks/>
            </p:cNvSpPr>
            <p:nvPr/>
          </p:nvSpPr>
          <p:spPr bwMode="auto">
            <a:xfrm>
              <a:off x="3725144" y="2258731"/>
              <a:ext cx="1660853" cy="88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gn="ctr">
                <a:lnSpc>
                  <a:spcPts val="1680"/>
                </a:lnSpc>
              </a:pPr>
              <a:r>
                <a:rPr lang="en-US" sz="1600" b="0" dirty="0">
                  <a:solidFill>
                    <a:schemeClr val="tx1"/>
                  </a:solidFill>
                  <a:latin typeface="Lato Medium" panose="020F0502020204030203" pitchFamily="34" charset="0"/>
                </a:rPr>
                <a:t>THE</a:t>
              </a:r>
            </a:p>
            <a:p>
              <a:pPr marL="7938" algn="ctr">
                <a:lnSpc>
                  <a:spcPts val="1680"/>
                </a:lnSpc>
              </a:pPr>
              <a:r>
                <a:rPr lang="en-US" sz="1600" b="0" dirty="0">
                  <a:solidFill>
                    <a:schemeClr val="tx1"/>
                  </a:solidFill>
                  <a:latin typeface="Lato Medium" panose="020F0502020204030203" pitchFamily="34" charset="0"/>
                </a:rPr>
                <a:t>INTELLIGENT</a:t>
              </a:r>
            </a:p>
            <a:p>
              <a:pPr marL="7938" algn="ctr">
                <a:lnSpc>
                  <a:spcPts val="1680"/>
                </a:lnSpc>
              </a:pPr>
              <a:r>
                <a:rPr lang="en-US" sz="1600" b="0" dirty="0">
                  <a:solidFill>
                    <a:schemeClr val="tx1"/>
                  </a:solidFill>
                  <a:latin typeface="Lato Medium" panose="020F0502020204030203" pitchFamily="34" charset="0"/>
                </a:rPr>
                <a:t>CHOICE</a:t>
              </a:r>
            </a:p>
          </p:txBody>
        </p:sp>
        <p:grpSp>
          <p:nvGrpSpPr>
            <p:cNvPr id="51" name="Group 50">
              <a:extLst>
                <a:ext uri="{FF2B5EF4-FFF2-40B4-BE49-F238E27FC236}">
                  <a16:creationId xmlns:a16="http://schemas.microsoft.com/office/drawing/2014/main" id="{035D811A-0E20-C046-BD76-8158F0D76CEF}"/>
                </a:ext>
              </a:extLst>
            </p:cNvPr>
            <p:cNvGrpSpPr/>
            <p:nvPr/>
          </p:nvGrpSpPr>
          <p:grpSpPr>
            <a:xfrm>
              <a:off x="457200" y="396054"/>
              <a:ext cx="6436850" cy="6211547"/>
              <a:chOff x="457200" y="396054"/>
              <a:chExt cx="6436850" cy="6211547"/>
            </a:xfrm>
          </p:grpSpPr>
          <p:grpSp>
            <p:nvGrpSpPr>
              <p:cNvPr id="32" name="Group 31">
                <a:extLst>
                  <a:ext uri="{FF2B5EF4-FFF2-40B4-BE49-F238E27FC236}">
                    <a16:creationId xmlns:a16="http://schemas.microsoft.com/office/drawing/2014/main" id="{1E584784-29A9-3A4D-B4FC-63B963E4E0D8}"/>
                  </a:ext>
                </a:extLst>
              </p:cNvPr>
              <p:cNvGrpSpPr/>
              <p:nvPr/>
            </p:nvGrpSpPr>
            <p:grpSpPr>
              <a:xfrm>
                <a:off x="457200" y="396054"/>
                <a:ext cx="1508052" cy="6211547"/>
                <a:chOff x="611712" y="403590"/>
                <a:chExt cx="1508052" cy="6211547"/>
              </a:xfrm>
            </p:grpSpPr>
            <p:sp>
              <p:nvSpPr>
                <p:cNvPr id="20" name="Oval 19">
                  <a:extLst>
                    <a:ext uri="{FF2B5EF4-FFF2-40B4-BE49-F238E27FC236}">
                      <a16:creationId xmlns:a16="http://schemas.microsoft.com/office/drawing/2014/main" id="{C7E8CE0B-4184-4448-91D4-895DB2726DE3}"/>
                    </a:ext>
                  </a:extLst>
                </p:cNvPr>
                <p:cNvSpPr/>
                <p:nvPr/>
              </p:nvSpPr>
              <p:spPr>
                <a:xfrm>
                  <a:off x="611712" y="1971422"/>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C1CCE5-5076-0F4B-BC97-BF8BE0884BD7}"/>
                    </a:ext>
                  </a:extLst>
                </p:cNvPr>
                <p:cNvSpPr/>
                <p:nvPr/>
              </p:nvSpPr>
              <p:spPr>
                <a:xfrm>
                  <a:off x="611712" y="403590"/>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9C4F338-1E46-D940-8640-1ED54718BEDB}"/>
                    </a:ext>
                  </a:extLst>
                </p:cNvPr>
                <p:cNvSpPr/>
                <p:nvPr/>
              </p:nvSpPr>
              <p:spPr>
                <a:xfrm>
                  <a:off x="611712" y="3539254"/>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72112BA-56E4-1D45-9A1F-A94E73D150DD}"/>
                    </a:ext>
                  </a:extLst>
                </p:cNvPr>
                <p:cNvSpPr/>
                <p:nvPr/>
              </p:nvSpPr>
              <p:spPr>
                <a:xfrm>
                  <a:off x="611712" y="5107085"/>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5861F13-325C-2841-A727-307E2D5F119A}"/>
                  </a:ext>
                </a:extLst>
              </p:cNvPr>
              <p:cNvGrpSpPr/>
              <p:nvPr/>
            </p:nvGrpSpPr>
            <p:grpSpPr>
              <a:xfrm>
                <a:off x="2167573" y="396054"/>
                <a:ext cx="1508052" cy="6211547"/>
                <a:chOff x="611712" y="403590"/>
                <a:chExt cx="1508052" cy="6211547"/>
              </a:xfrm>
            </p:grpSpPr>
            <p:sp>
              <p:nvSpPr>
                <p:cNvPr id="34" name="Oval 33">
                  <a:extLst>
                    <a:ext uri="{FF2B5EF4-FFF2-40B4-BE49-F238E27FC236}">
                      <a16:creationId xmlns:a16="http://schemas.microsoft.com/office/drawing/2014/main" id="{FD459A91-51F1-5C44-8DBB-D9FC03E588D0}"/>
                    </a:ext>
                  </a:extLst>
                </p:cNvPr>
                <p:cNvSpPr/>
                <p:nvPr/>
              </p:nvSpPr>
              <p:spPr>
                <a:xfrm>
                  <a:off x="611712" y="1971422"/>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21E1F58-8EE2-484D-A99A-2DD7F0504D88}"/>
                    </a:ext>
                  </a:extLst>
                </p:cNvPr>
                <p:cNvSpPr/>
                <p:nvPr/>
              </p:nvSpPr>
              <p:spPr>
                <a:xfrm>
                  <a:off x="611712" y="403590"/>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0F7B478-533D-184E-AE0B-206F0B1FCABE}"/>
                    </a:ext>
                  </a:extLst>
                </p:cNvPr>
                <p:cNvSpPr/>
                <p:nvPr/>
              </p:nvSpPr>
              <p:spPr>
                <a:xfrm>
                  <a:off x="611712" y="3539254"/>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DD8504C-30C0-6940-889A-A74FB605BB1E}"/>
                    </a:ext>
                  </a:extLst>
                </p:cNvPr>
                <p:cNvSpPr/>
                <p:nvPr/>
              </p:nvSpPr>
              <p:spPr>
                <a:xfrm>
                  <a:off x="611712" y="5107085"/>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E9DFC559-D14D-F14D-A557-6054471FE387}"/>
                  </a:ext>
                </a:extLst>
              </p:cNvPr>
              <p:cNvGrpSpPr/>
              <p:nvPr/>
            </p:nvGrpSpPr>
            <p:grpSpPr>
              <a:xfrm>
                <a:off x="3877946" y="396054"/>
                <a:ext cx="1508052" cy="6211547"/>
                <a:chOff x="611712" y="403590"/>
                <a:chExt cx="1508052" cy="6211547"/>
              </a:xfrm>
            </p:grpSpPr>
            <p:sp>
              <p:nvSpPr>
                <p:cNvPr id="40" name="Oval 39">
                  <a:extLst>
                    <a:ext uri="{FF2B5EF4-FFF2-40B4-BE49-F238E27FC236}">
                      <a16:creationId xmlns:a16="http://schemas.microsoft.com/office/drawing/2014/main" id="{A4D01F59-2DDE-7C43-A2DB-D9884E84D10B}"/>
                    </a:ext>
                  </a:extLst>
                </p:cNvPr>
                <p:cNvSpPr/>
                <p:nvPr/>
              </p:nvSpPr>
              <p:spPr>
                <a:xfrm>
                  <a:off x="611712" y="403590"/>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755CFE37-366C-9E4E-9589-98A79DA9A1FC}"/>
                    </a:ext>
                  </a:extLst>
                </p:cNvPr>
                <p:cNvSpPr/>
                <p:nvPr/>
              </p:nvSpPr>
              <p:spPr>
                <a:xfrm>
                  <a:off x="611712" y="3539254"/>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289AE5B-9038-6244-8CA3-A9DAC0ED3F67}"/>
                    </a:ext>
                  </a:extLst>
                </p:cNvPr>
                <p:cNvSpPr/>
                <p:nvPr/>
              </p:nvSpPr>
              <p:spPr>
                <a:xfrm>
                  <a:off x="611712" y="5107085"/>
                  <a:ext cx="1508052" cy="1508052"/>
                </a:xfrm>
                <a:prstGeom prst="ellipse">
                  <a:avLst/>
                </a:prstGeom>
                <a:solidFill>
                  <a:srgbClr val="00A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a:extLst>
                  <a:ext uri="{FF2B5EF4-FFF2-40B4-BE49-F238E27FC236}">
                    <a16:creationId xmlns:a16="http://schemas.microsoft.com/office/drawing/2014/main" id="{8EE3ACA4-47FB-C642-A54D-A496C3AEE1EE}"/>
                  </a:ext>
                </a:extLst>
              </p:cNvPr>
              <p:cNvSpPr/>
              <p:nvPr/>
            </p:nvSpPr>
            <p:spPr>
              <a:xfrm>
                <a:off x="5385998" y="1963886"/>
                <a:ext cx="1508052" cy="1508052"/>
              </a:xfrm>
              <a:prstGeom prst="ellipse">
                <a:avLst/>
              </a:prstGeom>
              <a:solidFill>
                <a:srgbClr val="7A9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148D99A3-8243-C54C-AD18-1ED08118900C}"/>
                </a:ext>
              </a:extLst>
            </p:cNvPr>
            <p:cNvGrpSpPr/>
            <p:nvPr/>
          </p:nvGrpSpPr>
          <p:grpSpPr>
            <a:xfrm>
              <a:off x="742844" y="981852"/>
              <a:ext cx="3944999" cy="423932"/>
              <a:chOff x="1589059" y="884840"/>
              <a:chExt cx="3146615" cy="338137"/>
            </a:xfrm>
          </p:grpSpPr>
          <p:sp>
            <p:nvSpPr>
              <p:cNvPr id="48" name="Rectangle 47">
                <a:extLst>
                  <a:ext uri="{FF2B5EF4-FFF2-40B4-BE49-F238E27FC236}">
                    <a16:creationId xmlns:a16="http://schemas.microsoft.com/office/drawing/2014/main" id="{2A32639F-EEBB-8E44-B25B-BCE91FBFB227}"/>
                  </a:ext>
                </a:extLst>
              </p:cNvPr>
              <p:cNvSpPr/>
              <p:nvPr/>
            </p:nvSpPr>
            <p:spPr>
              <a:xfrm>
                <a:off x="1589059" y="884840"/>
                <a:ext cx="3146615" cy="338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684322B-0D19-1141-AD43-FE5F615360C3}"/>
                  </a:ext>
                </a:extLst>
              </p:cNvPr>
              <p:cNvSpPr txBox="1"/>
              <p:nvPr/>
            </p:nvSpPr>
            <p:spPr bwMode="auto">
              <a:xfrm>
                <a:off x="1589059" y="921909"/>
                <a:ext cx="3146615" cy="23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1440" rIns="91440" bIns="91440" numCol="1" rtlCol="0" anchor="t" anchorCtr="0" compatLnSpc="1">
                <a:prstTxWarp prst="textNoShape">
                  <a:avLst/>
                </a:prstTxWarp>
                <a:noAutofit/>
              </a:bodyPr>
              <a:lstStyle/>
              <a:p>
                <a:pPr algn="ctr"/>
                <a:r>
                  <a:rPr lang="en-CA" sz="10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Advanced Manufacturing in Ontario, Canada</a:t>
                </a:r>
              </a:p>
              <a:p>
                <a:pPr algn="l"/>
                <a:endParaRPr lang="en-US" dirty="0">
                  <a:solidFill>
                    <a:schemeClr val="bg1"/>
                  </a:solidFill>
                </a:endParaRPr>
              </a:p>
            </p:txBody>
          </p:sp>
        </p:grpSp>
      </p:grpSp>
    </p:spTree>
    <p:extLst>
      <p:ext uri="{BB962C8B-B14F-4D97-AF65-F5344CB8AC3E}">
        <p14:creationId xmlns:p14="http://schemas.microsoft.com/office/powerpoint/2010/main" val="2126771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2ACC306-F3D5-7240-A037-35BB38B719F1}"/>
              </a:ext>
            </a:extLst>
          </p:cNvPr>
          <p:cNvGrpSpPr/>
          <p:nvPr/>
        </p:nvGrpSpPr>
        <p:grpSpPr>
          <a:xfrm>
            <a:off x="537306" y="1706479"/>
            <a:ext cx="5471608" cy="2561214"/>
            <a:chOff x="607211" y="556918"/>
            <a:chExt cx="5471608" cy="2561214"/>
          </a:xfrm>
        </p:grpSpPr>
        <p:sp>
          <p:nvSpPr>
            <p:cNvPr id="2" name="Title 1">
              <a:extLst>
                <a:ext uri="{FF2B5EF4-FFF2-40B4-BE49-F238E27FC236}">
                  <a16:creationId xmlns:a16="http://schemas.microsoft.com/office/drawing/2014/main" id="{61177F1A-A675-0C48-A987-AFE7EDD11239}"/>
                </a:ext>
              </a:extLst>
            </p:cNvPr>
            <p:cNvSpPr txBox="1">
              <a:spLocks/>
            </p:cNvSpPr>
            <p:nvPr/>
          </p:nvSpPr>
          <p:spPr bwMode="auto">
            <a:xfrm>
              <a:off x="685800" y="556918"/>
              <a:ext cx="3140075" cy="27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100000"/>
                </a:lnSpc>
              </a:pPr>
              <a:r>
                <a:rPr lang="en-US" sz="1800" b="0" dirty="0">
                  <a:solidFill>
                    <a:srgbClr val="002E6E"/>
                  </a:solidFill>
                  <a:latin typeface="Lato" panose="020F0502020204030203" pitchFamily="34" charset="0"/>
                  <a:ea typeface="Lato" panose="020F0502020204030203" pitchFamily="34" charset="0"/>
                  <a:cs typeface="Lato" panose="020F0502020204030203" pitchFamily="34" charset="0"/>
                </a:rPr>
                <a:t>SOME OF THE WORLD’S</a:t>
              </a:r>
            </a:p>
          </p:txBody>
        </p:sp>
        <p:sp>
          <p:nvSpPr>
            <p:cNvPr id="4" name="Title 1">
              <a:extLst>
                <a:ext uri="{FF2B5EF4-FFF2-40B4-BE49-F238E27FC236}">
                  <a16:creationId xmlns:a16="http://schemas.microsoft.com/office/drawing/2014/main" id="{B402E1C2-E14C-144F-896C-1351ED487EF2}"/>
                </a:ext>
              </a:extLst>
            </p:cNvPr>
            <p:cNvSpPr txBox="1">
              <a:spLocks/>
            </p:cNvSpPr>
            <p:nvPr/>
          </p:nvSpPr>
          <p:spPr bwMode="auto">
            <a:xfrm>
              <a:off x="607211" y="1466176"/>
              <a:ext cx="4980647" cy="115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a:lnSpc>
                  <a:spcPct val="100000"/>
                </a:lnSpc>
              </a:pPr>
              <a:r>
                <a:rPr lang="en-US" sz="8000" spc="-150" dirty="0">
                  <a:solidFill>
                    <a:srgbClr val="7A9D4A"/>
                  </a:solidFill>
                  <a:latin typeface="Lato Black" panose="020F0502020204030203" pitchFamily="34" charset="0"/>
                  <a:ea typeface="Lato Black" panose="020F0502020204030203" pitchFamily="34" charset="0"/>
                  <a:cs typeface="Lato Black" panose="020F0502020204030203" pitchFamily="34" charset="0"/>
                </a:rPr>
                <a:t>ONTARIO</a:t>
              </a:r>
            </a:p>
          </p:txBody>
        </p:sp>
        <p:sp>
          <p:nvSpPr>
            <p:cNvPr id="5" name="Title 1">
              <a:extLst>
                <a:ext uri="{FF2B5EF4-FFF2-40B4-BE49-F238E27FC236}">
                  <a16:creationId xmlns:a16="http://schemas.microsoft.com/office/drawing/2014/main" id="{1AAA2843-A69E-4740-896C-A9B5A2C68069}"/>
                </a:ext>
              </a:extLst>
            </p:cNvPr>
            <p:cNvSpPr txBox="1">
              <a:spLocks/>
            </p:cNvSpPr>
            <p:nvPr/>
          </p:nvSpPr>
          <p:spPr bwMode="auto">
            <a:xfrm>
              <a:off x="663856" y="800100"/>
              <a:ext cx="5414963" cy="60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100000"/>
                </a:lnSpc>
              </a:pPr>
              <a:r>
                <a:rPr lang="en-US" sz="3600" dirty="0">
                  <a:solidFill>
                    <a:srgbClr val="002E6E"/>
                  </a:solidFill>
                  <a:latin typeface="Lato Black" panose="020F0502020204030203" pitchFamily="34" charset="0"/>
                  <a:ea typeface="Lato Black" panose="020F0502020204030203" pitchFamily="34" charset="0"/>
                  <a:cs typeface="Lato Black" panose="020F0502020204030203" pitchFamily="34" charset="0"/>
                </a:rPr>
                <a:t>BEST AND BRIGHTEST</a:t>
              </a:r>
            </a:p>
          </p:txBody>
        </p:sp>
        <p:sp>
          <p:nvSpPr>
            <p:cNvPr id="6" name="Title 1">
              <a:extLst>
                <a:ext uri="{FF2B5EF4-FFF2-40B4-BE49-F238E27FC236}">
                  <a16:creationId xmlns:a16="http://schemas.microsoft.com/office/drawing/2014/main" id="{FF46A68B-C36E-774E-8186-05103DED400A}"/>
                </a:ext>
              </a:extLst>
            </p:cNvPr>
            <p:cNvSpPr txBox="1">
              <a:spLocks/>
            </p:cNvSpPr>
            <p:nvPr/>
          </p:nvSpPr>
          <p:spPr bwMode="auto">
            <a:xfrm>
              <a:off x="663856" y="1346819"/>
              <a:ext cx="3140075" cy="27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100000"/>
                </a:lnSpc>
              </a:pPr>
              <a:r>
                <a:rPr lang="en-US" sz="1800" b="0" dirty="0">
                  <a:solidFill>
                    <a:srgbClr val="002E6E"/>
                  </a:solidFill>
                  <a:latin typeface="Lato" panose="020F0502020204030203" pitchFamily="34" charset="0"/>
                  <a:ea typeface="Lato" panose="020F0502020204030203" pitchFamily="34" charset="0"/>
                  <a:cs typeface="Lato" panose="020F0502020204030203" pitchFamily="34" charset="0"/>
                </a:rPr>
                <a:t>CHOOOSE TO CALL</a:t>
              </a:r>
            </a:p>
          </p:txBody>
        </p:sp>
        <p:sp>
          <p:nvSpPr>
            <p:cNvPr id="7" name="Title 1">
              <a:extLst>
                <a:ext uri="{FF2B5EF4-FFF2-40B4-BE49-F238E27FC236}">
                  <a16:creationId xmlns:a16="http://schemas.microsoft.com/office/drawing/2014/main" id="{57C09F40-8642-AB4D-BFCA-5AF4FEC1A3D3}"/>
                </a:ext>
              </a:extLst>
            </p:cNvPr>
            <p:cNvSpPr txBox="1">
              <a:spLocks/>
            </p:cNvSpPr>
            <p:nvPr/>
          </p:nvSpPr>
          <p:spPr bwMode="auto">
            <a:xfrm>
              <a:off x="666188" y="2515612"/>
              <a:ext cx="3137743" cy="60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100000"/>
                </a:lnSpc>
              </a:pPr>
              <a:r>
                <a:rPr lang="en-US" sz="3600" dirty="0">
                  <a:solidFill>
                    <a:srgbClr val="002E6E"/>
                  </a:solidFill>
                  <a:latin typeface="Lato Black" panose="020F0502020204030203" pitchFamily="34" charset="0"/>
                  <a:ea typeface="Lato Black" panose="020F0502020204030203" pitchFamily="34" charset="0"/>
                  <a:cs typeface="Lato Black" panose="020F0502020204030203" pitchFamily="34" charset="0"/>
                </a:rPr>
                <a:t>HOME</a:t>
              </a:r>
            </a:p>
          </p:txBody>
        </p:sp>
      </p:grpSp>
      <p:sp>
        <p:nvSpPr>
          <p:cNvPr id="10" name="TextBox 9">
            <a:extLst>
              <a:ext uri="{FF2B5EF4-FFF2-40B4-BE49-F238E27FC236}">
                <a16:creationId xmlns:a16="http://schemas.microsoft.com/office/drawing/2014/main" id="{05F2611D-DE31-FC4E-BC9B-C4D4DBBE2F2E}"/>
              </a:ext>
            </a:extLst>
          </p:cNvPr>
          <p:cNvSpPr txBox="1"/>
          <p:nvPr/>
        </p:nvSpPr>
        <p:spPr bwMode="auto">
          <a:xfrm>
            <a:off x="6724531" y="1934793"/>
            <a:ext cx="5010269" cy="403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742950" indent="-742950">
              <a:spcAft>
                <a:spcPts val="1200"/>
              </a:spcAft>
              <a:buSzPct val="100000"/>
              <a:buBlip>
                <a:blip r:embed="rId2"/>
              </a:buBlip>
            </a:pPr>
            <a:r>
              <a:rPr lang="en-CA" sz="1600" dirty="0">
                <a:latin typeface="Lato" panose="020F0502020204030203" pitchFamily="34" charset="0"/>
                <a:ea typeface="Lato" panose="020F0502020204030203" pitchFamily="34" charset="0"/>
                <a:cs typeface="Lato" panose="020F0502020204030203" pitchFamily="34" charset="0"/>
              </a:rPr>
              <a:t>The most available qualified engineers</a:t>
            </a:r>
            <a:br>
              <a:rPr lang="en-CA" sz="1600" dirty="0">
                <a:latin typeface="Lato" panose="020F0502020204030203" pitchFamily="34" charset="0"/>
                <a:ea typeface="Lato" panose="020F0502020204030203" pitchFamily="34" charset="0"/>
                <a:cs typeface="Lato" panose="020F0502020204030203" pitchFamily="34" charset="0"/>
              </a:rPr>
            </a:br>
            <a:r>
              <a:rPr lang="en-CA" sz="1600" dirty="0">
                <a:latin typeface="Lato" panose="020F0502020204030203" pitchFamily="34" charset="0"/>
                <a:ea typeface="Lato" panose="020F0502020204030203" pitchFamily="34" charset="0"/>
                <a:cs typeface="Lato" panose="020F0502020204030203" pitchFamily="34" charset="0"/>
              </a:rPr>
              <a:t>in the G7</a:t>
            </a:r>
          </a:p>
          <a:p>
            <a:pPr marL="742950" indent="-742950">
              <a:spcAft>
                <a:spcPts val="1200"/>
              </a:spcAft>
              <a:buSzPct val="100000"/>
              <a:buBlip>
                <a:blip r:embed="rId2"/>
              </a:buBlip>
            </a:pPr>
            <a:r>
              <a:rPr lang="en-CA" sz="1600" dirty="0">
                <a:latin typeface="Lato" panose="020F0502020204030203" pitchFamily="34" charset="0"/>
                <a:ea typeface="Lato" panose="020F0502020204030203" pitchFamily="34" charset="0"/>
                <a:cs typeface="Lato" panose="020F0502020204030203" pitchFamily="34" charset="0"/>
              </a:rPr>
              <a:t>The highest concentration of entrepreneurs </a:t>
            </a:r>
            <a:br>
              <a:rPr lang="en-CA" sz="1600" dirty="0">
                <a:latin typeface="Lato" panose="020F0502020204030203" pitchFamily="34" charset="0"/>
                <a:ea typeface="Lato" panose="020F0502020204030203" pitchFamily="34" charset="0"/>
                <a:cs typeface="Lato" panose="020F0502020204030203" pitchFamily="34" charset="0"/>
              </a:rPr>
            </a:br>
            <a:r>
              <a:rPr lang="en-CA" sz="1600" dirty="0">
                <a:latin typeface="Lato" panose="020F0502020204030203" pitchFamily="34" charset="0"/>
                <a:ea typeface="Lato" panose="020F0502020204030203" pitchFamily="34" charset="0"/>
                <a:cs typeface="Lato" panose="020F0502020204030203" pitchFamily="34" charset="0"/>
              </a:rPr>
              <a:t>in the world</a:t>
            </a:r>
          </a:p>
          <a:p>
            <a:pPr marL="742950" indent="-742950">
              <a:spcAft>
                <a:spcPts val="1200"/>
              </a:spcAft>
              <a:buSzPct val="100000"/>
              <a:buBlip>
                <a:blip r:embed="rId2"/>
              </a:buBlip>
            </a:pPr>
            <a:r>
              <a:rPr lang="en-CA" sz="1600" dirty="0">
                <a:latin typeface="Lato" panose="020F0502020204030203" pitchFamily="34" charset="0"/>
                <a:ea typeface="Lato" panose="020F0502020204030203" pitchFamily="34" charset="0"/>
                <a:cs typeface="Lato" panose="020F0502020204030203" pitchFamily="34" charset="0"/>
              </a:rPr>
              <a:t>A network of highly ranked universities and colleges that guarantees uniformly well-educated graduates trained to think outside </a:t>
            </a:r>
            <a:br>
              <a:rPr lang="en-CA" sz="1600" dirty="0">
                <a:latin typeface="Lato" panose="020F0502020204030203" pitchFamily="34" charset="0"/>
                <a:ea typeface="Lato" panose="020F0502020204030203" pitchFamily="34" charset="0"/>
                <a:cs typeface="Lato" panose="020F0502020204030203" pitchFamily="34" charset="0"/>
              </a:rPr>
            </a:br>
            <a:r>
              <a:rPr lang="en-CA" sz="1600" dirty="0">
                <a:latin typeface="Lato" panose="020F0502020204030203" pitchFamily="34" charset="0"/>
                <a:ea typeface="Lato" panose="020F0502020204030203" pitchFamily="34" charset="0"/>
                <a:cs typeface="Lato" panose="020F0502020204030203" pitchFamily="34" charset="0"/>
              </a:rPr>
              <a:t>the box—including 55,000 STEM grads </a:t>
            </a:r>
            <a:br>
              <a:rPr lang="en-CA" sz="1600" dirty="0">
                <a:latin typeface="Lato" panose="020F0502020204030203" pitchFamily="34" charset="0"/>
                <a:ea typeface="Lato" panose="020F0502020204030203" pitchFamily="34" charset="0"/>
                <a:cs typeface="Lato" panose="020F0502020204030203" pitchFamily="34" charset="0"/>
              </a:rPr>
            </a:br>
            <a:r>
              <a:rPr lang="en-CA" sz="1600" dirty="0">
                <a:latin typeface="Lato" panose="020F0502020204030203" pitchFamily="34" charset="0"/>
                <a:ea typeface="Lato" panose="020F0502020204030203" pitchFamily="34" charset="0"/>
                <a:cs typeface="Lato" panose="020F0502020204030203" pitchFamily="34" charset="0"/>
              </a:rPr>
              <a:t>per year</a:t>
            </a:r>
          </a:p>
          <a:p>
            <a:pPr marL="742950" indent="-742950">
              <a:spcAft>
                <a:spcPts val="1200"/>
              </a:spcAft>
              <a:buSzPct val="100000"/>
              <a:buBlip>
                <a:blip r:embed="rId2"/>
              </a:buBlip>
            </a:pPr>
            <a:r>
              <a:rPr lang="en-CA" sz="1600" dirty="0">
                <a:latin typeface="Lato" panose="020F0502020204030203" pitchFamily="34" charset="0"/>
                <a:ea typeface="Lato" panose="020F0502020204030203" pitchFamily="34" charset="0"/>
                <a:cs typeface="Lato" panose="020F0502020204030203" pitchFamily="34" charset="0"/>
              </a:rPr>
              <a:t>Extensive co-op and internship programs</a:t>
            </a:r>
            <a:br>
              <a:rPr lang="en-CA" sz="1600" dirty="0">
                <a:latin typeface="Lato" panose="020F0502020204030203" pitchFamily="34" charset="0"/>
                <a:ea typeface="Lato" panose="020F0502020204030203" pitchFamily="34" charset="0"/>
                <a:cs typeface="Lato" panose="020F0502020204030203" pitchFamily="34" charset="0"/>
              </a:rPr>
            </a:br>
            <a:r>
              <a:rPr lang="en-CA" sz="1600" dirty="0">
                <a:latin typeface="Lato" panose="020F0502020204030203" pitchFamily="34" charset="0"/>
                <a:ea typeface="Lato" panose="020F0502020204030203" pitchFamily="34" charset="0"/>
                <a:cs typeface="Lato" panose="020F0502020204030203" pitchFamily="34" charset="0"/>
              </a:rPr>
              <a:t>that produce industry–ready workers</a:t>
            </a:r>
          </a:p>
        </p:txBody>
      </p:sp>
      <p:sp>
        <p:nvSpPr>
          <p:cNvPr id="13" name="Title 1">
            <a:extLst>
              <a:ext uri="{FF2B5EF4-FFF2-40B4-BE49-F238E27FC236}">
                <a16:creationId xmlns:a16="http://schemas.microsoft.com/office/drawing/2014/main" id="{6508610F-2B33-6146-8A3F-79AAE588AF70}"/>
              </a:ext>
            </a:extLst>
          </p:cNvPr>
          <p:cNvSpPr txBox="1">
            <a:spLocks/>
          </p:cNvSpPr>
          <p:nvPr/>
        </p:nvSpPr>
        <p:spPr bwMode="auto">
          <a:xfrm>
            <a:off x="633413" y="633413"/>
            <a:ext cx="1660853" cy="86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ts val="1680"/>
              </a:lnSpc>
            </a:pPr>
            <a:r>
              <a:rPr lang="en-US" sz="1400" b="0" dirty="0">
                <a:solidFill>
                  <a:srgbClr val="7A9D4A"/>
                </a:solidFill>
                <a:latin typeface="Lato Medium" panose="020F0502020204030203" pitchFamily="34" charset="0"/>
              </a:rPr>
              <a:t>THE</a:t>
            </a:r>
          </a:p>
          <a:p>
            <a:pPr marL="7938">
              <a:lnSpc>
                <a:spcPts val="1680"/>
              </a:lnSpc>
            </a:pPr>
            <a:r>
              <a:rPr lang="en-US" sz="1400" b="0" dirty="0">
                <a:solidFill>
                  <a:srgbClr val="7A9D4A"/>
                </a:solidFill>
                <a:latin typeface="Lato Medium" panose="020F0502020204030203" pitchFamily="34" charset="0"/>
              </a:rPr>
              <a:t>INTELLIGENT</a:t>
            </a:r>
          </a:p>
          <a:p>
            <a:pPr marL="7938">
              <a:lnSpc>
                <a:spcPts val="1680"/>
              </a:lnSpc>
            </a:pPr>
            <a:r>
              <a:rPr lang="en-US" sz="1400" b="0" dirty="0">
                <a:solidFill>
                  <a:srgbClr val="7A9D4A"/>
                </a:solidFill>
                <a:latin typeface="Lato Medium" panose="020F0502020204030203" pitchFamily="34" charset="0"/>
              </a:rPr>
              <a:t>CHOICE</a:t>
            </a:r>
          </a:p>
        </p:txBody>
      </p:sp>
      <p:sp>
        <p:nvSpPr>
          <p:cNvPr id="14" name="Oval 13">
            <a:extLst>
              <a:ext uri="{FF2B5EF4-FFF2-40B4-BE49-F238E27FC236}">
                <a16:creationId xmlns:a16="http://schemas.microsoft.com/office/drawing/2014/main" id="{0A20B73E-BC1F-CB40-9D78-E75CA336007B}"/>
              </a:ext>
            </a:extLst>
          </p:cNvPr>
          <p:cNvSpPr/>
          <p:nvPr/>
        </p:nvSpPr>
        <p:spPr>
          <a:xfrm>
            <a:off x="2085006" y="3920198"/>
            <a:ext cx="209260" cy="196148"/>
          </a:xfrm>
          <a:prstGeom prst="ellipse">
            <a:avLst/>
          </a:prstGeom>
          <a:solidFill>
            <a:srgbClr val="7A9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652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7CE7C7F-D5D3-7A4C-AFBA-E216105E0B49}"/>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t="-176"/>
          <a:stretch/>
        </p:blipFill>
        <p:spPr>
          <a:xfrm>
            <a:off x="2694648" y="2436180"/>
            <a:ext cx="9497352" cy="4103187"/>
          </a:xfrm>
          <a:noFill/>
        </p:spPr>
      </p:pic>
      <p:sp>
        <p:nvSpPr>
          <p:cNvPr id="6" name="Title 1">
            <a:extLst>
              <a:ext uri="{FF2B5EF4-FFF2-40B4-BE49-F238E27FC236}">
                <a16:creationId xmlns:a16="http://schemas.microsoft.com/office/drawing/2014/main" id="{B3ECDBD9-1FF6-A841-8A13-B99BD81D1614}"/>
              </a:ext>
            </a:extLst>
          </p:cNvPr>
          <p:cNvSpPr txBox="1">
            <a:spLocks/>
          </p:cNvSpPr>
          <p:nvPr/>
        </p:nvSpPr>
        <p:spPr bwMode="auto">
          <a:xfrm>
            <a:off x="611124" y="1490898"/>
            <a:ext cx="5478686" cy="109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80000"/>
              </a:lnSpc>
            </a:pPr>
            <a:r>
              <a:rPr lang="en-US" sz="4400" spc="-150" dirty="0">
                <a:solidFill>
                  <a:srgbClr val="002E6E"/>
                </a:solidFill>
                <a:latin typeface="Lato Black" panose="020F0502020204030203" pitchFamily="34" charset="0"/>
                <a:ea typeface="Lato Black" panose="020F0502020204030203" pitchFamily="34" charset="0"/>
                <a:cs typeface="Lato Black" panose="020F0502020204030203" pitchFamily="34" charset="0"/>
              </a:rPr>
              <a:t>THE R&amp;D</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4400" b="0" spc="-150" dirty="0">
                <a:solidFill>
                  <a:srgbClr val="7A9D4A"/>
                </a:solidFill>
                <a:latin typeface="Lato" panose="020F0502020204030203" pitchFamily="34" charset="0"/>
                <a:ea typeface="Lato" panose="020F0502020204030203" pitchFamily="34" charset="0"/>
                <a:cs typeface="Lato" panose="020F0502020204030203" pitchFamily="34" charset="0"/>
              </a:rPr>
              <a:t>ADVANTAGE</a:t>
            </a:r>
          </a:p>
        </p:txBody>
      </p:sp>
      <p:sp>
        <p:nvSpPr>
          <p:cNvPr id="7" name="TextBox 6">
            <a:extLst>
              <a:ext uri="{FF2B5EF4-FFF2-40B4-BE49-F238E27FC236}">
                <a16:creationId xmlns:a16="http://schemas.microsoft.com/office/drawing/2014/main" id="{5DBA4B62-8168-404E-9FB6-189B68B9CF81}"/>
              </a:ext>
            </a:extLst>
          </p:cNvPr>
          <p:cNvSpPr txBox="1"/>
          <p:nvPr/>
        </p:nvSpPr>
        <p:spPr bwMode="auto">
          <a:xfrm>
            <a:off x="647253" y="2745907"/>
            <a:ext cx="3376402" cy="258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600"/>
              </a:spcAft>
            </a:pPr>
            <a:r>
              <a:rPr lang="en-CA" sz="1200" b="1" dirty="0">
                <a:latin typeface="Lato" panose="020F0502020204030203" pitchFamily="34" charset="0"/>
                <a:ea typeface="Lato" panose="020F0502020204030203" pitchFamily="34" charset="0"/>
                <a:cs typeface="Lato" panose="020F0502020204030203" pitchFamily="34" charset="0"/>
              </a:rPr>
              <a:t>With the business of manufacturing changing</a:t>
            </a:r>
            <a:r>
              <a:rPr lang="en-CA" sz="1200" dirty="0">
                <a:latin typeface="Lato Light" panose="020F0502020204030203" pitchFamily="34" charset="0"/>
                <a:ea typeface="Lato Light" panose="020F0502020204030203" pitchFamily="34" charset="0"/>
                <a:cs typeface="Lato Light" panose="020F0502020204030203" pitchFamily="34" charset="0"/>
              </a:rPr>
              <a:t>—and fast—harnessing the power of advanced technologies is the key to your company’s success. Ontario can provide a critical edge—one that many global leaders have already discovered.</a:t>
            </a:r>
          </a:p>
          <a:p>
            <a:pPr>
              <a:lnSpc>
                <a:spcPct val="110000"/>
              </a:lnSpc>
              <a:spcAft>
                <a:spcPts val="600"/>
              </a:spcAft>
            </a:pPr>
            <a:r>
              <a:rPr lang="en-CA" sz="1200" dirty="0">
                <a:latin typeface="Lato Light" panose="020F0502020204030203" pitchFamily="34" charset="0"/>
                <a:ea typeface="Lato Light" panose="020F0502020204030203" pitchFamily="34" charset="0"/>
                <a:cs typeface="Lato Light" panose="020F0502020204030203" pitchFamily="34" charset="0"/>
              </a:rPr>
              <a:t>We start with research excellence. Scientists at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centres all across Ontario are conducting world-leading research in artificial intelligence, computing, advanced materials, robotics, lasers, optics, information and communications, microelectronics, energy and sustainable technologies. All areas of interest to manufacturers like you.</a:t>
            </a:r>
          </a:p>
        </p:txBody>
      </p:sp>
      <p:grpSp>
        <p:nvGrpSpPr>
          <p:cNvPr id="15" name="Group 14">
            <a:extLst>
              <a:ext uri="{FF2B5EF4-FFF2-40B4-BE49-F238E27FC236}">
                <a16:creationId xmlns:a16="http://schemas.microsoft.com/office/drawing/2014/main" id="{3A4A71A4-AF86-6D47-9BDE-C8FD145995BC}"/>
              </a:ext>
            </a:extLst>
          </p:cNvPr>
          <p:cNvGrpSpPr/>
          <p:nvPr/>
        </p:nvGrpSpPr>
        <p:grpSpPr>
          <a:xfrm>
            <a:off x="6043366" y="733909"/>
            <a:ext cx="4288439" cy="4288439"/>
            <a:chOff x="5625215" y="620043"/>
            <a:chExt cx="4288439" cy="4288439"/>
          </a:xfrm>
        </p:grpSpPr>
        <p:sp>
          <p:nvSpPr>
            <p:cNvPr id="10" name="Oval 9">
              <a:extLst>
                <a:ext uri="{FF2B5EF4-FFF2-40B4-BE49-F238E27FC236}">
                  <a16:creationId xmlns:a16="http://schemas.microsoft.com/office/drawing/2014/main" id="{D91C7B90-7985-9948-B9E9-983B2EEDB197}"/>
                </a:ext>
              </a:extLst>
            </p:cNvPr>
            <p:cNvSpPr/>
            <p:nvPr/>
          </p:nvSpPr>
          <p:spPr>
            <a:xfrm>
              <a:off x="5625215" y="620043"/>
              <a:ext cx="4288439" cy="4288439"/>
            </a:xfrm>
            <a:prstGeom prst="ellipse">
              <a:avLst/>
            </a:prstGeom>
            <a:solidFill>
              <a:srgbClr val="7A9D4A">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7685328-0735-614C-836D-4DEFF54501DE}"/>
                </a:ext>
              </a:extLst>
            </p:cNvPr>
            <p:cNvGrpSpPr/>
            <p:nvPr/>
          </p:nvGrpSpPr>
          <p:grpSpPr>
            <a:xfrm>
              <a:off x="5718103" y="1250702"/>
              <a:ext cx="4102662" cy="2981720"/>
              <a:chOff x="5718103" y="1250702"/>
              <a:chExt cx="4102662" cy="2981720"/>
            </a:xfrm>
          </p:grpSpPr>
          <p:sp>
            <p:nvSpPr>
              <p:cNvPr id="12" name="TextBox 11">
                <a:extLst>
                  <a:ext uri="{FF2B5EF4-FFF2-40B4-BE49-F238E27FC236}">
                    <a16:creationId xmlns:a16="http://schemas.microsoft.com/office/drawing/2014/main" id="{75C3A05C-14AB-E046-B0F7-ECC9D4B455BD}"/>
                  </a:ext>
                </a:extLst>
              </p:cNvPr>
              <p:cNvSpPr txBox="1"/>
              <p:nvPr/>
            </p:nvSpPr>
            <p:spPr bwMode="auto">
              <a:xfrm>
                <a:off x="5718103" y="1250702"/>
                <a:ext cx="4102662" cy="146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gn="ctr"/>
                <a:r>
                  <a:rPr lang="en-CA" sz="2800" b="1" dirty="0">
                    <a:latin typeface="Lato Black" panose="020F0502020204030203" pitchFamily="34" charset="0"/>
                    <a:ea typeface="Lato Black" panose="020F0502020204030203" pitchFamily="34" charset="0"/>
                    <a:cs typeface="Lato Black" panose="020F0502020204030203" pitchFamily="34" charset="0"/>
                  </a:rPr>
                  <a:t>IT ADDS UP: </a:t>
                </a:r>
                <a:br>
                  <a:rPr lang="en-CA" sz="1600" b="1" dirty="0">
                    <a:latin typeface="Lato" panose="020F0502020204030203" pitchFamily="34" charset="0"/>
                  </a:rPr>
                </a:br>
                <a:r>
                  <a:rPr lang="en-CA" sz="2000" b="1" dirty="0">
                    <a:latin typeface="Lato Heavy" panose="020F0502020204030203" pitchFamily="34" charset="0"/>
                    <a:ea typeface="Lato Heavy" panose="020F0502020204030203" pitchFamily="34" charset="0"/>
                    <a:cs typeface="Lato Heavy" panose="020F0502020204030203" pitchFamily="34" charset="0"/>
                  </a:rPr>
                  <a:t>ONTARIO’S R&amp;D </a:t>
                </a:r>
                <a:br>
                  <a:rPr lang="en-CA" sz="2000" b="1" dirty="0">
                    <a:latin typeface="Lato Heavy" panose="020F0502020204030203" pitchFamily="34" charset="0"/>
                    <a:ea typeface="Lato Heavy" panose="020F0502020204030203" pitchFamily="34" charset="0"/>
                    <a:cs typeface="Lato Heavy" panose="020F0502020204030203" pitchFamily="34" charset="0"/>
                  </a:rPr>
                </a:br>
                <a:r>
                  <a:rPr lang="en-CA" sz="2000" b="1" dirty="0">
                    <a:latin typeface="Lato Heavy" panose="020F0502020204030203" pitchFamily="34" charset="0"/>
                    <a:ea typeface="Lato Heavy" panose="020F0502020204030203" pitchFamily="34" charset="0"/>
                    <a:cs typeface="Lato Heavy" panose="020F0502020204030203" pitchFamily="34" charset="0"/>
                  </a:rPr>
                  <a:t>TAX CREDIT</a:t>
                </a:r>
              </a:p>
              <a:p>
                <a:pPr algn="ctr">
                  <a:lnSpc>
                    <a:spcPct val="110000"/>
                  </a:lnSpc>
                </a:pPr>
                <a:r>
                  <a:rPr lang="en-CA" sz="1600" b="1" dirty="0">
                    <a:latin typeface="Lato" panose="020F0502020204030203" pitchFamily="34" charset="0"/>
                  </a:rPr>
                  <a:t>DOING RESEARCH IN ONTARIO PAYS. </a:t>
                </a:r>
              </a:p>
              <a:p>
                <a:pPr algn="ctr">
                  <a:lnSpc>
                    <a:spcPct val="110000"/>
                  </a:lnSpc>
                </a:pPr>
                <a:r>
                  <a:rPr lang="en-CA" sz="1600" b="1" dirty="0">
                    <a:latin typeface="Lato" panose="020F0502020204030203" pitchFamily="34" charset="0"/>
                  </a:rPr>
                  <a:t>LITERALLY. </a:t>
                </a:r>
                <a:endParaRPr lang="en-CA" sz="1600" dirty="0">
                  <a:latin typeface="Lato" panose="020F0502020204030203" pitchFamily="34" charset="0"/>
                </a:endParaRPr>
              </a:p>
            </p:txBody>
          </p:sp>
          <p:sp>
            <p:nvSpPr>
              <p:cNvPr id="13" name="TextBox 12">
                <a:extLst>
                  <a:ext uri="{FF2B5EF4-FFF2-40B4-BE49-F238E27FC236}">
                    <a16:creationId xmlns:a16="http://schemas.microsoft.com/office/drawing/2014/main" id="{76E8E012-DC51-FC4C-8783-5BECE7579DFD}"/>
                  </a:ext>
                </a:extLst>
              </p:cNvPr>
              <p:cNvSpPr txBox="1"/>
              <p:nvPr/>
            </p:nvSpPr>
            <p:spPr bwMode="auto">
              <a:xfrm>
                <a:off x="6158760" y="2946462"/>
                <a:ext cx="3279635" cy="128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7938" indent="-7938" algn="ctr">
                  <a:lnSpc>
                    <a:spcPct val="110000"/>
                  </a:lnSpc>
                  <a:spcAft>
                    <a:spcPts val="600"/>
                  </a:spcAft>
                </a:pPr>
                <a:r>
                  <a:rPr lang="en-CA" sz="1200" dirty="0">
                    <a:latin typeface="Lato Medium" panose="020F0502020204030203" pitchFamily="34" charset="0"/>
                    <a:ea typeface="Lato Medium" panose="020F0502020204030203" pitchFamily="34" charset="0"/>
                    <a:cs typeface="Lato Medium" panose="020F0502020204030203" pitchFamily="34" charset="0"/>
                  </a:rPr>
                  <a:t>Our R&amp;D tax credits are among the most generous in the world—by performing</a:t>
                </a:r>
                <a:br>
                  <a:rPr lang="en-CA" sz="1200" dirty="0">
                    <a:latin typeface="Lato Medium" panose="020F0502020204030203" pitchFamily="34" charset="0"/>
                    <a:ea typeface="Lato Medium" panose="020F0502020204030203" pitchFamily="34" charset="0"/>
                    <a:cs typeface="Lato Medium" panose="020F0502020204030203" pitchFamily="34" charset="0"/>
                  </a:rPr>
                </a:br>
                <a:r>
                  <a:rPr lang="en-CA" sz="1200" dirty="0">
                    <a:latin typeface="Lato Medium" panose="020F0502020204030203" pitchFamily="34" charset="0"/>
                    <a:ea typeface="Lato Medium" panose="020F0502020204030203" pitchFamily="34" charset="0"/>
                    <a:cs typeface="Lato Medium" panose="020F0502020204030203" pitchFamily="34" charset="0"/>
                  </a:rPr>
                  <a:t> R&amp;D in Ontario, small and </a:t>
                </a:r>
                <a:br>
                  <a:rPr lang="en-CA" sz="1200" dirty="0">
                    <a:latin typeface="Lato Medium" panose="020F0502020204030203" pitchFamily="34" charset="0"/>
                    <a:ea typeface="Lato Medium" panose="020F0502020204030203" pitchFamily="34" charset="0"/>
                    <a:cs typeface="Lato Medium" panose="020F0502020204030203" pitchFamily="34" charset="0"/>
                  </a:rPr>
                </a:br>
                <a:r>
                  <a:rPr lang="en-CA" sz="1200" dirty="0">
                    <a:latin typeface="Lato Medium" panose="020F0502020204030203" pitchFamily="34" charset="0"/>
                    <a:ea typeface="Lato Medium" panose="020F0502020204030203" pitchFamily="34" charset="0"/>
                    <a:cs typeface="Lato Medium" panose="020F0502020204030203" pitchFamily="34" charset="0"/>
                  </a:rPr>
                  <a:t>medium-sized manufacturers can </a:t>
                </a:r>
                <a:r>
                  <a:rPr lang="en-CA" sz="1200" dirty="0">
                    <a:latin typeface="Lato Light" panose="020F0502020204030203" pitchFamily="34" charset="0"/>
                    <a:ea typeface="Lato Light" panose="020F0502020204030203" pitchFamily="34" charset="0"/>
                    <a:cs typeface="Lato Light" panose="020F0502020204030203" pitchFamily="34" charset="0"/>
                  </a:rPr>
                  <a:t>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600" b="1" dirty="0">
                    <a:latin typeface="Lato Black" panose="020F0502020204030203" pitchFamily="34" charset="0"/>
                    <a:ea typeface="Lato Black" panose="020F0502020204030203" pitchFamily="34" charset="0"/>
                    <a:cs typeface="Lato Black" panose="020F0502020204030203" pitchFamily="34" charset="0"/>
                  </a:rPr>
                  <a:t>SAVE UP TO 50%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Medium" panose="020F0502020204030203" pitchFamily="34" charset="0"/>
                    <a:ea typeface="Lato Medium" panose="020F0502020204030203" pitchFamily="34" charset="0"/>
                    <a:cs typeface="Lato Medium" panose="020F0502020204030203" pitchFamily="34" charset="0"/>
                  </a:rPr>
                  <a:t>on their after-tax expenditure.</a:t>
                </a:r>
              </a:p>
            </p:txBody>
          </p:sp>
        </p:grpSp>
      </p:grpSp>
      <p:pic>
        <p:nvPicPr>
          <p:cNvPr id="17" name="Picture 16" descr="Qr code&#10;&#10;Description automatically generated">
            <a:extLst>
              <a:ext uri="{FF2B5EF4-FFF2-40B4-BE49-F238E27FC236}">
                <a16:creationId xmlns:a16="http://schemas.microsoft.com/office/drawing/2014/main" id="{89C3B17E-E831-F749-9DCA-CE3720CC9E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10226367" y="1345000"/>
            <a:ext cx="490653" cy="490653"/>
          </a:xfrm>
          <a:prstGeom prst="rect">
            <a:avLst/>
          </a:prstGeom>
        </p:spPr>
      </p:pic>
      <p:pic>
        <p:nvPicPr>
          <p:cNvPr id="19" name="Picture 18" descr="Qr code&#10;&#10;Description automatically generated">
            <a:extLst>
              <a:ext uri="{FF2B5EF4-FFF2-40B4-BE49-F238E27FC236}">
                <a16:creationId xmlns:a16="http://schemas.microsoft.com/office/drawing/2014/main" id="{D897552E-7095-5E4D-9D2D-2E470A91D086}"/>
              </a:ext>
            </a:extLst>
          </p:cNvPr>
          <p:cNvPicPr>
            <a:picLocks noChangeAspect="1"/>
          </p:cNvPicPr>
          <p:nvPr/>
        </p:nvPicPr>
        <p:blipFill>
          <a:blip r:embed="rId3">
            <a:alphaModFix amt="62000"/>
            <a:extLst>
              <a:ext uri="{28A0092B-C50C-407E-A947-70E740481C1C}">
                <a14:useLocalDpi xmlns:a14="http://schemas.microsoft.com/office/drawing/2010/main"/>
              </a:ext>
            </a:extLst>
          </a:blip>
          <a:stretch>
            <a:fillRect/>
          </a:stretch>
        </p:blipFill>
        <p:spPr>
          <a:xfrm rot="16200000">
            <a:off x="3385438" y="5490861"/>
            <a:ext cx="369930" cy="369930"/>
          </a:xfrm>
          <a:prstGeom prst="rect">
            <a:avLst/>
          </a:prstGeom>
        </p:spPr>
      </p:pic>
      <p:sp>
        <p:nvSpPr>
          <p:cNvPr id="20" name="TextBox 19">
            <a:extLst>
              <a:ext uri="{FF2B5EF4-FFF2-40B4-BE49-F238E27FC236}">
                <a16:creationId xmlns:a16="http://schemas.microsoft.com/office/drawing/2014/main" id="{89C194CE-80C9-FF4E-8FF3-E39D6058BB83}"/>
              </a:ext>
            </a:extLst>
          </p:cNvPr>
          <p:cNvSpPr txBox="1"/>
          <p:nvPr/>
        </p:nvSpPr>
        <p:spPr bwMode="auto">
          <a:xfrm>
            <a:off x="9323375" y="151793"/>
            <a:ext cx="1277191" cy="110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sz="7200" spc="-150" dirty="0">
                <a:latin typeface="Lato Hairline" panose="020F0502020204030203" pitchFamily="34" charset="0"/>
                <a:ea typeface="Lato Hairline" panose="020F0502020204030203" pitchFamily="34" charset="0"/>
                <a:cs typeface="Lato Hairline" panose="020F0502020204030203" pitchFamily="34" charset="0"/>
              </a:rPr>
              <a:t>+</a:t>
            </a:r>
            <a:endParaRPr lang="en-US" sz="7200" dirty="0">
              <a:latin typeface="Lato Hairline" panose="020F0502020204030203" pitchFamily="34" charset="0"/>
              <a:ea typeface="Lato Hairline" panose="020F0502020204030203" pitchFamily="34" charset="0"/>
              <a:cs typeface="Lato Hairline" panose="020F0502020204030203" pitchFamily="34" charset="0"/>
            </a:endParaRPr>
          </a:p>
        </p:txBody>
      </p:sp>
      <p:sp>
        <p:nvSpPr>
          <p:cNvPr id="21" name="TextBox 20">
            <a:extLst>
              <a:ext uri="{FF2B5EF4-FFF2-40B4-BE49-F238E27FC236}">
                <a16:creationId xmlns:a16="http://schemas.microsoft.com/office/drawing/2014/main" id="{C4C6C581-5AE3-3E4C-94EF-ECBD6EFB88E4}"/>
              </a:ext>
            </a:extLst>
          </p:cNvPr>
          <p:cNvSpPr txBox="1"/>
          <p:nvPr/>
        </p:nvSpPr>
        <p:spPr bwMode="auto">
          <a:xfrm>
            <a:off x="5316179" y="1981718"/>
            <a:ext cx="618400" cy="87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sz="6000" spc="-150" dirty="0">
                <a:solidFill>
                  <a:srgbClr val="0070C0"/>
                </a:solidFill>
                <a:latin typeface="Lato Medium" panose="020F0502020204030203" pitchFamily="34" charset="0"/>
                <a:ea typeface="Lato Medium" panose="020F0502020204030203" pitchFamily="34" charset="0"/>
                <a:cs typeface="Lato Medium" panose="020F0502020204030203" pitchFamily="34" charset="0"/>
              </a:rPr>
              <a:t>+</a:t>
            </a:r>
            <a:endParaRPr lang="en-US" sz="6000" dirty="0">
              <a:solidFill>
                <a:srgbClr val="0070C0"/>
              </a:solidFill>
              <a:latin typeface="Lato Medium" panose="020F0502020204030203" pitchFamily="34" charset="0"/>
              <a:ea typeface="Lato Medium" panose="020F0502020204030203" pitchFamily="34" charset="0"/>
              <a:cs typeface="Lato Medium" panose="020F0502020204030203" pitchFamily="34" charset="0"/>
            </a:endParaRPr>
          </a:p>
        </p:txBody>
      </p:sp>
      <p:sp>
        <p:nvSpPr>
          <p:cNvPr id="16" name="Title 1">
            <a:extLst>
              <a:ext uri="{FF2B5EF4-FFF2-40B4-BE49-F238E27FC236}">
                <a16:creationId xmlns:a16="http://schemas.microsoft.com/office/drawing/2014/main" id="{D7D54E48-7439-F44F-82FB-0BEF8BA2FEE7}"/>
              </a:ext>
            </a:extLst>
          </p:cNvPr>
          <p:cNvSpPr txBox="1">
            <a:spLocks/>
          </p:cNvSpPr>
          <p:nvPr/>
        </p:nvSpPr>
        <p:spPr bwMode="auto">
          <a:xfrm>
            <a:off x="633413" y="633413"/>
            <a:ext cx="1660853" cy="86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ts val="1680"/>
              </a:lnSpc>
            </a:pPr>
            <a:r>
              <a:rPr lang="en-US" sz="1400" b="0" dirty="0">
                <a:solidFill>
                  <a:srgbClr val="7A9D4A"/>
                </a:solidFill>
                <a:latin typeface="Lato Medium" panose="020F0502020204030203" pitchFamily="34" charset="0"/>
              </a:rPr>
              <a:t>THE</a:t>
            </a:r>
          </a:p>
          <a:p>
            <a:pPr marL="7938">
              <a:lnSpc>
                <a:spcPts val="1680"/>
              </a:lnSpc>
            </a:pPr>
            <a:r>
              <a:rPr lang="en-US" sz="1400" b="0" dirty="0">
                <a:solidFill>
                  <a:srgbClr val="7A9D4A"/>
                </a:solidFill>
                <a:latin typeface="Lato Medium" panose="020F0502020204030203" pitchFamily="34" charset="0"/>
              </a:rPr>
              <a:t>INTELLIGENT</a:t>
            </a:r>
          </a:p>
          <a:p>
            <a:pPr marL="7938">
              <a:lnSpc>
                <a:spcPts val="1680"/>
              </a:lnSpc>
            </a:pPr>
            <a:r>
              <a:rPr lang="en-US" sz="1400" b="0" dirty="0">
                <a:solidFill>
                  <a:srgbClr val="7A9D4A"/>
                </a:solidFill>
                <a:latin typeface="Lato Medium" panose="020F0502020204030203" pitchFamily="34" charset="0"/>
              </a:rPr>
              <a:t>CHOICE</a:t>
            </a:r>
          </a:p>
        </p:txBody>
      </p:sp>
    </p:spTree>
    <p:extLst>
      <p:ext uri="{BB962C8B-B14F-4D97-AF65-F5344CB8AC3E}">
        <p14:creationId xmlns:p14="http://schemas.microsoft.com/office/powerpoint/2010/main" val="3668396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E6E753-97AC-2E45-B49A-7A9E49D7B198}"/>
              </a:ext>
            </a:extLst>
          </p:cNvPr>
          <p:cNvGrpSpPr/>
          <p:nvPr/>
        </p:nvGrpSpPr>
        <p:grpSpPr>
          <a:xfrm>
            <a:off x="633413" y="1525230"/>
            <a:ext cx="5410200" cy="4847248"/>
            <a:chOff x="685800" y="1372830"/>
            <a:chExt cx="5410200" cy="4847248"/>
          </a:xfrm>
        </p:grpSpPr>
        <p:sp>
          <p:nvSpPr>
            <p:cNvPr id="3" name="TextBox 2">
              <a:extLst>
                <a:ext uri="{FF2B5EF4-FFF2-40B4-BE49-F238E27FC236}">
                  <a16:creationId xmlns:a16="http://schemas.microsoft.com/office/drawing/2014/main" id="{D25BC0FF-9D07-B649-9811-EE2D10448BF2}"/>
                </a:ext>
              </a:extLst>
            </p:cNvPr>
            <p:cNvSpPr txBox="1"/>
            <p:nvPr/>
          </p:nvSpPr>
          <p:spPr bwMode="auto">
            <a:xfrm>
              <a:off x="685800" y="1829474"/>
              <a:ext cx="5410200" cy="439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rPr>
                <a:t>AUTONOMOUS VEHICLE INNOVATION NETWORK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Autonomous technologies and smart mobility solutions</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rPr>
                <a:t>CENTRE FOR CATALYSIS RESEARCH AND INNOVATION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Catalysis, focus on energy and renewable feedstocks</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rPr>
                <a:t>FRAUNHOFER PROJECT CENTRE FOR COMPOSITES RESEARCH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New lightweight materials and advanced manufacturing processes</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rPr>
                <a:t>UNIVERSITY OF TORONTO ROBOTICS INSTITUTE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Robotics for manufacturing</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rPr>
                <a:t>VECTOR INSTITUTE FOR AI</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Artificial intelligence, focus on machine and deep learning</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rPr>
                <a:t>ONTARIO CENTRE OF INNOVATION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Commercialization of academic intellectual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property and adoption of emerging technologies</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rPr>
                <a:t>SOUTHERN ONTARIO NETWORK OF </a:t>
              </a:r>
              <a:br>
                <a:rPr lang="en-CA" sz="1200" b="1" dirty="0">
                  <a:solidFill>
                    <a:srgbClr val="002E6E"/>
                  </a:solidFill>
                  <a:latin typeface="Lato Heavy" panose="020F0502020204030203" pitchFamily="34" charset="0"/>
                </a:rPr>
              </a:br>
              <a:r>
                <a:rPr lang="en-CA" sz="1200" b="1" dirty="0">
                  <a:solidFill>
                    <a:srgbClr val="002E6E"/>
                  </a:solidFill>
                  <a:latin typeface="Lato Heavy" panose="020F0502020204030203" pitchFamily="34" charset="0"/>
                </a:rPr>
                <a:t>ADVANCED MANUFACTURING </a:t>
              </a:r>
              <a:br>
                <a:rPr lang="en-CA" sz="1200" b="1" dirty="0">
                  <a:solidFill>
                    <a:srgbClr val="002E6E"/>
                  </a:solidFill>
                  <a:latin typeface="Lato Heavy"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Collaboration network turning innovation into commercialization</a:t>
              </a:r>
            </a:p>
          </p:txBody>
        </p:sp>
        <p:sp>
          <p:nvSpPr>
            <p:cNvPr id="5" name="TextBox 4">
              <a:extLst>
                <a:ext uri="{FF2B5EF4-FFF2-40B4-BE49-F238E27FC236}">
                  <a16:creationId xmlns:a16="http://schemas.microsoft.com/office/drawing/2014/main" id="{F0925AEE-CAF6-154A-9EB0-8868388975BE}"/>
                </a:ext>
              </a:extLst>
            </p:cNvPr>
            <p:cNvSpPr txBox="1"/>
            <p:nvPr/>
          </p:nvSpPr>
          <p:spPr bwMode="auto">
            <a:xfrm>
              <a:off x="702981" y="1372830"/>
              <a:ext cx="2688579" cy="32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1200"/>
                </a:spcAft>
              </a:pPr>
              <a:r>
                <a:rPr lang="en-CA" sz="1400" b="1" dirty="0">
                  <a:solidFill>
                    <a:srgbClr val="B95A33"/>
                  </a:solidFill>
                  <a:latin typeface="Lato Black" panose="020F0502020204030203" pitchFamily="34" charset="0"/>
                  <a:ea typeface="Lato Black" panose="020F0502020204030203" pitchFamily="34" charset="0"/>
                  <a:cs typeface="Lato Black" panose="020F0502020204030203" pitchFamily="34" charset="0"/>
                </a:rPr>
                <a:t>A WIDE RANGE OF RESEARCH</a:t>
              </a:r>
            </a:p>
            <a:p>
              <a:pPr marL="630238" indent="-630238">
                <a:lnSpc>
                  <a:spcPct val="110000"/>
                </a:lnSpc>
                <a:spcAft>
                  <a:spcPts val="1200"/>
                </a:spcAft>
                <a:buBlip>
                  <a:blip r:embed="rId2"/>
                </a:buBlip>
              </a:pPr>
              <a:endParaRPr lang="en-CA" sz="1200" dirty="0">
                <a:latin typeface="Lato Light" panose="020F0502020204030203" pitchFamily="34" charset="0"/>
                <a:ea typeface="Lato Light" panose="020F0502020204030203" pitchFamily="34" charset="0"/>
                <a:cs typeface="Lato Light" panose="020F0502020204030203" pitchFamily="34" charset="0"/>
              </a:endParaRPr>
            </a:p>
          </p:txBody>
        </p:sp>
      </p:grpSp>
      <p:grpSp>
        <p:nvGrpSpPr>
          <p:cNvPr id="8" name="Group 7">
            <a:extLst>
              <a:ext uri="{FF2B5EF4-FFF2-40B4-BE49-F238E27FC236}">
                <a16:creationId xmlns:a16="http://schemas.microsoft.com/office/drawing/2014/main" id="{B2F4B4A4-5A74-D54E-9410-EFB3AAD4BE98}"/>
              </a:ext>
            </a:extLst>
          </p:cNvPr>
          <p:cNvGrpSpPr/>
          <p:nvPr/>
        </p:nvGrpSpPr>
        <p:grpSpPr>
          <a:xfrm>
            <a:off x="6492509" y="609600"/>
            <a:ext cx="5410200" cy="5791200"/>
            <a:chOff x="6096000" y="533400"/>
            <a:chExt cx="5410200" cy="5791200"/>
          </a:xfrm>
        </p:grpSpPr>
        <p:sp>
          <p:nvSpPr>
            <p:cNvPr id="4" name="TextBox 3">
              <a:extLst>
                <a:ext uri="{FF2B5EF4-FFF2-40B4-BE49-F238E27FC236}">
                  <a16:creationId xmlns:a16="http://schemas.microsoft.com/office/drawing/2014/main" id="{FFA35141-8A8A-DD44-9144-3B1B85B549C4}"/>
                </a:ext>
              </a:extLst>
            </p:cNvPr>
            <p:cNvSpPr txBox="1"/>
            <p:nvPr/>
          </p:nvSpPr>
          <p:spPr bwMode="auto">
            <a:xfrm>
              <a:off x="6096000" y="1877352"/>
              <a:ext cx="5410200" cy="444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COMMUNITECH ( WATERLOO )  </a:t>
              </a:r>
              <a:b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A 24-year history of building successful companies</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VELOCITY ( WATERLOO ) </a:t>
              </a:r>
              <a:br>
                <a:rPr lang="en-CA" sz="1200" b="1" dirty="0">
                  <a:latin typeface="Lato Heavy" panose="020F0502020204030203" pitchFamily="34" charset="0"/>
                  <a:ea typeface="Lato Heavy" panose="020F0502020204030203" pitchFamily="34" charset="0"/>
                  <a:cs typeface="Lato Heavy"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 The world’s largest free startup incubator</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MaRS ( TORONTO ) </a:t>
              </a:r>
              <a:br>
                <a:rPr lang="en-CA" sz="1200" b="1" dirty="0">
                  <a:latin typeface="Lato Heavy" panose="020F0502020204030203" pitchFamily="34" charset="0"/>
                  <a:ea typeface="Lato Heavy" panose="020F0502020204030203" pitchFamily="34" charset="0"/>
                  <a:cs typeface="Lato Heavy"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The world’s largest urban innovation hub</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DMZ ( TORONTO )</a:t>
              </a:r>
              <a:br>
                <a:rPr lang="en-CA" sz="1200" b="1" dirty="0">
                  <a:latin typeface="Lato Heavy" panose="020F0502020204030203" pitchFamily="34" charset="0"/>
                  <a:ea typeface="Lato Heavy" panose="020F0502020204030203" pitchFamily="34" charset="0"/>
                  <a:cs typeface="Lato Heavy"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The top university business incubator in North America</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GLOBAL CYBERSECURITY RESOURCE ( OTTAWA )</a:t>
              </a:r>
              <a:br>
                <a:rPr lang="en-CA" sz="1200" b="1" dirty="0">
                  <a:latin typeface="Lato Heavy" panose="020F0502020204030203" pitchFamily="34" charset="0"/>
                  <a:ea typeface="Lato Heavy" panose="020F0502020204030203" pitchFamily="34" charset="0"/>
                  <a:cs typeface="Lato Heavy"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A novel cybersecurity accelerator</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NORCAT ( SUDBURY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Supports Ontario’s reputation as a leader in the global mining market</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VINELAND RESEARCH AND INNOVATION CENTRE ( NIAGARA </a:t>
              </a:r>
              <a:r>
                <a:rPr lang="en-CA" sz="1200" b="1" dirty="0">
                  <a:latin typeface="Lato Heavy" panose="020F0502020204030203" pitchFamily="34" charset="0"/>
                  <a:ea typeface="Lato Heavy" panose="020F0502020204030203" pitchFamily="34" charset="0"/>
                  <a:cs typeface="Lato Heavy" panose="020F0502020204030203" pitchFamily="34" charset="0"/>
                </a:rPr>
                <a:t>)  </a:t>
              </a:r>
              <a:br>
                <a:rPr lang="en-CA" sz="1200" b="1" dirty="0">
                  <a:latin typeface="Lato Heavy" panose="020F0502020204030203" pitchFamily="34" charset="0"/>
                  <a:ea typeface="Lato Heavy" panose="020F0502020204030203" pitchFamily="34" charset="0"/>
                  <a:cs typeface="Lato Heavy"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World-class research centre dedicated to horticultural science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and innovation</a:t>
              </a:r>
            </a:p>
            <a:p>
              <a:pPr marL="630238" indent="-630238">
                <a:lnSpc>
                  <a:spcPct val="110000"/>
                </a:lnSpc>
                <a:spcAft>
                  <a:spcPts val="1200"/>
                </a:spcAft>
                <a:buBlip>
                  <a:blip r:embed="rId2"/>
                </a:buBlip>
              </a:pPr>
              <a:r>
                <a:rPr lang="en-CA" sz="12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THE FORGE ( HAMILTON ) </a:t>
              </a:r>
              <a:br>
                <a:rPr lang="en-CA" sz="1200" dirty="0">
                  <a:latin typeface="Lato Light" panose="020F0502020204030203" pitchFamily="34" charset="0"/>
                  <a:ea typeface="Lato Light" panose="020F0502020204030203" pitchFamily="34" charset="0"/>
                  <a:cs typeface="Lato Light" panose="020F0502020204030203" pitchFamily="34" charset="0"/>
                </a:rPr>
              </a:br>
              <a:r>
                <a:rPr lang="en-CA" sz="1200" dirty="0">
                  <a:latin typeface="Lato Light" panose="020F0502020204030203" pitchFamily="34" charset="0"/>
                  <a:ea typeface="Lato Light" panose="020F0502020204030203" pitchFamily="34" charset="0"/>
                  <a:cs typeface="Lato Light" panose="020F0502020204030203" pitchFamily="34" charset="0"/>
                </a:rPr>
                <a:t>Serving novel and scalable startups</a:t>
              </a:r>
            </a:p>
          </p:txBody>
        </p:sp>
        <p:sp>
          <p:nvSpPr>
            <p:cNvPr id="7" name="TextBox 6">
              <a:extLst>
                <a:ext uri="{FF2B5EF4-FFF2-40B4-BE49-F238E27FC236}">
                  <a16:creationId xmlns:a16="http://schemas.microsoft.com/office/drawing/2014/main" id="{B9B7FD5B-94A4-2441-A5C9-7DC119FF32FF}"/>
                </a:ext>
              </a:extLst>
            </p:cNvPr>
            <p:cNvSpPr txBox="1"/>
            <p:nvPr/>
          </p:nvSpPr>
          <p:spPr bwMode="auto">
            <a:xfrm>
              <a:off x="6096000" y="533400"/>
              <a:ext cx="4025466" cy="108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1200"/>
                </a:spcAft>
              </a:pPr>
              <a:r>
                <a:rPr lang="en-CA" sz="1400" b="1" dirty="0">
                  <a:solidFill>
                    <a:srgbClr val="B95A33"/>
                  </a:solidFill>
                  <a:latin typeface="Lato Black" panose="020F0502020204030203" pitchFamily="34" charset="0"/>
                  <a:ea typeface="Lato Black" panose="020F0502020204030203" pitchFamily="34" charset="0"/>
                  <a:cs typeface="Lato Black" panose="020F0502020204030203" pitchFamily="34" charset="0"/>
                </a:rPr>
                <a:t>INCUBATING AND ACCELERATING</a:t>
              </a:r>
              <a:br>
                <a:rPr lang="en-CA" sz="1400" b="1" dirty="0">
                  <a:solidFill>
                    <a:srgbClr val="B95A33"/>
                  </a:solidFill>
                  <a:latin typeface="Lato Black" panose="020F0502020204030203" pitchFamily="34" charset="0"/>
                  <a:ea typeface="Lato Black" panose="020F0502020204030203" pitchFamily="34" charset="0"/>
                  <a:cs typeface="Lato Black" panose="020F0502020204030203" pitchFamily="34" charset="0"/>
                </a:rPr>
              </a:br>
              <a:r>
                <a:rPr lang="en-CA" sz="1400" b="1" dirty="0">
                  <a:solidFill>
                    <a:srgbClr val="B95A33"/>
                  </a:solidFill>
                  <a:latin typeface="Lato Black" panose="020F0502020204030203" pitchFamily="34" charset="0"/>
                  <a:ea typeface="Lato Black" panose="020F0502020204030203" pitchFamily="34" charset="0"/>
                  <a:cs typeface="Lato Black" panose="020F0502020204030203" pitchFamily="34" charset="0"/>
                </a:rPr>
                <a:t>WORLD-CHANGING IDEAS</a:t>
              </a:r>
            </a:p>
            <a:p>
              <a:pPr>
                <a:lnSpc>
                  <a:spcPct val="110000"/>
                </a:lnSpc>
                <a:spcAft>
                  <a:spcPts val="1200"/>
                </a:spcAft>
              </a:pPr>
              <a:r>
                <a:rPr lang="en-CA" sz="1400" dirty="0">
                  <a:latin typeface="Lato Medium" panose="020F0502020204030203" pitchFamily="34" charset="0"/>
                  <a:ea typeface="Lato Medium" panose="020F0502020204030203" pitchFamily="34" charset="0"/>
                  <a:cs typeface="Lato Medium" panose="020F0502020204030203" pitchFamily="34" charset="0"/>
                </a:rPr>
                <a:t>Our network of incubators and startup centres accelerate global commercialization.</a:t>
              </a:r>
            </a:p>
            <a:p>
              <a:pPr>
                <a:lnSpc>
                  <a:spcPct val="110000"/>
                </a:lnSpc>
                <a:spcAft>
                  <a:spcPts val="1200"/>
                </a:spcAft>
              </a:pPr>
              <a:endParaRPr lang="en-CA" sz="1200" dirty="0">
                <a:latin typeface="Lato Light" panose="020F0502020204030203" pitchFamily="34" charset="0"/>
                <a:ea typeface="Lato Light" panose="020F0502020204030203" pitchFamily="34" charset="0"/>
                <a:cs typeface="Lato Light" panose="020F0502020204030203" pitchFamily="34" charset="0"/>
              </a:endParaRPr>
            </a:p>
          </p:txBody>
        </p:sp>
      </p:grpSp>
      <p:cxnSp>
        <p:nvCxnSpPr>
          <p:cNvPr id="11" name="Straight Connector 10">
            <a:extLst>
              <a:ext uri="{FF2B5EF4-FFF2-40B4-BE49-F238E27FC236}">
                <a16:creationId xmlns:a16="http://schemas.microsoft.com/office/drawing/2014/main" id="{7BA72F5F-071B-2D46-9EB5-CE9C1E1F2AB5}"/>
              </a:ext>
            </a:extLst>
          </p:cNvPr>
          <p:cNvCxnSpPr>
            <a:cxnSpLocks/>
          </p:cNvCxnSpPr>
          <p:nvPr/>
        </p:nvCxnSpPr>
        <p:spPr>
          <a:xfrm flipH="1">
            <a:off x="6100763" y="633413"/>
            <a:ext cx="1" cy="5767387"/>
          </a:xfrm>
          <a:prstGeom prst="line">
            <a:avLst/>
          </a:prstGeom>
          <a:ln>
            <a:solidFill>
              <a:srgbClr val="7A9D4A"/>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E6C84111-BB13-1943-BCED-52D2BE6B2CEA}"/>
              </a:ext>
            </a:extLst>
          </p:cNvPr>
          <p:cNvSpPr txBox="1">
            <a:spLocks/>
          </p:cNvSpPr>
          <p:nvPr/>
        </p:nvSpPr>
        <p:spPr bwMode="auto">
          <a:xfrm>
            <a:off x="633413" y="633413"/>
            <a:ext cx="1660853" cy="86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ts val="1680"/>
              </a:lnSpc>
            </a:pPr>
            <a:r>
              <a:rPr lang="en-US" sz="1400" b="0" dirty="0">
                <a:solidFill>
                  <a:srgbClr val="7A9D4A"/>
                </a:solidFill>
                <a:latin typeface="Lato Medium" panose="020F0502020204030203" pitchFamily="34" charset="0"/>
              </a:rPr>
              <a:t>THE</a:t>
            </a:r>
          </a:p>
          <a:p>
            <a:pPr marL="7938">
              <a:lnSpc>
                <a:spcPts val="1680"/>
              </a:lnSpc>
            </a:pPr>
            <a:r>
              <a:rPr lang="en-US" sz="1400" b="0" dirty="0">
                <a:solidFill>
                  <a:srgbClr val="7A9D4A"/>
                </a:solidFill>
                <a:latin typeface="Lato Medium" panose="020F0502020204030203" pitchFamily="34" charset="0"/>
              </a:rPr>
              <a:t>INTELLIGENT</a:t>
            </a:r>
          </a:p>
          <a:p>
            <a:pPr marL="7938">
              <a:lnSpc>
                <a:spcPts val="1680"/>
              </a:lnSpc>
            </a:pPr>
            <a:r>
              <a:rPr lang="en-US" sz="1400" b="0" dirty="0">
                <a:solidFill>
                  <a:srgbClr val="7A9D4A"/>
                </a:solidFill>
                <a:latin typeface="Lato Medium" panose="020F0502020204030203" pitchFamily="34" charset="0"/>
              </a:rPr>
              <a:t>CHOICE</a:t>
            </a:r>
          </a:p>
        </p:txBody>
      </p:sp>
    </p:spTree>
    <p:extLst>
      <p:ext uri="{BB962C8B-B14F-4D97-AF65-F5344CB8AC3E}">
        <p14:creationId xmlns:p14="http://schemas.microsoft.com/office/powerpoint/2010/main" val="182711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ridge over a body of water&#10;&#10;Description automatically generated with medium confidence">
            <a:extLst>
              <a:ext uri="{FF2B5EF4-FFF2-40B4-BE49-F238E27FC236}">
                <a16:creationId xmlns:a16="http://schemas.microsoft.com/office/drawing/2014/main" id="{C68609A2-DF5F-EE47-86EA-DF1E8C26465A}"/>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p:pic>
      <p:sp>
        <p:nvSpPr>
          <p:cNvPr id="5" name="TextBox 4">
            <a:extLst>
              <a:ext uri="{FF2B5EF4-FFF2-40B4-BE49-F238E27FC236}">
                <a16:creationId xmlns:a16="http://schemas.microsoft.com/office/drawing/2014/main" id="{3A530844-996F-E242-8CF3-F7A6BC3AF28E}"/>
              </a:ext>
            </a:extLst>
          </p:cNvPr>
          <p:cNvSpPr txBox="1"/>
          <p:nvPr/>
        </p:nvSpPr>
        <p:spPr bwMode="auto">
          <a:xfrm>
            <a:off x="633413" y="2547062"/>
            <a:ext cx="3337560" cy="377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600"/>
              </a:spcAft>
            </a:pPr>
            <a:r>
              <a:rPr lang="en-CA" sz="950" b="1" dirty="0">
                <a:latin typeface="Lato" panose="020F0502020204030203" pitchFamily="34" charset="0"/>
                <a:ea typeface="Lato" panose="020F0502020204030203" pitchFamily="34" charset="0"/>
                <a:cs typeface="Lato" panose="020F0502020204030203" pitchFamily="34" charset="0"/>
              </a:rPr>
              <a:t>By locating in Ontario, </a:t>
            </a:r>
            <a:r>
              <a:rPr lang="en-CA" sz="950" dirty="0">
                <a:latin typeface="Lato Light" panose="020F0502020204030203" pitchFamily="34" charset="0"/>
              </a:rPr>
              <a:t>you’ll save on some of your biggest business costs. That’s money you can use for further investments, innovation and growth. </a:t>
            </a:r>
          </a:p>
          <a:p>
            <a:pPr>
              <a:lnSpc>
                <a:spcPct val="110000"/>
              </a:lnSpc>
              <a:spcAft>
                <a:spcPts val="600"/>
              </a:spcAft>
            </a:pPr>
            <a:r>
              <a:rPr lang="en-CA" sz="950" dirty="0">
                <a:latin typeface="Lato Light" panose="020F0502020204030203" pitchFamily="34" charset="0"/>
              </a:rPr>
              <a:t>Start with the cost of talent. The convergence of manufacturing with advanced technologies has drawn attention to Ontario’s talent advantage. Comparable high-quality talent found in top U.S. tech hubs such as Boston or New York is available to you here at a fraction of the cost and in some cases up to 50% less. </a:t>
            </a:r>
          </a:p>
          <a:p>
            <a:pPr>
              <a:lnSpc>
                <a:spcPct val="110000"/>
              </a:lnSpc>
              <a:spcAft>
                <a:spcPts val="600"/>
              </a:spcAft>
            </a:pPr>
            <a:r>
              <a:rPr lang="en-CA" sz="950" dirty="0">
                <a:latin typeface="Lato Light" panose="020F0502020204030203" pitchFamily="34" charset="0"/>
              </a:rPr>
              <a:t>Then, there are our corporate tax rates—which are second only to Ohio when compared with other comparable American manufacturing centres. </a:t>
            </a:r>
          </a:p>
          <a:p>
            <a:pPr>
              <a:lnSpc>
                <a:spcPct val="110000"/>
              </a:lnSpc>
              <a:spcAft>
                <a:spcPts val="600"/>
              </a:spcAft>
            </a:pPr>
            <a:r>
              <a:rPr lang="en-CA" sz="950" dirty="0">
                <a:latin typeface="Lato Light" panose="020F0502020204030203" pitchFamily="34" charset="0"/>
              </a:rPr>
              <a:t>And thanks to our universal health care system, annual employer health costs for a typical firm are almost one-third of comparable U.S. regions.</a:t>
            </a:r>
          </a:p>
          <a:p>
            <a:pPr>
              <a:lnSpc>
                <a:spcPct val="110000"/>
              </a:lnSpc>
              <a:spcAft>
                <a:spcPts val="600"/>
              </a:spcAft>
            </a:pPr>
            <a:r>
              <a:rPr lang="en-CA" sz="950" dirty="0">
                <a:latin typeface="Lato Light" panose="020F0502020204030203" pitchFamily="34" charset="0"/>
              </a:rPr>
              <a:t>Our utility costs rank favourably with our U.S. peers. By operating here, you can be part of the global shift to a low-carbon economy.</a:t>
            </a:r>
          </a:p>
          <a:p>
            <a:pPr>
              <a:lnSpc>
                <a:spcPct val="110000"/>
              </a:lnSpc>
              <a:spcAft>
                <a:spcPts val="600"/>
              </a:spcAft>
            </a:pPr>
            <a:r>
              <a:rPr lang="en-CA" sz="950" dirty="0">
                <a:latin typeface="Lato Light" panose="020F0502020204030203" pitchFamily="34" charset="0"/>
              </a:rPr>
              <a:t>As for the cost of living, Ontario cities compare favourably with their U.S. peers, and less money buys more living space, according to the median multiple affordability index.</a:t>
            </a:r>
          </a:p>
          <a:p>
            <a:pPr>
              <a:lnSpc>
                <a:spcPct val="110000"/>
              </a:lnSpc>
              <a:spcAft>
                <a:spcPts val="600"/>
              </a:spcAft>
            </a:pPr>
            <a:endParaRPr lang="en-CA" sz="950" dirty="0">
              <a:latin typeface="Lato Light" panose="020F0502020204030203" pitchFamily="34" charset="0"/>
            </a:endParaRPr>
          </a:p>
        </p:txBody>
      </p:sp>
      <p:sp>
        <p:nvSpPr>
          <p:cNvPr id="6" name="Title 1">
            <a:extLst>
              <a:ext uri="{FF2B5EF4-FFF2-40B4-BE49-F238E27FC236}">
                <a16:creationId xmlns:a16="http://schemas.microsoft.com/office/drawing/2014/main" id="{C604E30B-5C74-0D44-BEE9-2B3A4561A239}"/>
              </a:ext>
            </a:extLst>
          </p:cNvPr>
          <p:cNvSpPr txBox="1">
            <a:spLocks/>
          </p:cNvSpPr>
          <p:nvPr/>
        </p:nvSpPr>
        <p:spPr bwMode="auto">
          <a:xfrm>
            <a:off x="612936" y="629059"/>
            <a:ext cx="35871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80000"/>
              </a:lnSpc>
            </a:pPr>
            <a:r>
              <a:rPr lang="en-US" sz="3200" spc="-150" dirty="0">
                <a:solidFill>
                  <a:srgbClr val="002E6E"/>
                </a:solidFill>
                <a:latin typeface="Lato Heavy" panose="020F0502020204030203" pitchFamily="34" charset="0"/>
                <a:ea typeface="Lato Heavy" panose="020F0502020204030203" pitchFamily="34" charset="0"/>
                <a:cs typeface="Lato Heavy" panose="020F0502020204030203" pitchFamily="34" charset="0"/>
              </a:rPr>
              <a:t>THE LOW </a:t>
            </a:r>
            <a:br>
              <a:rPr lang="en-US" sz="3200" spc="-150"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US" sz="3200" spc="-150" dirty="0">
                <a:solidFill>
                  <a:srgbClr val="002E6E"/>
                </a:solidFill>
                <a:latin typeface="Lato Heavy" panose="020F0502020204030203" pitchFamily="34" charset="0"/>
                <a:ea typeface="Lato Heavy" panose="020F0502020204030203" pitchFamily="34" charset="0"/>
                <a:cs typeface="Lato Heavy" panose="020F0502020204030203" pitchFamily="34" charset="0"/>
              </a:rPr>
              <a:t>COST OF </a:t>
            </a:r>
            <a:br>
              <a:rPr lang="en-US" sz="3200" spc="-150"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US" sz="4000" spc="-150" dirty="0">
                <a:solidFill>
                  <a:srgbClr val="7A9D4A"/>
                </a:solidFill>
                <a:latin typeface="Lato Heavy" panose="020F0502020204030203" pitchFamily="34" charset="0"/>
                <a:ea typeface="Lato Heavy" panose="020F0502020204030203" pitchFamily="34" charset="0"/>
                <a:cs typeface="Lato Heavy" panose="020F0502020204030203" pitchFamily="34" charset="0"/>
              </a:rPr>
              <a:t>DOING </a:t>
            </a:r>
            <a:br>
              <a:rPr lang="en-US" sz="4000" spc="-150" dirty="0">
                <a:solidFill>
                  <a:srgbClr val="7A9D4A"/>
                </a:solidFill>
                <a:latin typeface="Lato Heavy" panose="020F0502020204030203" pitchFamily="34" charset="0"/>
                <a:ea typeface="Lato Heavy" panose="020F0502020204030203" pitchFamily="34" charset="0"/>
                <a:cs typeface="Lato Heavy" panose="020F0502020204030203" pitchFamily="34" charset="0"/>
              </a:rPr>
            </a:br>
            <a:r>
              <a:rPr lang="en-US" sz="4000" spc="-150" dirty="0">
                <a:solidFill>
                  <a:srgbClr val="7A9D4A"/>
                </a:solidFill>
                <a:latin typeface="Lato Heavy" panose="020F0502020204030203" pitchFamily="34" charset="0"/>
                <a:ea typeface="Lato Heavy" panose="020F0502020204030203" pitchFamily="34" charset="0"/>
                <a:cs typeface="Lato Heavy" panose="020F0502020204030203" pitchFamily="34" charset="0"/>
              </a:rPr>
              <a:t>BUSINESS</a:t>
            </a:r>
          </a:p>
        </p:txBody>
      </p:sp>
      <p:sp>
        <p:nvSpPr>
          <p:cNvPr id="2" name="Rectangle 1">
            <a:extLst>
              <a:ext uri="{FF2B5EF4-FFF2-40B4-BE49-F238E27FC236}">
                <a16:creationId xmlns:a16="http://schemas.microsoft.com/office/drawing/2014/main" id="{DAF62543-F68C-46A2-9E51-0C0E57C6B32B}"/>
              </a:ext>
            </a:extLst>
          </p:cNvPr>
          <p:cNvSpPr/>
          <p:nvPr/>
        </p:nvSpPr>
        <p:spPr>
          <a:xfrm>
            <a:off x="10082439" y="5926822"/>
            <a:ext cx="1389017" cy="646331"/>
          </a:xfrm>
          <a:prstGeom prst="rect">
            <a:avLst/>
          </a:prstGeom>
          <a:solidFill>
            <a:schemeClr val="bg1">
              <a:alpha val="0"/>
            </a:schemeClr>
          </a:solidFill>
        </p:spPr>
        <p:txBody>
          <a:bodyPr wrap="square">
            <a:spAutoFit/>
          </a:bodyPr>
          <a:lstStyle/>
          <a:p>
            <a:pPr algn="r"/>
            <a:r>
              <a:rPr lang="en-CA" sz="900" dirty="0">
                <a:solidFill>
                  <a:schemeClr val="bg1"/>
                </a:solidFill>
                <a:latin typeface="Lato" panose="020F0502020204030203"/>
              </a:rPr>
              <a:t>The Rainbow Bridge at Niagara Falls, which connects Ontario to the United States. </a:t>
            </a:r>
            <a:endParaRPr lang="en-US" sz="900" dirty="0">
              <a:solidFill>
                <a:schemeClr val="bg1"/>
              </a:solidFill>
              <a:latin typeface="Lato" panose="020F0502020204030203"/>
            </a:endParaRPr>
          </a:p>
        </p:txBody>
      </p:sp>
    </p:spTree>
    <p:extLst>
      <p:ext uri="{BB962C8B-B14F-4D97-AF65-F5344CB8AC3E}">
        <p14:creationId xmlns:p14="http://schemas.microsoft.com/office/powerpoint/2010/main" val="230861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ridge over a body of water&#10;&#10;Description automatically generated with medium confidence">
            <a:extLst>
              <a:ext uri="{FF2B5EF4-FFF2-40B4-BE49-F238E27FC236}">
                <a16:creationId xmlns:a16="http://schemas.microsoft.com/office/drawing/2014/main" id="{0C46A2A2-9DFD-D94E-AE12-2E8550E3A3E5}"/>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457200" y="1"/>
            <a:ext cx="7305675" cy="6857999"/>
          </a:xfrm>
        </p:spPr>
      </p:pic>
      <p:sp>
        <p:nvSpPr>
          <p:cNvPr id="3" name="TextBox 2">
            <a:extLst>
              <a:ext uri="{FF2B5EF4-FFF2-40B4-BE49-F238E27FC236}">
                <a16:creationId xmlns:a16="http://schemas.microsoft.com/office/drawing/2014/main" id="{63AC75E0-99F7-BE49-8188-77C66A016412}"/>
              </a:ext>
            </a:extLst>
          </p:cNvPr>
          <p:cNvSpPr txBox="1"/>
          <p:nvPr/>
        </p:nvSpPr>
        <p:spPr bwMode="auto">
          <a:xfrm>
            <a:off x="8194358" y="2209800"/>
            <a:ext cx="3337560" cy="362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600"/>
              </a:spcAft>
            </a:pPr>
            <a:r>
              <a:rPr lang="en-CA" sz="950" b="1" dirty="0">
                <a:latin typeface="Lato" panose="020F0502020204030203" pitchFamily="34" charset="0"/>
                <a:ea typeface="Lato" panose="020F0502020204030203" pitchFamily="34" charset="0"/>
                <a:cs typeface="Lato" panose="020F0502020204030203" pitchFamily="34" charset="0"/>
              </a:rPr>
              <a:t>In today’s global economy, </a:t>
            </a:r>
            <a:r>
              <a:rPr lang="en-CA" sz="950" dirty="0">
                <a:latin typeface="Lato Light" panose="020F0502020204030203" pitchFamily="34" charset="0"/>
                <a:ea typeface="Lato Light" panose="020F0502020204030203" pitchFamily="34" charset="0"/>
                <a:cs typeface="Lato Light" panose="020F0502020204030203" pitchFamily="34" charset="0"/>
              </a:rPr>
              <a:t>we know location matters to your business. Ontario provides the ideal base for manufacturers eager to enter the lucrative North American market. And we’re well situated for doing business with Europe and Asia as well.</a:t>
            </a:r>
          </a:p>
          <a:p>
            <a:pPr>
              <a:lnSpc>
                <a:spcPct val="110000"/>
              </a:lnSpc>
              <a:spcAft>
                <a:spcPts val="600"/>
              </a:spcAft>
            </a:pPr>
            <a:r>
              <a:rPr lang="en-CA" sz="950" dirty="0">
                <a:latin typeface="Lato Light" panose="020F0502020204030203" pitchFamily="34" charset="0"/>
                <a:ea typeface="Lato Light" panose="020F0502020204030203" pitchFamily="34" charset="0"/>
                <a:cs typeface="Lato Light" panose="020F0502020204030203" pitchFamily="34" charset="0"/>
              </a:rPr>
              <a:t>From auto to aero, chemicals to cleantech, information technology to life sciences, we’re host to a burgeoning list of companies. And, because they’re here, they’re fully integrated with U.S. suppliers and customers. As part of the USMCA (the United States-Mexico-Canada Agreement), companies based in Ontario have tariff-free access to one of the world’s largest markets via our sophisticated and extensive transportation network.</a:t>
            </a:r>
          </a:p>
          <a:p>
            <a:pPr>
              <a:lnSpc>
                <a:spcPct val="110000"/>
              </a:lnSpc>
              <a:spcAft>
                <a:spcPts val="600"/>
              </a:spcAft>
            </a:pPr>
            <a:r>
              <a:rPr lang="en-CA" sz="950" dirty="0">
                <a:latin typeface="Lato Light" panose="020F0502020204030203" pitchFamily="34" charset="0"/>
                <a:ea typeface="Lato Light" panose="020F0502020204030203" pitchFamily="34" charset="0"/>
                <a:cs typeface="Lato Light" panose="020F0502020204030203" pitchFamily="34" charset="0"/>
              </a:rPr>
              <a:t>We have same-day business access within North America and Europe and an evening overlap with Asia, thanks to the province’s four international airports and robust rail network. Our global, cultural and business affinities smooth the way for international trade, investment and partnerships—that’s a definite advantage for your business when you’re selling to </a:t>
            </a:r>
            <a:br>
              <a:rPr lang="en-CA" sz="950" dirty="0">
                <a:latin typeface="Lato Light" panose="020F0502020204030203" pitchFamily="34" charset="0"/>
                <a:ea typeface="Lato Light" panose="020F0502020204030203" pitchFamily="34" charset="0"/>
                <a:cs typeface="Lato Light" panose="020F0502020204030203" pitchFamily="34" charset="0"/>
              </a:rPr>
            </a:br>
            <a:r>
              <a:rPr lang="en-CA" sz="950" dirty="0">
                <a:latin typeface="Lato Light" panose="020F0502020204030203" pitchFamily="34" charset="0"/>
                <a:ea typeface="Lato Light" panose="020F0502020204030203" pitchFamily="34" charset="0"/>
                <a:cs typeface="Lato Light" panose="020F0502020204030203" pitchFamily="34" charset="0"/>
              </a:rPr>
              <a:t>the world.</a:t>
            </a:r>
          </a:p>
        </p:txBody>
      </p:sp>
      <p:sp>
        <p:nvSpPr>
          <p:cNvPr id="4" name="Title 1">
            <a:extLst>
              <a:ext uri="{FF2B5EF4-FFF2-40B4-BE49-F238E27FC236}">
                <a16:creationId xmlns:a16="http://schemas.microsoft.com/office/drawing/2014/main" id="{E65174B8-2C37-FA49-A50B-B2874DC97B07}"/>
              </a:ext>
            </a:extLst>
          </p:cNvPr>
          <p:cNvSpPr txBox="1">
            <a:spLocks/>
          </p:cNvSpPr>
          <p:nvPr/>
        </p:nvSpPr>
        <p:spPr bwMode="auto">
          <a:xfrm>
            <a:off x="8147687" y="633413"/>
            <a:ext cx="35871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a:lnSpc>
                <a:spcPct val="80000"/>
              </a:lnSpc>
            </a:pPr>
            <a:r>
              <a:rPr lang="en-US" sz="3200" spc="-150" dirty="0">
                <a:solidFill>
                  <a:srgbClr val="002E6E"/>
                </a:solidFill>
                <a:latin typeface="Lato Heavy" panose="020F0502020204030203" pitchFamily="34" charset="0"/>
                <a:ea typeface="Lato Heavy" panose="020F0502020204030203" pitchFamily="34" charset="0"/>
                <a:cs typeface="Lato Heavy" panose="020F0502020204030203" pitchFamily="34" charset="0"/>
              </a:rPr>
              <a:t>LOCATION</a:t>
            </a:r>
            <a:br>
              <a:rPr lang="en-US" sz="3200" spc="-150"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US" sz="4000" spc="-150" dirty="0">
                <a:solidFill>
                  <a:srgbClr val="7A9D4A"/>
                </a:solidFill>
                <a:latin typeface="Lato Heavy" panose="020F0502020204030203" pitchFamily="34" charset="0"/>
                <a:ea typeface="Lato Heavy" panose="020F0502020204030203" pitchFamily="34" charset="0"/>
                <a:cs typeface="Lato Heavy" panose="020F0502020204030203" pitchFamily="34" charset="0"/>
              </a:rPr>
              <a:t>LOCATION</a:t>
            </a:r>
            <a:br>
              <a:rPr lang="en-US" sz="4000" spc="-150" dirty="0">
                <a:solidFill>
                  <a:srgbClr val="7A9D4A"/>
                </a:solidFill>
                <a:latin typeface="Lato Heavy" panose="020F0502020204030203" pitchFamily="34" charset="0"/>
                <a:ea typeface="Lato Heavy" panose="020F0502020204030203" pitchFamily="34" charset="0"/>
                <a:cs typeface="Lato Heavy" panose="020F0502020204030203" pitchFamily="34" charset="0"/>
              </a:rPr>
            </a:br>
            <a:r>
              <a:rPr lang="en-US" sz="3200" spc="-150" dirty="0">
                <a:solidFill>
                  <a:srgbClr val="002E6E"/>
                </a:solidFill>
                <a:latin typeface="Lato Heavy" panose="020F0502020204030203" pitchFamily="34" charset="0"/>
                <a:ea typeface="Lato Heavy" panose="020F0502020204030203" pitchFamily="34" charset="0"/>
                <a:cs typeface="Lato Heavy" panose="020F0502020204030203" pitchFamily="34" charset="0"/>
              </a:rPr>
              <a:t>LOCATION</a:t>
            </a:r>
          </a:p>
        </p:txBody>
      </p:sp>
      <p:pic>
        <p:nvPicPr>
          <p:cNvPr id="5" name="Picture 4" descr="A black and white image of a skull&#10;&#10;Description automatically generated with medium confidence">
            <a:extLst>
              <a:ext uri="{FF2B5EF4-FFF2-40B4-BE49-F238E27FC236}">
                <a16:creationId xmlns:a16="http://schemas.microsoft.com/office/drawing/2014/main" id="{4F53B885-7BB7-524D-8EC6-50BE59BA6F2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5525"/>
          <a:stretch/>
        </p:blipFill>
        <p:spPr>
          <a:xfrm>
            <a:off x="9174265" y="4199148"/>
            <a:ext cx="3017736" cy="2658852"/>
          </a:xfrm>
          <a:prstGeom prst="rect">
            <a:avLst/>
          </a:prstGeom>
        </p:spPr>
      </p:pic>
    </p:spTree>
    <p:extLst>
      <p:ext uri="{BB962C8B-B14F-4D97-AF65-F5344CB8AC3E}">
        <p14:creationId xmlns:p14="http://schemas.microsoft.com/office/powerpoint/2010/main" val="1680422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286A-1333-A04F-985B-77742D8346AD}"/>
              </a:ext>
            </a:extLst>
          </p:cNvPr>
          <p:cNvSpPr txBox="1">
            <a:spLocks/>
          </p:cNvSpPr>
          <p:nvPr/>
        </p:nvSpPr>
        <p:spPr bwMode="auto">
          <a:xfrm>
            <a:off x="633413" y="596266"/>
            <a:ext cx="10896600" cy="110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indent="-7938">
              <a:lnSpc>
                <a:spcPct val="90000"/>
              </a:lnSpc>
            </a:pPr>
            <a:r>
              <a:rPr lang="en-US" sz="3600" b="0" dirty="0">
                <a:solidFill>
                  <a:srgbClr val="002E6E"/>
                </a:solidFill>
                <a:latin typeface="Lato Medium" panose="020F0502020204030203" pitchFamily="34" charset="0"/>
              </a:rPr>
              <a:t>TACKLING THE WORLD’S GREAT CHALLENGES THROUGH </a:t>
            </a:r>
            <a:r>
              <a:rPr lang="en-US" sz="3600" dirty="0">
                <a:solidFill>
                  <a:srgbClr val="002E6E"/>
                </a:solidFill>
                <a:latin typeface="Lato Heavy" panose="020F0502020204030203" pitchFamily="34" charset="0"/>
                <a:ea typeface="Lato Heavy" panose="020F0502020204030203" pitchFamily="34" charset="0"/>
                <a:cs typeface="Lato Heavy" panose="020F0502020204030203" pitchFamily="34" charset="0"/>
              </a:rPr>
              <a:t>ADVANCED MANUFACTURING</a:t>
            </a:r>
          </a:p>
        </p:txBody>
      </p:sp>
      <p:sp>
        <p:nvSpPr>
          <p:cNvPr id="3" name="TextBox 2">
            <a:extLst>
              <a:ext uri="{FF2B5EF4-FFF2-40B4-BE49-F238E27FC236}">
                <a16:creationId xmlns:a16="http://schemas.microsoft.com/office/drawing/2014/main" id="{F1C11D2A-B5E0-1443-ABA0-EE24D2DEDD44}"/>
              </a:ext>
            </a:extLst>
          </p:cNvPr>
          <p:cNvSpPr txBox="1"/>
          <p:nvPr/>
        </p:nvSpPr>
        <p:spPr bwMode="auto">
          <a:xfrm>
            <a:off x="5861785" y="2057400"/>
            <a:ext cx="5682515" cy="238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600"/>
              </a:spcAft>
            </a:pPr>
            <a:r>
              <a:rPr lang="en-CA" sz="1200" b="1" dirty="0">
                <a:latin typeface="Lato" panose="020F0502020204030203" pitchFamily="34" charset="0"/>
                <a:ea typeface="Lato" panose="020F0502020204030203" pitchFamily="34" charset="0"/>
                <a:cs typeface="Lato" panose="020F0502020204030203" pitchFamily="34" charset="0"/>
              </a:rPr>
              <a:t>When you think about the future of your manufacturing business, </a:t>
            </a:r>
            <a:r>
              <a:rPr lang="en-CA" sz="1200" dirty="0">
                <a:latin typeface="Lato Light" panose="020F0502020204030203" pitchFamily="34" charset="0"/>
                <a:ea typeface="Lato Light" panose="020F0502020204030203" pitchFamily="34" charset="0"/>
                <a:cs typeface="Lato Light" panose="020F0502020204030203" pitchFamily="34" charset="0"/>
              </a:rPr>
              <a:t>you should think Ontario. The province is at the forefront of industry 4.0, using technology to take on some of the world’s biggest challenges. Whether it’s mitigating climate change through the use of electric vehicles, rebuilding the aerospace industry in a post-pandemic economy, or creating sustainable packaging to reduce waste, Ontario has the technology and talent to address the needs of today—and tomorrow—head-on.</a:t>
            </a:r>
          </a:p>
          <a:p>
            <a:pPr>
              <a:lnSpc>
                <a:spcPct val="110000"/>
              </a:lnSpc>
              <a:spcAft>
                <a:spcPts val="600"/>
              </a:spcAft>
            </a:pPr>
            <a:r>
              <a:rPr lang="en-CA" sz="1200" dirty="0">
                <a:latin typeface="Lato Light" panose="020F0502020204030203" pitchFamily="34" charset="0"/>
                <a:ea typeface="Lato Light" panose="020F0502020204030203" pitchFamily="34" charset="0"/>
                <a:cs typeface="Lato Light" panose="020F0502020204030203" pitchFamily="34" charset="0"/>
              </a:rPr>
              <a:t>Ontario is at the precipice of greatness, with no plans of slowing down. We are finding opportunity in the unpredictable, developing breakthroughs and making the impossible a reality. </a:t>
            </a:r>
          </a:p>
          <a:p>
            <a:pPr>
              <a:lnSpc>
                <a:spcPct val="110000"/>
              </a:lnSpc>
              <a:spcAft>
                <a:spcPts val="600"/>
              </a:spcAft>
            </a:pPr>
            <a:r>
              <a:rPr lang="en-CA" sz="1200" dirty="0">
                <a:latin typeface="Lato Light" panose="020F0502020204030203" pitchFamily="34" charset="0"/>
                <a:ea typeface="Lato Light" panose="020F0502020204030203" pitchFamily="34" charset="0"/>
                <a:cs typeface="Lato Light" panose="020F0502020204030203" pitchFamily="34" charset="0"/>
              </a:rPr>
              <a:t>That’s why companies with bold ideas are flocking to the province. If you’re not already tapping into our manufacturing expertise, you probably should be. </a:t>
            </a:r>
          </a:p>
        </p:txBody>
      </p:sp>
      <p:pic>
        <p:nvPicPr>
          <p:cNvPr id="6" name="Picture 5" descr="A picture containing person, spectacles, blue, goggles&#10;&#10;Description automatically generated">
            <a:extLst>
              <a:ext uri="{FF2B5EF4-FFF2-40B4-BE49-F238E27FC236}">
                <a16:creationId xmlns:a16="http://schemas.microsoft.com/office/drawing/2014/main" id="{9ED17850-13C0-ED42-9590-342723EE88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2057400"/>
            <a:ext cx="5380522" cy="4343400"/>
          </a:xfrm>
          <a:prstGeom prst="rect">
            <a:avLst/>
          </a:prstGeom>
        </p:spPr>
      </p:pic>
      <p:sp>
        <p:nvSpPr>
          <p:cNvPr id="7" name="TextBox 6">
            <a:extLst>
              <a:ext uri="{FF2B5EF4-FFF2-40B4-BE49-F238E27FC236}">
                <a16:creationId xmlns:a16="http://schemas.microsoft.com/office/drawing/2014/main" id="{5AA5F365-C670-8847-BDC5-44112D345102}"/>
              </a:ext>
            </a:extLst>
          </p:cNvPr>
          <p:cNvSpPr txBox="1"/>
          <p:nvPr/>
        </p:nvSpPr>
        <p:spPr bwMode="auto">
          <a:xfrm>
            <a:off x="5861785" y="4801060"/>
            <a:ext cx="3773418" cy="8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rtlCol="0" anchor="t" anchorCtr="0" compatLnSpc="1">
            <a:prstTxWarp prst="textNoShape">
              <a:avLst/>
            </a:prstTxWarp>
            <a:noAutofit/>
          </a:bodyPr>
          <a:lstStyle/>
          <a:p>
            <a:r>
              <a:rPr lang="en-CA" b="1" dirty="0">
                <a:solidFill>
                  <a:srgbClr val="071D49"/>
                </a:solidFill>
                <a:latin typeface="Lato" panose="020F0502020204030203" pitchFamily="34" charset="0"/>
                <a:ea typeface="Lato" panose="020F0502020204030203" pitchFamily="34" charset="0"/>
                <a:cs typeface="Lato" panose="020F0502020204030203" pitchFamily="34" charset="0"/>
              </a:rPr>
              <a:t>Rebuild, recover and reimagine </a:t>
            </a:r>
            <a:br>
              <a:rPr lang="en-CA" b="1" dirty="0">
                <a:solidFill>
                  <a:srgbClr val="071D49"/>
                </a:solidFill>
                <a:latin typeface="Lato" panose="020F0502020204030203" pitchFamily="34" charset="0"/>
                <a:ea typeface="Lato" panose="020F0502020204030203" pitchFamily="34" charset="0"/>
                <a:cs typeface="Lato" panose="020F0502020204030203" pitchFamily="34" charset="0"/>
              </a:rPr>
            </a:br>
            <a:r>
              <a:rPr lang="en-CA" b="1" dirty="0">
                <a:solidFill>
                  <a:srgbClr val="071D49"/>
                </a:solidFill>
                <a:latin typeface="Lato" panose="020F0502020204030203" pitchFamily="34" charset="0"/>
                <a:ea typeface="Lato" panose="020F0502020204030203" pitchFamily="34" charset="0"/>
                <a:cs typeface="Lato" panose="020F0502020204030203" pitchFamily="34" charset="0"/>
              </a:rPr>
              <a:t>your business in Ontario, Canada</a:t>
            </a:r>
            <a:r>
              <a:rPr lang="en-CA" b="1" dirty="0">
                <a:latin typeface="Lato" panose="020F0502020204030203" pitchFamily="34" charset="0"/>
                <a:ea typeface="Lato" panose="020F0502020204030203" pitchFamily="34" charset="0"/>
                <a:cs typeface="Lato" panose="020F0502020204030203" pitchFamily="34" charset="0"/>
              </a:rPr>
              <a:t>.</a:t>
            </a:r>
          </a:p>
          <a:p>
            <a:pPr algn="l"/>
            <a:endParaRPr lang="en-US" dirty="0"/>
          </a:p>
        </p:txBody>
      </p:sp>
    </p:spTree>
    <p:extLst>
      <p:ext uri="{BB962C8B-B14F-4D97-AF65-F5344CB8AC3E}">
        <p14:creationId xmlns:p14="http://schemas.microsoft.com/office/powerpoint/2010/main" val="1091074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325877B0-5F29-CB4E-97FE-61BB0591BCAC}"/>
              </a:ext>
            </a:extLst>
          </p:cNvPr>
          <p:cNvSpPr txBox="1"/>
          <p:nvPr/>
        </p:nvSpPr>
        <p:spPr bwMode="auto">
          <a:xfrm>
            <a:off x="722376" y="2760058"/>
            <a:ext cx="6305719" cy="339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lnSpc>
                <a:spcPct val="110000"/>
              </a:lnSpc>
              <a:spcAft>
                <a:spcPts val="600"/>
              </a:spcAft>
            </a:pPr>
            <a:r>
              <a:rPr lang="en-CA" sz="1400" b="1" dirty="0">
                <a:latin typeface="Lato" panose="020F0502020204030203" pitchFamily="34" charset="0"/>
                <a:ea typeface="Lato" panose="020F0502020204030203" pitchFamily="34" charset="0"/>
                <a:cs typeface="Lato" panose="020F0502020204030203" pitchFamily="34" charset="0"/>
              </a:rPr>
              <a:t>Keeping people safe </a:t>
            </a:r>
            <a:r>
              <a:rPr lang="en-CA" sz="1400" dirty="0">
                <a:latin typeface="Lato Light" panose="020F0502020204030203" pitchFamily="34" charset="0"/>
                <a:ea typeface="Lato Light" panose="020F0502020204030203" pitchFamily="34" charset="0"/>
                <a:cs typeface="Lato Light" panose="020F0502020204030203" pitchFamily="34" charset="0"/>
              </a:rPr>
              <a:t>from deadly viruses is on everyone’s radar worldwide. Toronto-based Kontrol Technologies, a leader in energy management, air quality and continuous emission monitoring, has developed a technology to detect airborne viruses like COVID-19 in real-time. Its revolutionary BioCloud device continuously monitors the air in places where people gather, including schools, offices, hospitals, public transportation and manufacturing facilities. When it detects the presence of a pathogen, it sends out an alert via the cloud or local intranet. Kontrol Technologies, which will be producing 20,000 units a month for global markets,</a:t>
            </a:r>
          </a:p>
          <a:p>
            <a:pPr>
              <a:lnSpc>
                <a:spcPct val="110000"/>
              </a:lnSpc>
              <a:spcAft>
                <a:spcPts val="600"/>
              </a:spcAft>
            </a:pPr>
            <a:r>
              <a:rPr lang="en-CA" sz="1400" dirty="0">
                <a:latin typeface="Lato Light" panose="020F0502020204030203" pitchFamily="34" charset="0"/>
                <a:ea typeface="Lato Light" panose="020F0502020204030203" pitchFamily="34" charset="0"/>
                <a:cs typeface="Lato Light" panose="020F0502020204030203" pitchFamily="34" charset="0"/>
              </a:rPr>
              <a:t>was able to get BioCloud to market quickly, thanks to the government’s Ontario Together Fund. It was created to help businesses like Kontrol Technologies provide innovative solutions to diseases, including COVID-19</a:t>
            </a:r>
            <a:r>
              <a:rPr lang="en-CA" sz="1200" dirty="0">
                <a:latin typeface="Lato Light" panose="020F0502020204030203" pitchFamily="34" charset="0"/>
                <a:ea typeface="Lato Light" panose="020F0502020204030203" pitchFamily="34" charset="0"/>
                <a:cs typeface="Lato Light" panose="020F0502020204030203" pitchFamily="34" charset="0"/>
              </a:rPr>
              <a:t>.</a:t>
            </a:r>
          </a:p>
        </p:txBody>
      </p:sp>
      <p:grpSp>
        <p:nvGrpSpPr>
          <p:cNvPr id="26" name="Group 25">
            <a:extLst>
              <a:ext uri="{FF2B5EF4-FFF2-40B4-BE49-F238E27FC236}">
                <a16:creationId xmlns:a16="http://schemas.microsoft.com/office/drawing/2014/main" id="{090E017A-1171-2349-8A2E-BE5A03C84DF6}"/>
              </a:ext>
            </a:extLst>
          </p:cNvPr>
          <p:cNvGrpSpPr/>
          <p:nvPr/>
        </p:nvGrpSpPr>
        <p:grpSpPr>
          <a:xfrm>
            <a:off x="8082563" y="2731383"/>
            <a:ext cx="3213720" cy="2750618"/>
            <a:chOff x="340189" y="1806168"/>
            <a:chExt cx="9916532" cy="5355359"/>
          </a:xfrm>
        </p:grpSpPr>
        <p:sp>
          <p:nvSpPr>
            <p:cNvPr id="27" name="Text Placeholder 1">
              <a:extLst>
                <a:ext uri="{FF2B5EF4-FFF2-40B4-BE49-F238E27FC236}">
                  <a16:creationId xmlns:a16="http://schemas.microsoft.com/office/drawing/2014/main" id="{1FF6B855-C7F0-E746-8163-8D31D4092079}"/>
                </a:ext>
              </a:extLst>
            </p:cNvPr>
            <p:cNvSpPr txBox="1">
              <a:spLocks/>
            </p:cNvSpPr>
            <p:nvPr/>
          </p:nvSpPr>
          <p:spPr bwMode="auto">
            <a:xfrm>
              <a:off x="340189" y="1806168"/>
              <a:ext cx="9916532" cy="535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t" anchorCtr="0" compatLnSpc="1">
              <a:prstTxWarp prst="textNoShape">
                <a:avLst/>
              </a:prstTxWarp>
              <a:normAutofit/>
            </a:bodyPr>
            <a:lstStyle>
              <a:lvl1pPr marL="0" indent="0" algn="l" rtl="0" eaLnBrk="1" fontAlgn="base" hangingPunct="1">
                <a:lnSpc>
                  <a:spcPct val="90000"/>
                </a:lnSpc>
                <a:spcBef>
                  <a:spcPts val="1000"/>
                </a:spcBef>
                <a:spcAft>
                  <a:spcPct val="0"/>
                </a:spcAft>
                <a:buClr>
                  <a:schemeClr val="tx1"/>
                </a:buClr>
                <a:buFont typeface="Arial" panose="020B0604020202020204" pitchFamily="34" charset="0"/>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spcBef>
                  <a:spcPts val="0"/>
                </a:spcBef>
              </a:pPr>
              <a:r>
                <a:rPr lang="en-US" sz="1600" b="1" dirty="0">
                  <a:solidFill>
                    <a:srgbClr val="002E6E"/>
                  </a:solidFill>
                  <a:latin typeface="Lato" panose="020F0502020204030203" pitchFamily="34" charset="0"/>
                  <a:ea typeface="Lato" panose="020F0502020204030203" pitchFamily="34" charset="0"/>
                  <a:cs typeface="Lato" panose="020F0502020204030203" pitchFamily="34" charset="0"/>
                </a:rPr>
                <a:t>WE WANT TO THANK THE ONTARIO GOVERNMENT FOR THEIR SUPPORT FOR COMMERCIALIZING AND ACCELERATING PRODUCTION OF BIOCLOUD. WE’RE PROUD TO BE A MADE-IN-ONTARIO TECHNOLOGY</a:t>
              </a:r>
              <a:r>
                <a:rPr lang="en-US" sz="1600" b="1" dirty="0">
                  <a:solidFill>
                    <a:srgbClr val="0F2D52"/>
                  </a:solidFill>
                  <a:latin typeface="Lato" panose="020F0502020204030203" pitchFamily="34" charset="0"/>
                  <a:ea typeface="Lato" panose="020F0502020204030203" pitchFamily="34" charset="0"/>
                  <a:cs typeface="Lato" panose="020F0502020204030203" pitchFamily="34" charset="0"/>
                </a:rPr>
                <a:t>.</a:t>
              </a:r>
            </a:p>
          </p:txBody>
        </p:sp>
        <p:sp>
          <p:nvSpPr>
            <p:cNvPr id="28" name="Text Placeholder 1">
              <a:extLst>
                <a:ext uri="{FF2B5EF4-FFF2-40B4-BE49-F238E27FC236}">
                  <a16:creationId xmlns:a16="http://schemas.microsoft.com/office/drawing/2014/main" id="{21856FFC-C5DD-2D46-892B-40C8460102FF}"/>
                </a:ext>
              </a:extLst>
            </p:cNvPr>
            <p:cNvSpPr txBox="1">
              <a:spLocks/>
            </p:cNvSpPr>
            <p:nvPr/>
          </p:nvSpPr>
          <p:spPr bwMode="auto">
            <a:xfrm>
              <a:off x="982487" y="6433243"/>
              <a:ext cx="8631936" cy="72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t" anchorCtr="0" compatLnSpc="1">
              <a:prstTxWarp prst="textNoShape">
                <a:avLst/>
              </a:prstTxWarp>
            </a:bodyPr>
            <a:lstStyle>
              <a:lvl1pPr marL="0" marR="0" indent="0" algn="ctr" defTabSz="914400" rtl="0" eaLnBrk="1" fontAlgn="base" latinLnBrk="0" hangingPunct="1">
                <a:lnSpc>
                  <a:spcPts val="3580"/>
                </a:lnSpc>
                <a:spcBef>
                  <a:spcPts val="0"/>
                </a:spcBef>
                <a:spcAft>
                  <a:spcPct val="0"/>
                </a:spcAft>
                <a:buClr>
                  <a:schemeClr val="tx1"/>
                </a:buClr>
                <a:buSzTx/>
                <a:buFont typeface="Arial" panose="020B0604020202020204" pitchFamily="34" charset="0"/>
                <a:buNone/>
                <a:tabLst/>
                <a:defRPr sz="16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a:lnSpc>
                  <a:spcPct val="100000"/>
                </a:lnSpc>
              </a:pPr>
              <a:r>
                <a:rPr lang="en-CA" sz="1400" b="1" cap="all" dirty="0"/>
                <a:t>Paul Ghezzi</a:t>
              </a:r>
              <a:r>
                <a:rPr lang="en-CA" sz="1400" cap="all" dirty="0"/>
                <a:t>, CEO  </a:t>
              </a:r>
            </a:p>
            <a:p>
              <a:pPr marL="6350">
                <a:lnSpc>
                  <a:spcPct val="100000"/>
                </a:lnSpc>
              </a:pPr>
              <a:r>
                <a:rPr lang="en-CA" sz="1400" i="1" cap="all" dirty="0">
                  <a:latin typeface="Lato Light" panose="020F0502020204030203" pitchFamily="34" charset="0"/>
                  <a:ea typeface="Lato Light" panose="020F0502020204030203" pitchFamily="34" charset="0"/>
                  <a:cs typeface="Lato Light" panose="020F0502020204030203" pitchFamily="34" charset="0"/>
                </a:rPr>
                <a:t>Kontrol BioCloud </a:t>
              </a:r>
            </a:p>
          </p:txBody>
        </p:sp>
      </p:grpSp>
      <p:sp>
        <p:nvSpPr>
          <p:cNvPr id="30" name="Title 1">
            <a:extLst>
              <a:ext uri="{FF2B5EF4-FFF2-40B4-BE49-F238E27FC236}">
                <a16:creationId xmlns:a16="http://schemas.microsoft.com/office/drawing/2014/main" id="{1BA64F76-65BD-E245-BFA4-22512D0E2D0C}"/>
              </a:ext>
            </a:extLst>
          </p:cNvPr>
          <p:cNvSpPr txBox="1">
            <a:spLocks/>
          </p:cNvSpPr>
          <p:nvPr/>
        </p:nvSpPr>
        <p:spPr bwMode="auto">
          <a:xfrm>
            <a:off x="722376" y="954183"/>
            <a:ext cx="6969258" cy="144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7938" indent="-7938">
              <a:lnSpc>
                <a:spcPct val="90000"/>
              </a:lnSpc>
            </a:pPr>
            <a:r>
              <a:rPr lang="en-US" sz="3600" b="0" dirty="0">
                <a:solidFill>
                  <a:srgbClr val="002E6E"/>
                </a:solidFill>
                <a:latin typeface="Lato Medium" panose="020F0502020204030203" pitchFamily="34" charset="0"/>
              </a:rPr>
              <a:t>ONTARIO COMPANY’S </a:t>
            </a:r>
            <a:br>
              <a:rPr lang="en-US" sz="3600" b="0" dirty="0">
                <a:solidFill>
                  <a:srgbClr val="002E6E"/>
                </a:solidFill>
                <a:latin typeface="Lato Medium" panose="020F0502020204030203" pitchFamily="34" charset="0"/>
              </a:rPr>
            </a:br>
            <a:r>
              <a:rPr lang="en-US" sz="3600" b="0" dirty="0">
                <a:solidFill>
                  <a:srgbClr val="002E6E"/>
                </a:solidFill>
                <a:latin typeface="Lato Medium" panose="020F0502020204030203" pitchFamily="34" charset="0"/>
              </a:rPr>
              <a:t>SAFE SPACE TECHNOLOGY </a:t>
            </a:r>
            <a:br>
              <a:rPr lang="en-US" sz="3600" b="0" dirty="0">
                <a:solidFill>
                  <a:srgbClr val="002E6E"/>
                </a:solidFill>
                <a:latin typeface="Lato Medium" panose="020F0502020204030203" pitchFamily="34" charset="0"/>
              </a:rPr>
            </a:br>
            <a:r>
              <a:rPr lang="en-US" sz="3600" b="0" dirty="0">
                <a:solidFill>
                  <a:srgbClr val="002E6E"/>
                </a:solidFill>
                <a:latin typeface="Lato Medium" panose="020F0502020204030203" pitchFamily="34" charset="0"/>
              </a:rPr>
              <a:t>A GAME-CHANGER</a:t>
            </a:r>
          </a:p>
        </p:txBody>
      </p:sp>
      <p:pic>
        <p:nvPicPr>
          <p:cNvPr id="8" name="Picture 7">
            <a:extLst>
              <a:ext uri="{FF2B5EF4-FFF2-40B4-BE49-F238E27FC236}">
                <a16:creationId xmlns:a16="http://schemas.microsoft.com/office/drawing/2014/main" id="{BAD0E1FC-92FF-DC41-94A2-B173EBB39A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59565" y="1818093"/>
            <a:ext cx="1059715" cy="780230"/>
          </a:xfrm>
          <a:prstGeom prst="rect">
            <a:avLst/>
          </a:prstGeom>
        </p:spPr>
      </p:pic>
      <p:sp>
        <p:nvSpPr>
          <p:cNvPr id="2" name="TextBox 1">
            <a:extLst>
              <a:ext uri="{FF2B5EF4-FFF2-40B4-BE49-F238E27FC236}">
                <a16:creationId xmlns:a16="http://schemas.microsoft.com/office/drawing/2014/main" id="{8B32D6D2-9803-1547-B1BD-404DA2B1CE45}"/>
              </a:ext>
            </a:extLst>
          </p:cNvPr>
          <p:cNvSpPr txBox="1"/>
          <p:nvPr/>
        </p:nvSpPr>
        <p:spPr bwMode="auto">
          <a:xfrm>
            <a:off x="11765280" y="2769326"/>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Tree>
    <p:extLst>
      <p:ext uri="{BB962C8B-B14F-4D97-AF65-F5344CB8AC3E}">
        <p14:creationId xmlns:p14="http://schemas.microsoft.com/office/powerpoint/2010/main" val="257403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A6D3FA-4C24-C547-8AA7-6A1A82086B22}"/>
              </a:ext>
            </a:extLst>
          </p:cNvPr>
          <p:cNvGrpSpPr/>
          <p:nvPr/>
        </p:nvGrpSpPr>
        <p:grpSpPr>
          <a:xfrm>
            <a:off x="5380785" y="2008188"/>
            <a:ext cx="2934055" cy="1762279"/>
            <a:chOff x="5496029" y="2205385"/>
            <a:chExt cx="7041441" cy="1762279"/>
          </a:xfrm>
        </p:grpSpPr>
        <p:sp>
          <p:nvSpPr>
            <p:cNvPr id="2" name="Text Placeholder 2">
              <a:extLst>
                <a:ext uri="{FF2B5EF4-FFF2-40B4-BE49-F238E27FC236}">
                  <a16:creationId xmlns:a16="http://schemas.microsoft.com/office/drawing/2014/main" id="{14282B70-489F-1642-B5E1-250DF992B598}"/>
                </a:ext>
              </a:extLst>
            </p:cNvPr>
            <p:cNvSpPr txBox="1">
              <a:spLocks/>
            </p:cNvSpPr>
            <p:nvPr/>
          </p:nvSpPr>
          <p:spPr>
            <a:xfrm>
              <a:off x="5496029" y="2205385"/>
              <a:ext cx="7041441" cy="1087464"/>
            </a:xfrm>
            <a:prstGeom prst="rect">
              <a:avLst/>
            </a:prstGeom>
          </p:spPr>
          <p:txBody>
            <a:bodyPr lIns="0" tIns="0" rIns="0" bIns="0" anchor="t" anchorCtr="0"/>
            <a:lstStyle>
              <a:lvl1pPr marL="28575" indent="-22225" algn="l" rtl="0" eaLnBrk="1" fontAlgn="base" hangingPunct="1">
                <a:lnSpc>
                  <a:spcPct val="90000"/>
                </a:lnSpc>
                <a:spcBef>
                  <a:spcPts val="1000"/>
                </a:spcBef>
                <a:spcAft>
                  <a:spcPct val="0"/>
                </a:spcAft>
                <a:buClr>
                  <a:schemeClr val="tx1"/>
                </a:buClr>
                <a:buFont typeface="Arial" panose="020B0604020202020204" pitchFamily="34" charset="0"/>
                <a:buNone/>
                <a:tabLst>
                  <a:tab pos="217488" algn="l"/>
                </a:tabLst>
                <a:defRPr lang="en-CA" sz="2400" b="1"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pPr>
              <a:r>
                <a:rPr lang="en-CA" sz="1600" dirty="0">
                  <a:solidFill>
                    <a:srgbClr val="FFFFFF"/>
                  </a:solidFill>
                  <a:latin typeface="Lato" panose="020F0502020204030203" pitchFamily="34" charset="0"/>
                </a:rPr>
                <a:t>Students [ in Ontario ]</a:t>
              </a:r>
              <a:br>
                <a:rPr lang="en-CA" sz="1600" dirty="0">
                  <a:solidFill>
                    <a:srgbClr val="FFFFFF"/>
                  </a:solidFill>
                  <a:latin typeface="Lato" panose="020F0502020204030203" pitchFamily="34" charset="0"/>
                </a:rPr>
              </a:br>
              <a:r>
                <a:rPr lang="en-CA" sz="1600" dirty="0">
                  <a:solidFill>
                    <a:srgbClr val="FFFFFF"/>
                  </a:solidFill>
                  <a:latin typeface="Lato" panose="020F0502020204030203" pitchFamily="34" charset="0"/>
                </a:rPr>
                <a:t>are pushing the envelope in science, engineering  and other fields. </a:t>
              </a:r>
            </a:p>
          </p:txBody>
        </p:sp>
        <p:sp>
          <p:nvSpPr>
            <p:cNvPr id="3" name="Text Placeholder 18">
              <a:extLst>
                <a:ext uri="{FF2B5EF4-FFF2-40B4-BE49-F238E27FC236}">
                  <a16:creationId xmlns:a16="http://schemas.microsoft.com/office/drawing/2014/main" id="{AF42D454-E57B-B842-8CAD-2E21BF3D7168}"/>
                </a:ext>
              </a:extLst>
            </p:cNvPr>
            <p:cNvSpPr txBox="1">
              <a:spLocks/>
            </p:cNvSpPr>
            <p:nvPr/>
          </p:nvSpPr>
          <p:spPr>
            <a:xfrm>
              <a:off x="5541757" y="3443486"/>
              <a:ext cx="5984035" cy="524178"/>
            </a:xfrm>
            <a:prstGeom prst="rect">
              <a:avLst/>
            </a:prstGeom>
          </p:spPr>
          <p:txBody>
            <a:bodyPr lIns="0" tIns="0" rIns="0" bIns="0"/>
            <a:lstStyle>
              <a:lvl1pPr marL="6350" indent="0" algn="l"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86CCFF"/>
                  </a:solidFill>
                </a:rPr>
                <a:t>Bill Gates</a:t>
              </a:r>
              <a:endParaRPr lang="en-CA" dirty="0">
                <a:solidFill>
                  <a:srgbClr val="86CCFF"/>
                </a:solidFill>
              </a:endParaRPr>
            </a:p>
          </p:txBody>
        </p:sp>
      </p:grpSp>
      <p:pic>
        <p:nvPicPr>
          <p:cNvPr id="4" name="Picture 3">
            <a:extLst>
              <a:ext uri="{FF2B5EF4-FFF2-40B4-BE49-F238E27FC236}">
                <a16:creationId xmlns:a16="http://schemas.microsoft.com/office/drawing/2014/main" id="{70DF1643-E436-A34A-A1AE-55A39D8AE8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03007" y="577384"/>
            <a:ext cx="1422491" cy="1047328"/>
          </a:xfrm>
          <a:prstGeom prst="rect">
            <a:avLst/>
          </a:prstGeom>
        </p:spPr>
      </p:pic>
      <p:grpSp>
        <p:nvGrpSpPr>
          <p:cNvPr id="6" name="Group 5">
            <a:extLst>
              <a:ext uri="{FF2B5EF4-FFF2-40B4-BE49-F238E27FC236}">
                <a16:creationId xmlns:a16="http://schemas.microsoft.com/office/drawing/2014/main" id="{67B5C538-B916-7046-B308-3C339336079B}"/>
              </a:ext>
            </a:extLst>
          </p:cNvPr>
          <p:cNvGrpSpPr/>
          <p:nvPr/>
        </p:nvGrpSpPr>
        <p:grpSpPr>
          <a:xfrm>
            <a:off x="8784002" y="1978807"/>
            <a:ext cx="3066050" cy="1450193"/>
            <a:chOff x="775624" y="1806170"/>
            <a:chExt cx="9343242" cy="2489858"/>
          </a:xfrm>
        </p:grpSpPr>
        <p:sp>
          <p:nvSpPr>
            <p:cNvPr id="7" name="Text Placeholder 1">
              <a:extLst>
                <a:ext uri="{FF2B5EF4-FFF2-40B4-BE49-F238E27FC236}">
                  <a16:creationId xmlns:a16="http://schemas.microsoft.com/office/drawing/2014/main" id="{A8EA38C7-8A4C-9A4A-93EA-EDCD32B94C3B}"/>
                </a:ext>
              </a:extLst>
            </p:cNvPr>
            <p:cNvSpPr txBox="1">
              <a:spLocks/>
            </p:cNvSpPr>
            <p:nvPr/>
          </p:nvSpPr>
          <p:spPr bwMode="auto">
            <a:xfrm>
              <a:off x="775624" y="1806170"/>
              <a:ext cx="9343242" cy="186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t" anchorCtr="0" compatLnSpc="1">
              <a:prstTxWarp prst="textNoShape">
                <a:avLst/>
              </a:prstTxWarp>
              <a:normAutofit/>
            </a:bodyPr>
            <a:lstStyle>
              <a:lvl1pPr marL="0" indent="0" algn="l" rtl="0" eaLnBrk="1" fontAlgn="base" hangingPunct="1">
                <a:lnSpc>
                  <a:spcPct val="90000"/>
                </a:lnSpc>
                <a:spcBef>
                  <a:spcPts val="1000"/>
                </a:spcBef>
                <a:spcAft>
                  <a:spcPct val="0"/>
                </a:spcAft>
                <a:buClr>
                  <a:schemeClr val="tx1"/>
                </a:buClr>
                <a:buFont typeface="Arial" panose="020B0604020202020204" pitchFamily="34" charset="0"/>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spcBef>
                  <a:spcPts val="0"/>
                </a:spcBef>
              </a:pP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ONE OF THE MOST INTERESTING STARTUP HUBS IN THE WORLD.</a:t>
              </a:r>
            </a:p>
          </p:txBody>
        </p:sp>
        <p:sp>
          <p:nvSpPr>
            <p:cNvPr id="8" name="Text Placeholder 1">
              <a:extLst>
                <a:ext uri="{FF2B5EF4-FFF2-40B4-BE49-F238E27FC236}">
                  <a16:creationId xmlns:a16="http://schemas.microsoft.com/office/drawing/2014/main" id="{AECDE95C-1C45-F140-881B-2624B62C11AD}"/>
                </a:ext>
              </a:extLst>
            </p:cNvPr>
            <p:cNvSpPr txBox="1">
              <a:spLocks/>
            </p:cNvSpPr>
            <p:nvPr/>
          </p:nvSpPr>
          <p:spPr bwMode="auto">
            <a:xfrm>
              <a:off x="775624" y="3567745"/>
              <a:ext cx="8631936" cy="72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t" anchorCtr="0" compatLnSpc="1">
              <a:prstTxWarp prst="textNoShape">
                <a:avLst/>
              </a:prstTxWarp>
            </a:bodyPr>
            <a:lstStyle>
              <a:lvl1pPr marL="0" marR="0" indent="0" algn="ctr" defTabSz="914400" rtl="0" eaLnBrk="1" fontAlgn="base" latinLnBrk="0" hangingPunct="1">
                <a:lnSpc>
                  <a:spcPts val="3580"/>
                </a:lnSpc>
                <a:spcBef>
                  <a:spcPts val="0"/>
                </a:spcBef>
                <a:spcAft>
                  <a:spcPct val="0"/>
                </a:spcAft>
                <a:buClr>
                  <a:schemeClr val="tx1"/>
                </a:buClr>
                <a:buSzTx/>
                <a:buFont typeface="Arial" panose="020B0604020202020204" pitchFamily="34" charset="0"/>
                <a:buNone/>
                <a:tabLst/>
                <a:defRPr sz="16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 algn="l">
                <a:lnSpc>
                  <a:spcPct val="100000"/>
                </a:lnSpc>
              </a:pPr>
              <a:r>
                <a:rPr lang="en-CA" sz="1400" b="1" cap="all" dirty="0">
                  <a:solidFill>
                    <a:srgbClr val="86CCFF"/>
                  </a:solidFill>
                </a:rPr>
                <a:t>Sam Altman </a:t>
              </a:r>
            </a:p>
            <a:p>
              <a:pPr marL="6350" algn="l">
                <a:lnSpc>
                  <a:spcPct val="100000"/>
                </a:lnSpc>
              </a:pPr>
              <a:r>
                <a:rPr lang="en-CA" sz="1400" i="1" cap="all" dirty="0">
                  <a:solidFill>
                    <a:srgbClr val="86CCFF"/>
                  </a:solidFill>
                </a:rPr>
                <a:t>Y Combinator</a:t>
              </a:r>
            </a:p>
          </p:txBody>
        </p:sp>
      </p:grpSp>
      <p:grpSp>
        <p:nvGrpSpPr>
          <p:cNvPr id="13" name="Group 12">
            <a:extLst>
              <a:ext uri="{FF2B5EF4-FFF2-40B4-BE49-F238E27FC236}">
                <a16:creationId xmlns:a16="http://schemas.microsoft.com/office/drawing/2014/main" id="{8860FF08-28CE-7740-8B7B-6BA85686BC15}"/>
              </a:ext>
            </a:extLst>
          </p:cNvPr>
          <p:cNvGrpSpPr/>
          <p:nvPr/>
        </p:nvGrpSpPr>
        <p:grpSpPr>
          <a:xfrm>
            <a:off x="5380784" y="4121664"/>
            <a:ext cx="2816297" cy="2003531"/>
            <a:chOff x="5256845" y="2205384"/>
            <a:chExt cx="7483879" cy="2003531"/>
          </a:xfrm>
        </p:grpSpPr>
        <p:sp>
          <p:nvSpPr>
            <p:cNvPr id="14" name="Text Placeholder 2">
              <a:extLst>
                <a:ext uri="{FF2B5EF4-FFF2-40B4-BE49-F238E27FC236}">
                  <a16:creationId xmlns:a16="http://schemas.microsoft.com/office/drawing/2014/main" id="{DEFB3CC5-FE83-4347-96E7-B9A90A41510F}"/>
                </a:ext>
              </a:extLst>
            </p:cNvPr>
            <p:cNvSpPr txBox="1">
              <a:spLocks/>
            </p:cNvSpPr>
            <p:nvPr/>
          </p:nvSpPr>
          <p:spPr>
            <a:xfrm>
              <a:off x="5256845" y="2205384"/>
              <a:ext cx="7483879" cy="1238101"/>
            </a:xfrm>
            <a:prstGeom prst="rect">
              <a:avLst/>
            </a:prstGeom>
          </p:spPr>
          <p:txBody>
            <a:bodyPr lIns="0" tIns="0" rIns="0" bIns="0" anchor="t" anchorCtr="0"/>
            <a:lstStyle>
              <a:lvl1pPr marL="28575" indent="-22225" algn="l" rtl="0" eaLnBrk="1" fontAlgn="base" hangingPunct="1">
                <a:lnSpc>
                  <a:spcPct val="90000"/>
                </a:lnSpc>
                <a:spcBef>
                  <a:spcPts val="1000"/>
                </a:spcBef>
                <a:spcAft>
                  <a:spcPct val="0"/>
                </a:spcAft>
                <a:buClr>
                  <a:schemeClr val="tx1"/>
                </a:buClr>
                <a:buFont typeface="Arial" panose="020B0604020202020204" pitchFamily="34" charset="0"/>
                <a:buNone/>
                <a:tabLst>
                  <a:tab pos="217488" algn="l"/>
                </a:tabLst>
                <a:defRPr lang="en-CA" sz="2400" b="1"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pPr>
              <a:r>
                <a:rPr lang="en-US" sz="1600" dirty="0">
                  <a:solidFill>
                    <a:srgbClr val="FFFFFF"/>
                  </a:solidFill>
                  <a:latin typeface="Lato" panose="020F0502020204030203" pitchFamily="34" charset="0"/>
                </a:rPr>
                <a:t>Ontario gives us </a:t>
              </a:r>
              <a:br>
                <a:rPr lang="en-US" sz="1600" dirty="0">
                  <a:solidFill>
                    <a:srgbClr val="FFFFFF"/>
                  </a:solidFill>
                  <a:latin typeface="Lato" panose="020F0502020204030203" pitchFamily="34" charset="0"/>
                </a:rPr>
              </a:br>
              <a:r>
                <a:rPr lang="en-US" sz="1600" dirty="0">
                  <a:solidFill>
                    <a:srgbClr val="FFFFFF"/>
                  </a:solidFill>
                  <a:latin typeface="Lato" panose="020F0502020204030203" pitchFamily="34" charset="0"/>
                </a:rPr>
                <a:t>access to problem-solvers with different sets of engineering skills</a:t>
              </a:r>
              <a:endParaRPr lang="en-CA" sz="1600" dirty="0">
                <a:solidFill>
                  <a:srgbClr val="FFFFFF"/>
                </a:solidFill>
                <a:latin typeface="Lato" panose="020F0502020204030203" pitchFamily="34" charset="0"/>
              </a:endParaRPr>
            </a:p>
          </p:txBody>
        </p:sp>
        <p:sp>
          <p:nvSpPr>
            <p:cNvPr id="15" name="Text Placeholder 18">
              <a:extLst>
                <a:ext uri="{FF2B5EF4-FFF2-40B4-BE49-F238E27FC236}">
                  <a16:creationId xmlns:a16="http://schemas.microsoft.com/office/drawing/2014/main" id="{0CA295FA-1152-6845-9F80-4564EACE9433}"/>
                </a:ext>
              </a:extLst>
            </p:cNvPr>
            <p:cNvSpPr txBox="1">
              <a:spLocks/>
            </p:cNvSpPr>
            <p:nvPr/>
          </p:nvSpPr>
          <p:spPr>
            <a:xfrm>
              <a:off x="5256845" y="3684737"/>
              <a:ext cx="5984038" cy="524178"/>
            </a:xfrm>
            <a:prstGeom prst="rect">
              <a:avLst/>
            </a:prstGeom>
          </p:spPr>
          <p:txBody>
            <a:bodyPr lIns="0" tIns="0" rIns="0" bIns="0"/>
            <a:lstStyle>
              <a:lvl1pPr marL="6350" indent="0" algn="l"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86CCFF"/>
                  </a:solidFill>
                </a:rPr>
                <a:t>Grant Courville </a:t>
              </a:r>
            </a:p>
            <a:p>
              <a:r>
                <a:rPr lang="en-CA" i="1" dirty="0">
                  <a:solidFill>
                    <a:srgbClr val="86CCFF"/>
                  </a:solidFill>
                </a:rPr>
                <a:t>BlackBerry QNX</a:t>
              </a:r>
            </a:p>
          </p:txBody>
        </p:sp>
      </p:grpSp>
      <p:sp>
        <p:nvSpPr>
          <p:cNvPr id="16" name="TextBox 15">
            <a:extLst>
              <a:ext uri="{FF2B5EF4-FFF2-40B4-BE49-F238E27FC236}">
                <a16:creationId xmlns:a16="http://schemas.microsoft.com/office/drawing/2014/main" id="{EABE5DFC-DE72-364A-ACD1-5FBED69E5654}"/>
              </a:ext>
            </a:extLst>
          </p:cNvPr>
          <p:cNvSpPr txBox="1"/>
          <p:nvPr/>
        </p:nvSpPr>
        <p:spPr bwMode="auto">
          <a:xfrm>
            <a:off x="6352248" y="541357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17" name="Group 16">
            <a:extLst>
              <a:ext uri="{FF2B5EF4-FFF2-40B4-BE49-F238E27FC236}">
                <a16:creationId xmlns:a16="http://schemas.microsoft.com/office/drawing/2014/main" id="{1FA40F93-4A8E-5B43-814D-C8DDDDB736E8}"/>
              </a:ext>
            </a:extLst>
          </p:cNvPr>
          <p:cNvGrpSpPr/>
          <p:nvPr/>
        </p:nvGrpSpPr>
        <p:grpSpPr>
          <a:xfrm>
            <a:off x="8850338" y="4121664"/>
            <a:ext cx="3118412" cy="1479353"/>
            <a:chOff x="5256845" y="2205384"/>
            <a:chExt cx="7483879" cy="1479353"/>
          </a:xfrm>
        </p:grpSpPr>
        <p:sp>
          <p:nvSpPr>
            <p:cNvPr id="18" name="Text Placeholder 2">
              <a:extLst>
                <a:ext uri="{FF2B5EF4-FFF2-40B4-BE49-F238E27FC236}">
                  <a16:creationId xmlns:a16="http://schemas.microsoft.com/office/drawing/2014/main" id="{F13F0A65-8D3C-4744-B4AF-5051D460A9D7}"/>
                </a:ext>
              </a:extLst>
            </p:cNvPr>
            <p:cNvSpPr txBox="1">
              <a:spLocks/>
            </p:cNvSpPr>
            <p:nvPr/>
          </p:nvSpPr>
          <p:spPr>
            <a:xfrm>
              <a:off x="5256845" y="2205384"/>
              <a:ext cx="7483879" cy="1238101"/>
            </a:xfrm>
            <a:prstGeom prst="rect">
              <a:avLst/>
            </a:prstGeom>
          </p:spPr>
          <p:txBody>
            <a:bodyPr lIns="0" tIns="0" rIns="0" bIns="0" anchor="t" anchorCtr="0"/>
            <a:lstStyle>
              <a:lvl1pPr marL="28575" indent="-22225" algn="l" rtl="0" eaLnBrk="1" fontAlgn="base" hangingPunct="1">
                <a:lnSpc>
                  <a:spcPct val="90000"/>
                </a:lnSpc>
                <a:spcBef>
                  <a:spcPts val="1000"/>
                </a:spcBef>
                <a:spcAft>
                  <a:spcPct val="0"/>
                </a:spcAft>
                <a:buClr>
                  <a:schemeClr val="tx1"/>
                </a:buClr>
                <a:buFont typeface="Arial" panose="020B0604020202020204" pitchFamily="34" charset="0"/>
                <a:buNone/>
                <a:tabLst>
                  <a:tab pos="217488" algn="l"/>
                </a:tabLst>
                <a:defRPr lang="en-CA" sz="2400" b="1" kern="1200" cap="all" baseline="0" smtClean="0">
                  <a:solidFill>
                    <a:schemeClr val="tx1"/>
                  </a:solidFill>
                  <a:effectLst/>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pPr>
              <a:r>
                <a:rPr lang="en-US" sz="1600" dirty="0">
                  <a:solidFill>
                    <a:srgbClr val="FFFFFF"/>
                  </a:solidFill>
                  <a:latin typeface="Lato" panose="020F0502020204030203" pitchFamily="34" charset="0"/>
                </a:rPr>
                <a:t>We can do development that no one else can.</a:t>
              </a:r>
            </a:p>
          </p:txBody>
        </p:sp>
        <p:sp>
          <p:nvSpPr>
            <p:cNvPr id="19" name="Text Placeholder 18">
              <a:extLst>
                <a:ext uri="{FF2B5EF4-FFF2-40B4-BE49-F238E27FC236}">
                  <a16:creationId xmlns:a16="http://schemas.microsoft.com/office/drawing/2014/main" id="{56738707-CCB9-574A-AACA-30441650DBAC}"/>
                </a:ext>
              </a:extLst>
            </p:cNvPr>
            <p:cNvSpPr txBox="1">
              <a:spLocks/>
            </p:cNvSpPr>
            <p:nvPr/>
          </p:nvSpPr>
          <p:spPr>
            <a:xfrm>
              <a:off x="5256845" y="2919307"/>
              <a:ext cx="5984037" cy="765430"/>
            </a:xfrm>
            <a:prstGeom prst="rect">
              <a:avLst/>
            </a:prstGeom>
          </p:spPr>
          <p:txBody>
            <a:bodyPr lIns="0" tIns="0" rIns="0" bIns="0"/>
            <a:lstStyle>
              <a:lvl1pPr marL="6350" indent="0" algn="l" rtl="0" eaLnBrk="1" fontAlgn="base" hangingPunct="1">
                <a:lnSpc>
                  <a:spcPct val="100000"/>
                </a:lnSpc>
                <a:spcBef>
                  <a:spcPts val="0"/>
                </a:spcBef>
                <a:spcAft>
                  <a:spcPct val="0"/>
                </a:spcAft>
                <a:buClr>
                  <a:schemeClr val="tx1"/>
                </a:buClr>
                <a:buFont typeface="Arial" panose="020B0604020202020204" pitchFamily="34" charset="0"/>
                <a:buNone/>
                <a:tabLst/>
                <a:defRPr sz="1400" kern="1200" cap="all" baseline="0">
                  <a:solidFill>
                    <a:srgbClr val="00BDF3"/>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b="1" dirty="0">
                  <a:solidFill>
                    <a:srgbClr val="86CCFF"/>
                  </a:solidFill>
                </a:rPr>
                <a:t>John </a:t>
              </a:r>
              <a:r>
                <a:rPr lang="en-CA" b="1" dirty="0" err="1">
                  <a:solidFill>
                    <a:srgbClr val="86CCFF"/>
                  </a:solidFill>
                </a:rPr>
                <a:t>Comar</a:t>
              </a:r>
              <a:endParaRPr lang="en-CA" b="1" dirty="0">
                <a:solidFill>
                  <a:srgbClr val="86CCFF"/>
                </a:solidFill>
              </a:endParaRPr>
            </a:p>
            <a:p>
              <a:r>
                <a:rPr lang="en-CA" i="1" dirty="0">
                  <a:solidFill>
                    <a:srgbClr val="86CCFF"/>
                  </a:solidFill>
                </a:rPr>
                <a:t>Automotive Centre of Excellence, Oshawa</a:t>
              </a:r>
            </a:p>
          </p:txBody>
        </p:sp>
      </p:grpSp>
    </p:spTree>
    <p:extLst>
      <p:ext uri="{BB962C8B-B14F-4D97-AF65-F5344CB8AC3E}">
        <p14:creationId xmlns:p14="http://schemas.microsoft.com/office/powerpoint/2010/main" val="3964172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8ECBC0-BAC8-6149-B24B-1DC61CA030AD}"/>
              </a:ext>
            </a:extLst>
          </p:cNvPr>
          <p:cNvGrpSpPr/>
          <p:nvPr/>
        </p:nvGrpSpPr>
        <p:grpSpPr>
          <a:xfrm>
            <a:off x="569157" y="2993608"/>
            <a:ext cx="5709613" cy="2607092"/>
            <a:chOff x="7556884" y="3004278"/>
            <a:chExt cx="5676275" cy="2607092"/>
          </a:xfrm>
        </p:grpSpPr>
        <p:grpSp>
          <p:nvGrpSpPr>
            <p:cNvPr id="3" name="Group 2">
              <a:extLst>
                <a:ext uri="{FF2B5EF4-FFF2-40B4-BE49-F238E27FC236}">
                  <a16:creationId xmlns:a16="http://schemas.microsoft.com/office/drawing/2014/main" id="{F072F4F7-0DA5-464D-AC7A-937B8D527829}"/>
                </a:ext>
              </a:extLst>
            </p:cNvPr>
            <p:cNvGrpSpPr/>
            <p:nvPr userDrawn="1"/>
          </p:nvGrpSpPr>
          <p:grpSpPr>
            <a:xfrm>
              <a:off x="7556884" y="3004278"/>
              <a:ext cx="5676275" cy="2607092"/>
              <a:chOff x="419725" y="3005334"/>
              <a:chExt cx="5676275" cy="2607092"/>
            </a:xfrm>
          </p:grpSpPr>
          <p:sp>
            <p:nvSpPr>
              <p:cNvPr id="5" name="TextBox 4">
                <a:extLst>
                  <a:ext uri="{FF2B5EF4-FFF2-40B4-BE49-F238E27FC236}">
                    <a16:creationId xmlns:a16="http://schemas.microsoft.com/office/drawing/2014/main" id="{F7EBE99D-0CB2-8B40-A3A8-F25D928242AF}"/>
                  </a:ext>
                </a:extLst>
              </p:cNvPr>
              <p:cNvSpPr txBox="1"/>
              <p:nvPr userDrawn="1"/>
            </p:nvSpPr>
            <p:spPr bwMode="auto">
              <a:xfrm>
                <a:off x="419725" y="3005334"/>
                <a:ext cx="5676275" cy="260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CA" sz="24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LEARN MORE</a:t>
                </a:r>
                <a:endParaRPr lang="en-CA" sz="24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r>
                  <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InvestOntario.ca</a:t>
                </a:r>
              </a:p>
              <a:p>
                <a:pPr>
                  <a:spcBef>
                    <a:spcPts val="1200"/>
                  </a:spcBef>
                </a:pPr>
                <a:r>
                  <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ONE CALL. ALL THE ANSWERS.</a:t>
                </a:r>
                <a:endParaRPr lang="en-CA" sz="16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+1  416-313-3469</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sz="16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r>
                  <a:rPr lang="en-CA" sz="1000"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FOLLOW US</a:t>
                </a:r>
                <a:endParaRPr lang="en-CA" sz="10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marL="0" indent="0">
                  <a:lnSpc>
                    <a:spcPts val="2660"/>
                  </a:lnSpc>
                  <a:tabLst>
                    <a:tab pos="304800" algn="l"/>
                  </a:tabLst>
                </a:pPr>
                <a:r>
                  <a:rPr lang="en-CA" sz="16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a:t>
                </a:r>
                <a:r>
                  <a:rPr lang="en-CA" sz="14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company/investontario </a:t>
                </a:r>
                <a:br>
                  <a:rPr lang="en-CA" sz="14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br>
                <a:r>
                  <a:rPr lang="en-CA" sz="1400"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@investontario</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CA" b="1"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endParaRPr lang="en-CA" kern="1200" dirty="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algn="l"/>
                <a:endParaRPr lang="en-US" dirty="0"/>
              </a:p>
            </p:txBody>
          </p:sp>
          <p:pic>
            <p:nvPicPr>
              <p:cNvPr id="6" name="Picture 5" descr="Logo, icon&#10;&#10;Description automatically generated">
                <a:extLst>
                  <a:ext uri="{FF2B5EF4-FFF2-40B4-BE49-F238E27FC236}">
                    <a16:creationId xmlns:a16="http://schemas.microsoft.com/office/drawing/2014/main" id="{7FA0CBAB-78E7-A64C-97B3-07EA5A4F03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0700" y="4786889"/>
                <a:ext cx="239530" cy="221105"/>
              </a:xfrm>
              <a:prstGeom prst="rect">
                <a:avLst/>
              </a:prstGeom>
            </p:spPr>
          </p:pic>
        </p:grpSp>
        <p:pic>
          <p:nvPicPr>
            <p:cNvPr id="4" name="Picture 3" descr="A picture containing ax, clipart&#10;&#10;Description automatically generated">
              <a:extLst>
                <a:ext uri="{FF2B5EF4-FFF2-40B4-BE49-F238E27FC236}">
                  <a16:creationId xmlns:a16="http://schemas.microsoft.com/office/drawing/2014/main" id="{133ED772-1E88-2840-80DB-8F011ABCE51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654158" y="5134229"/>
              <a:ext cx="243231" cy="197214"/>
            </a:xfrm>
            <a:prstGeom prst="rect">
              <a:avLst/>
            </a:prstGeom>
          </p:spPr>
        </p:pic>
      </p:grpSp>
      <p:pic>
        <p:nvPicPr>
          <p:cNvPr id="11" name="Picture 10" descr="A picture containing text&#10;&#10;Description automatically generated">
            <a:extLst>
              <a:ext uri="{FF2B5EF4-FFF2-40B4-BE49-F238E27FC236}">
                <a16:creationId xmlns:a16="http://schemas.microsoft.com/office/drawing/2014/main" id="{71C91E77-7CC8-824B-B664-A27378856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35" y="5969290"/>
            <a:ext cx="3144933" cy="481500"/>
          </a:xfrm>
          <a:prstGeom prst="rect">
            <a:avLst/>
          </a:prstGeom>
        </p:spPr>
      </p:pic>
    </p:spTree>
    <p:extLst>
      <p:ext uri="{BB962C8B-B14F-4D97-AF65-F5344CB8AC3E}">
        <p14:creationId xmlns:p14="http://schemas.microsoft.com/office/powerpoint/2010/main" val="4264723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33D5FA-956C-0A42-A5E7-C101138A490A}"/>
              </a:ext>
            </a:extLst>
          </p:cNvPr>
          <p:cNvGrpSpPr/>
          <p:nvPr/>
        </p:nvGrpSpPr>
        <p:grpSpPr>
          <a:xfrm>
            <a:off x="1811338" y="2004465"/>
            <a:ext cx="8631936" cy="3191040"/>
            <a:chOff x="1811337" y="2043113"/>
            <a:chExt cx="8631936" cy="3191040"/>
          </a:xfrm>
        </p:grpSpPr>
        <p:sp>
          <p:nvSpPr>
            <p:cNvPr id="7" name="Text Placeholder 1">
              <a:extLst>
                <a:ext uri="{FF2B5EF4-FFF2-40B4-BE49-F238E27FC236}">
                  <a16:creationId xmlns:a16="http://schemas.microsoft.com/office/drawing/2014/main" id="{D54FAB0A-24F9-2F4D-9665-FB295E431362}"/>
                </a:ext>
              </a:extLst>
            </p:cNvPr>
            <p:cNvSpPr txBox="1">
              <a:spLocks/>
            </p:cNvSpPr>
            <p:nvPr/>
          </p:nvSpPr>
          <p:spPr bwMode="auto">
            <a:xfrm>
              <a:off x="1811338" y="2043113"/>
              <a:ext cx="8631935" cy="266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ctr" anchorCtr="0" compatLnSpc="1">
              <a:prstTxWarp prst="textNoShape">
                <a:avLst/>
              </a:prstTxWarp>
            </a:bodyPr>
            <a:lstStyle>
              <a:lvl1pPr marL="0" indent="0" algn="l" rtl="0" eaLnBrk="1" fontAlgn="base" hangingPunct="1">
                <a:lnSpc>
                  <a:spcPct val="90000"/>
                </a:lnSpc>
                <a:spcBef>
                  <a:spcPts val="1000"/>
                </a:spcBef>
                <a:spcAft>
                  <a:spcPct val="0"/>
                </a:spcAft>
                <a:buClr>
                  <a:schemeClr val="tx1"/>
                </a:buClr>
                <a:buFont typeface="Arial" panose="020B0604020202020204" pitchFamily="34" charset="0"/>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3580"/>
                </a:lnSpc>
                <a:spcBef>
                  <a:spcPts val="0"/>
                </a:spcBef>
              </a:pPr>
              <a:r>
                <a:rPr lang="en-US" sz="3200" dirty="0">
                  <a:solidFill>
                    <a:schemeClr val="bg1"/>
                  </a:solidFill>
                </a:rPr>
                <a:t>Countries that currently possess </a:t>
              </a:r>
              <a:br>
                <a:rPr lang="en-US" sz="3200" dirty="0">
                  <a:solidFill>
                    <a:schemeClr val="bg1"/>
                  </a:solidFill>
                </a:rPr>
              </a:br>
              <a:r>
                <a:rPr lang="en-US" sz="3200" dirty="0">
                  <a:solidFill>
                    <a:schemeClr val="bg1"/>
                  </a:solidFill>
                </a:rPr>
                <a:t>or are investing actively in the skills, </a:t>
              </a:r>
              <a:br>
                <a:rPr lang="en-US" sz="3200" dirty="0">
                  <a:solidFill>
                    <a:schemeClr val="bg1"/>
                  </a:solidFill>
                </a:rPr>
              </a:br>
              <a:r>
                <a:rPr lang="en-US" sz="3200" dirty="0">
                  <a:solidFill>
                    <a:schemeClr val="bg1"/>
                  </a:solidFill>
                </a:rPr>
                <a:t>capital and infrastructure of the future are </a:t>
              </a:r>
              <a:br>
                <a:rPr lang="en-US" sz="3200" dirty="0">
                  <a:solidFill>
                    <a:schemeClr val="bg1"/>
                  </a:solidFill>
                </a:rPr>
              </a:br>
              <a:r>
                <a:rPr lang="en-US" sz="3200" dirty="0">
                  <a:solidFill>
                    <a:schemeClr val="bg1"/>
                  </a:solidFill>
                </a:rPr>
                <a:t>the ones that will dominate global manufacturing in the years ahead.</a:t>
              </a:r>
            </a:p>
          </p:txBody>
        </p:sp>
        <p:sp>
          <p:nvSpPr>
            <p:cNvPr id="8" name="Text Placeholder 1">
              <a:extLst>
                <a:ext uri="{FF2B5EF4-FFF2-40B4-BE49-F238E27FC236}">
                  <a16:creationId xmlns:a16="http://schemas.microsoft.com/office/drawing/2014/main" id="{CD62A156-140E-AB4F-A61A-DA7E425C2E21}"/>
                </a:ext>
              </a:extLst>
            </p:cNvPr>
            <p:cNvSpPr txBox="1">
              <a:spLocks/>
            </p:cNvSpPr>
            <p:nvPr/>
          </p:nvSpPr>
          <p:spPr bwMode="auto">
            <a:xfrm>
              <a:off x="1811337" y="4704913"/>
              <a:ext cx="8631935" cy="52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ctr" anchorCtr="0" compatLnSpc="1">
              <a:prstTxWarp prst="textNoShape">
                <a:avLst/>
              </a:prstTxWarp>
            </a:bodyPr>
            <a:lstStyle>
              <a:lvl1pPr marL="0" marR="0" indent="0" algn="ctr" defTabSz="914400" rtl="0" eaLnBrk="1" fontAlgn="base" latinLnBrk="0" hangingPunct="1">
                <a:lnSpc>
                  <a:spcPts val="3580"/>
                </a:lnSpc>
                <a:spcBef>
                  <a:spcPts val="0"/>
                </a:spcBef>
                <a:spcAft>
                  <a:spcPct val="0"/>
                </a:spcAft>
                <a:buClr>
                  <a:schemeClr val="tx1"/>
                </a:buClr>
                <a:buSzTx/>
                <a:buFont typeface="Arial" panose="020B0604020202020204" pitchFamily="34" charset="0"/>
                <a:buNone/>
                <a:tabLst/>
                <a:defRPr sz="16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rgbClr val="86CCFF"/>
                  </a:solidFill>
                </a:rPr>
                <a:t>BROOKINGS INSTITUTION</a:t>
              </a:r>
            </a:p>
          </p:txBody>
        </p:sp>
      </p:grpSp>
      <p:pic>
        <p:nvPicPr>
          <p:cNvPr id="10" name="Picture 9" descr="Logo, icon&#10;&#10;Description automatically generated">
            <a:extLst>
              <a:ext uri="{FF2B5EF4-FFF2-40B4-BE49-F238E27FC236}">
                <a16:creationId xmlns:a16="http://schemas.microsoft.com/office/drawing/2014/main" id="{9D080A12-78F2-9E49-86FC-8BCD1C49850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85920" y="603367"/>
            <a:ext cx="1820159" cy="1391472"/>
          </a:xfrm>
          <a:prstGeom prst="rect">
            <a:avLst/>
          </a:prstGeom>
        </p:spPr>
      </p:pic>
    </p:spTree>
    <p:extLst>
      <p:ext uri="{BB962C8B-B14F-4D97-AF65-F5344CB8AC3E}">
        <p14:creationId xmlns:p14="http://schemas.microsoft.com/office/powerpoint/2010/main" val="3760516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6868-51B2-F446-A6E1-B9731479FFE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486390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3FEC5-6FDB-E848-AD6C-506ED08B105A}"/>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01934306-AC73-DF4A-A962-678876EFFC71}"/>
              </a:ext>
            </a:extLst>
          </p:cNvPr>
          <p:cNvSpPr>
            <a:spLocks noGrp="1"/>
          </p:cNvSpPr>
          <p:nvPr>
            <p:ph type="ftr" sz="quarter" idx="11"/>
          </p:nvPr>
        </p:nvSpPr>
        <p:spPr/>
        <p:txBody>
          <a:bodyPr/>
          <a:lstStyle/>
          <a:p>
            <a:fld id="{BB975B8D-5B82-2F49-ABE9-8917E1FB4DA6}" type="slidenum">
              <a:rPr lang="en-US" smtClean="0"/>
              <a:pPr/>
              <a:t>31</a:t>
            </a:fld>
            <a:endParaRPr lang="en-US" dirty="0">
              <a:solidFill>
                <a:schemeClr val="bg1"/>
              </a:solidFill>
            </a:endParaRPr>
          </a:p>
        </p:txBody>
      </p:sp>
      <p:sp>
        <p:nvSpPr>
          <p:cNvPr id="4" name="Content Placeholder 3">
            <a:extLst>
              <a:ext uri="{FF2B5EF4-FFF2-40B4-BE49-F238E27FC236}">
                <a16:creationId xmlns:a16="http://schemas.microsoft.com/office/drawing/2014/main" id="{B42F306A-46CF-9B49-AC0F-55C069F00DA6}"/>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1329745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3C05-8255-6E40-9B1C-3EA354B706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AA8050-4E55-EC4D-8F92-45CF6B7F885D}"/>
              </a:ext>
            </a:extLst>
          </p:cNvPr>
          <p:cNvSpPr>
            <a:spLocks noGrp="1"/>
          </p:cNvSpPr>
          <p:nvPr>
            <p:ph sz="quarter" idx="10"/>
          </p:nvPr>
        </p:nvSpPr>
        <p:spPr/>
        <p:txBody>
          <a:bodyPr/>
          <a:lstStyle/>
          <a:p>
            <a:endParaRPr lang="en-US"/>
          </a:p>
        </p:txBody>
      </p:sp>
      <p:sp>
        <p:nvSpPr>
          <p:cNvPr id="4" name="Content Placeholder 3">
            <a:extLst>
              <a:ext uri="{FF2B5EF4-FFF2-40B4-BE49-F238E27FC236}">
                <a16:creationId xmlns:a16="http://schemas.microsoft.com/office/drawing/2014/main" id="{2006EF2F-346A-FF40-AE3F-1F130D6CA7FB}"/>
              </a:ext>
            </a:extLst>
          </p:cNvPr>
          <p:cNvSpPr>
            <a:spLocks noGrp="1"/>
          </p:cNvSpPr>
          <p:nvPr>
            <p:ph sz="quarter" idx="11"/>
          </p:nvPr>
        </p:nvSpPr>
        <p:spPr/>
        <p:txBody>
          <a:bodyPr/>
          <a:lstStyle/>
          <a:p>
            <a:endParaRPr lang="en-US"/>
          </a:p>
        </p:txBody>
      </p:sp>
      <p:sp>
        <p:nvSpPr>
          <p:cNvPr id="5" name="Footer Placeholder 4">
            <a:extLst>
              <a:ext uri="{FF2B5EF4-FFF2-40B4-BE49-F238E27FC236}">
                <a16:creationId xmlns:a16="http://schemas.microsoft.com/office/drawing/2014/main" id="{5094C0F2-FD59-264C-9ED9-4B4EA1F840B7}"/>
              </a:ext>
            </a:extLst>
          </p:cNvPr>
          <p:cNvSpPr>
            <a:spLocks noGrp="1"/>
          </p:cNvSpPr>
          <p:nvPr>
            <p:ph type="ftr" sz="quarter" idx="12"/>
          </p:nvPr>
        </p:nvSpPr>
        <p:spPr/>
        <p:txBody>
          <a:bodyPr/>
          <a:lstStyle/>
          <a:p>
            <a:fld id="{BB975B8D-5B82-2F49-ABE9-8917E1FB4DA6}" type="slidenum">
              <a:rPr lang="en-US" smtClean="0"/>
              <a:pPr/>
              <a:t>32</a:t>
            </a:fld>
            <a:endParaRPr lang="en-US" dirty="0"/>
          </a:p>
        </p:txBody>
      </p:sp>
    </p:spTree>
    <p:extLst>
      <p:ext uri="{BB962C8B-B14F-4D97-AF65-F5344CB8AC3E}">
        <p14:creationId xmlns:p14="http://schemas.microsoft.com/office/powerpoint/2010/main" val="1524326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E3E4-25C5-5E4F-89C2-5928F08F6B4E}"/>
              </a:ext>
            </a:extLst>
          </p:cNvPr>
          <p:cNvSpPr>
            <a:spLocks noGrp="1"/>
          </p:cNvSpPr>
          <p:nvPr>
            <p:ph type="ctrTitle"/>
          </p:nvPr>
        </p:nvSpPr>
        <p:spPr/>
        <p:txBody>
          <a:bodyPr/>
          <a:lstStyle/>
          <a:p>
            <a:endParaRPr lang="en-US"/>
          </a:p>
        </p:txBody>
      </p:sp>
      <p:sp>
        <p:nvSpPr>
          <p:cNvPr id="3" name="Footer Placeholder 2">
            <a:extLst>
              <a:ext uri="{FF2B5EF4-FFF2-40B4-BE49-F238E27FC236}">
                <a16:creationId xmlns:a16="http://schemas.microsoft.com/office/drawing/2014/main" id="{4958569D-62B8-A74F-96B4-515E0F662C27}"/>
              </a:ext>
            </a:extLst>
          </p:cNvPr>
          <p:cNvSpPr>
            <a:spLocks noGrp="1"/>
          </p:cNvSpPr>
          <p:nvPr>
            <p:ph type="ftr" sz="quarter" idx="10"/>
          </p:nvPr>
        </p:nvSpPr>
        <p:spPr/>
        <p:txBody>
          <a:bodyPr/>
          <a:lstStyle/>
          <a:p>
            <a:fld id="{BB975B8D-5B82-2F49-ABE9-8917E1FB4DA6}" type="slidenum">
              <a:rPr lang="en-US" smtClean="0"/>
              <a:pPr/>
              <a:t>33</a:t>
            </a:fld>
            <a:endParaRPr lang="en-US" dirty="0"/>
          </a:p>
        </p:txBody>
      </p:sp>
    </p:spTree>
    <p:extLst>
      <p:ext uri="{BB962C8B-B14F-4D97-AF65-F5344CB8AC3E}">
        <p14:creationId xmlns:p14="http://schemas.microsoft.com/office/powerpoint/2010/main" val="160662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F4E2-FF28-9344-9AFD-B7B0C2ED592F}"/>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842E6A9D-D3D2-F34A-B5CF-162A4B8C661B}"/>
              </a:ext>
            </a:extLst>
          </p:cNvPr>
          <p:cNvSpPr>
            <a:spLocks noGrp="1"/>
          </p:cNvSpPr>
          <p:nvPr>
            <p:ph type="pic" sz="quarter" idx="19"/>
          </p:nvPr>
        </p:nvSpPr>
        <p:spPr/>
      </p:sp>
      <p:sp>
        <p:nvSpPr>
          <p:cNvPr id="4" name="Footer Placeholder 3">
            <a:extLst>
              <a:ext uri="{FF2B5EF4-FFF2-40B4-BE49-F238E27FC236}">
                <a16:creationId xmlns:a16="http://schemas.microsoft.com/office/drawing/2014/main" id="{7A292294-9A33-DB4D-BF28-B3773A47F3BF}"/>
              </a:ext>
            </a:extLst>
          </p:cNvPr>
          <p:cNvSpPr>
            <a:spLocks noGrp="1"/>
          </p:cNvSpPr>
          <p:nvPr>
            <p:ph type="ftr" sz="quarter" idx="20"/>
          </p:nvPr>
        </p:nvSpPr>
        <p:spPr/>
        <p:txBody>
          <a:bodyPr/>
          <a:lstStyle/>
          <a:p>
            <a:fld id="{BB975B8D-5B82-2F49-ABE9-8917E1FB4DA6}" type="slidenum">
              <a:rPr lang="en-US" smtClean="0"/>
              <a:pPr/>
              <a:t>34</a:t>
            </a:fld>
            <a:endParaRPr lang="en-US" dirty="0">
              <a:solidFill>
                <a:schemeClr val="bg1"/>
              </a:solidFill>
            </a:endParaRPr>
          </a:p>
        </p:txBody>
      </p:sp>
      <p:sp>
        <p:nvSpPr>
          <p:cNvPr id="5" name="Content Placeholder 4">
            <a:extLst>
              <a:ext uri="{FF2B5EF4-FFF2-40B4-BE49-F238E27FC236}">
                <a16:creationId xmlns:a16="http://schemas.microsoft.com/office/drawing/2014/main" id="{1C9E141B-4211-244E-BE0E-D8ACAB19A763}"/>
              </a:ext>
            </a:extLst>
          </p:cNvPr>
          <p:cNvSpPr>
            <a:spLocks noGrp="1"/>
          </p:cNvSpPr>
          <p:nvPr>
            <p:ph sz="quarter" idx="21"/>
          </p:nvPr>
        </p:nvSpPr>
        <p:spPr/>
        <p:txBody>
          <a:bodyPr/>
          <a:lstStyle/>
          <a:p>
            <a:endParaRPr lang="en-US"/>
          </a:p>
        </p:txBody>
      </p:sp>
    </p:spTree>
    <p:extLst>
      <p:ext uri="{BB962C8B-B14F-4D97-AF65-F5344CB8AC3E}">
        <p14:creationId xmlns:p14="http://schemas.microsoft.com/office/powerpoint/2010/main" val="1960324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BDBA-47E8-A34A-9ABF-198F5236271F}"/>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F029153E-72F6-2845-ABAF-E0E665CFC9CE}"/>
              </a:ext>
            </a:extLst>
          </p:cNvPr>
          <p:cNvSpPr>
            <a:spLocks noGrp="1"/>
          </p:cNvSpPr>
          <p:nvPr>
            <p:ph type="pic" sz="quarter" idx="18"/>
          </p:nvPr>
        </p:nvSpPr>
        <p:spPr/>
      </p:sp>
      <p:sp>
        <p:nvSpPr>
          <p:cNvPr id="4" name="Picture Placeholder 3">
            <a:extLst>
              <a:ext uri="{FF2B5EF4-FFF2-40B4-BE49-F238E27FC236}">
                <a16:creationId xmlns:a16="http://schemas.microsoft.com/office/drawing/2014/main" id="{7E61D1CF-8DFD-4E4C-B9E9-78F5465C7DAE}"/>
              </a:ext>
            </a:extLst>
          </p:cNvPr>
          <p:cNvSpPr>
            <a:spLocks noGrp="1"/>
          </p:cNvSpPr>
          <p:nvPr>
            <p:ph type="pic" sz="quarter" idx="19"/>
          </p:nvPr>
        </p:nvSpPr>
        <p:spPr/>
      </p:sp>
      <p:sp>
        <p:nvSpPr>
          <p:cNvPr id="5" name="Picture Placeholder 4">
            <a:extLst>
              <a:ext uri="{FF2B5EF4-FFF2-40B4-BE49-F238E27FC236}">
                <a16:creationId xmlns:a16="http://schemas.microsoft.com/office/drawing/2014/main" id="{F2E97ACD-DCC1-DD44-A988-D220688FDBE1}"/>
              </a:ext>
            </a:extLst>
          </p:cNvPr>
          <p:cNvSpPr>
            <a:spLocks noGrp="1"/>
          </p:cNvSpPr>
          <p:nvPr>
            <p:ph type="pic" sz="quarter" idx="20"/>
          </p:nvPr>
        </p:nvSpPr>
        <p:spPr/>
      </p:sp>
      <p:sp>
        <p:nvSpPr>
          <p:cNvPr id="6" name="Footer Placeholder 5">
            <a:extLst>
              <a:ext uri="{FF2B5EF4-FFF2-40B4-BE49-F238E27FC236}">
                <a16:creationId xmlns:a16="http://schemas.microsoft.com/office/drawing/2014/main" id="{73451FD7-11D8-694E-8AC9-38C2B8750F24}"/>
              </a:ext>
            </a:extLst>
          </p:cNvPr>
          <p:cNvSpPr>
            <a:spLocks noGrp="1"/>
          </p:cNvSpPr>
          <p:nvPr>
            <p:ph type="ftr" sz="quarter" idx="21"/>
          </p:nvPr>
        </p:nvSpPr>
        <p:spPr/>
        <p:txBody>
          <a:bodyPr/>
          <a:lstStyle/>
          <a:p>
            <a:fld id="{BB975B8D-5B82-2F49-ABE9-8917E1FB4DA6}" type="slidenum">
              <a:rPr lang="en-US" smtClean="0"/>
              <a:pPr/>
              <a:t>35</a:t>
            </a:fld>
            <a:endParaRPr lang="en-US" dirty="0">
              <a:solidFill>
                <a:schemeClr val="bg1"/>
              </a:solidFill>
            </a:endParaRPr>
          </a:p>
        </p:txBody>
      </p:sp>
      <p:sp>
        <p:nvSpPr>
          <p:cNvPr id="7" name="Content Placeholder 6">
            <a:extLst>
              <a:ext uri="{FF2B5EF4-FFF2-40B4-BE49-F238E27FC236}">
                <a16:creationId xmlns:a16="http://schemas.microsoft.com/office/drawing/2014/main" id="{F42C37E0-2F02-D644-950D-707F1475D07E}"/>
              </a:ext>
            </a:extLst>
          </p:cNvPr>
          <p:cNvSpPr>
            <a:spLocks noGrp="1"/>
          </p:cNvSpPr>
          <p:nvPr>
            <p:ph sz="quarter" idx="22"/>
          </p:nvPr>
        </p:nvSpPr>
        <p:spPr/>
        <p:txBody>
          <a:bodyPr/>
          <a:lstStyle/>
          <a:p>
            <a:endParaRPr lang="en-US"/>
          </a:p>
        </p:txBody>
      </p:sp>
    </p:spTree>
    <p:extLst>
      <p:ext uri="{BB962C8B-B14F-4D97-AF65-F5344CB8AC3E}">
        <p14:creationId xmlns:p14="http://schemas.microsoft.com/office/powerpoint/2010/main" val="2444445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4BE1A-77C3-0A48-B542-EC6C1E6DC72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D5E411B-787D-D749-AC0A-660C2876F19D}"/>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E2EDE9A1-1CF1-D640-BA96-CA7E3B4C2750}"/>
              </a:ext>
            </a:extLst>
          </p:cNvPr>
          <p:cNvSpPr>
            <a:spLocks noGrp="1"/>
          </p:cNvSpPr>
          <p:nvPr>
            <p:ph type="body" idx="13"/>
          </p:nvPr>
        </p:nvSpPr>
        <p:spPr/>
        <p:txBody>
          <a:bodyPr/>
          <a:lstStyle/>
          <a:p>
            <a:endParaRPr lang="en-US"/>
          </a:p>
        </p:txBody>
      </p:sp>
      <p:sp>
        <p:nvSpPr>
          <p:cNvPr id="5" name="Footer Placeholder 4">
            <a:extLst>
              <a:ext uri="{FF2B5EF4-FFF2-40B4-BE49-F238E27FC236}">
                <a16:creationId xmlns:a16="http://schemas.microsoft.com/office/drawing/2014/main" id="{F0E7672F-FCCE-F84E-B458-C308DB27B4D4}"/>
              </a:ext>
            </a:extLst>
          </p:cNvPr>
          <p:cNvSpPr>
            <a:spLocks noGrp="1"/>
          </p:cNvSpPr>
          <p:nvPr>
            <p:ph type="ftr" sz="quarter" idx="14"/>
          </p:nvPr>
        </p:nvSpPr>
        <p:spPr/>
        <p:txBody>
          <a:bodyPr/>
          <a:lstStyle/>
          <a:p>
            <a:fld id="{BB975B8D-5B82-2F49-ABE9-8917E1FB4DA6}" type="slidenum">
              <a:rPr lang="en-US" smtClean="0"/>
              <a:pPr/>
              <a:t>36</a:t>
            </a:fld>
            <a:endParaRPr lang="en-US" dirty="0">
              <a:solidFill>
                <a:schemeClr val="bg1"/>
              </a:solidFill>
            </a:endParaRPr>
          </a:p>
        </p:txBody>
      </p:sp>
      <p:sp>
        <p:nvSpPr>
          <p:cNvPr id="6" name="Content Placeholder 5">
            <a:extLst>
              <a:ext uri="{FF2B5EF4-FFF2-40B4-BE49-F238E27FC236}">
                <a16:creationId xmlns:a16="http://schemas.microsoft.com/office/drawing/2014/main" id="{3DEE68B9-7517-BB40-9063-C48F75056DB7}"/>
              </a:ext>
            </a:extLst>
          </p:cNvPr>
          <p:cNvSpPr>
            <a:spLocks noGrp="1"/>
          </p:cNvSpPr>
          <p:nvPr>
            <p:ph sz="quarter" idx="15"/>
          </p:nvPr>
        </p:nvSpPr>
        <p:spPr/>
        <p:txBody>
          <a:bodyPr/>
          <a:lstStyle/>
          <a:p>
            <a:endParaRPr lang="en-US"/>
          </a:p>
        </p:txBody>
      </p:sp>
      <p:sp>
        <p:nvSpPr>
          <p:cNvPr id="7" name="Content Placeholder 6">
            <a:extLst>
              <a:ext uri="{FF2B5EF4-FFF2-40B4-BE49-F238E27FC236}">
                <a16:creationId xmlns:a16="http://schemas.microsoft.com/office/drawing/2014/main" id="{30ECBBBE-3349-4544-B4C1-38B547DDA1B9}"/>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1958396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1291-DB1B-7543-81AD-FF9F4947003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6729A44-E827-1045-A22F-8869F3ACF4B3}"/>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C7025118-B639-1D45-AA9F-204968030CFF}"/>
              </a:ext>
            </a:extLst>
          </p:cNvPr>
          <p:cNvSpPr>
            <a:spLocks noGrp="1"/>
          </p:cNvSpPr>
          <p:nvPr>
            <p:ph type="ftr" sz="quarter" idx="21"/>
          </p:nvPr>
        </p:nvSpPr>
        <p:spPr/>
        <p:txBody>
          <a:bodyPr/>
          <a:lstStyle/>
          <a:p>
            <a:fld id="{BB975B8D-5B82-2F49-ABE9-8917E1FB4DA6}" type="slidenum">
              <a:rPr lang="en-US" smtClean="0"/>
              <a:pPr/>
              <a:t>37</a:t>
            </a:fld>
            <a:endParaRPr lang="en-US" dirty="0">
              <a:solidFill>
                <a:schemeClr val="bg1"/>
              </a:solidFill>
            </a:endParaRPr>
          </a:p>
        </p:txBody>
      </p:sp>
      <p:sp>
        <p:nvSpPr>
          <p:cNvPr id="6" name="Text Placeholder 5">
            <a:extLst>
              <a:ext uri="{FF2B5EF4-FFF2-40B4-BE49-F238E27FC236}">
                <a16:creationId xmlns:a16="http://schemas.microsoft.com/office/drawing/2014/main" id="{7967D4D7-ECAD-2248-B187-7050BABAA610}"/>
              </a:ext>
            </a:extLst>
          </p:cNvPr>
          <p:cNvSpPr>
            <a:spLocks noGrp="1"/>
          </p:cNvSpPr>
          <p:nvPr>
            <p:ph type="body" sz="quarter" idx="22"/>
          </p:nvPr>
        </p:nvSpPr>
        <p:spPr/>
        <p:txBody>
          <a:bodyPr/>
          <a:lstStyle/>
          <a:p>
            <a:endParaRPr lang="en-US"/>
          </a:p>
        </p:txBody>
      </p:sp>
      <p:graphicFrame>
        <p:nvGraphicFramePr>
          <p:cNvPr id="7" name="Chart Placeholder 17">
            <a:extLst>
              <a:ext uri="{FF2B5EF4-FFF2-40B4-BE49-F238E27FC236}">
                <a16:creationId xmlns:a16="http://schemas.microsoft.com/office/drawing/2014/main" id="{B7DE5F6E-414E-6D41-AF63-49A8E39DC015}"/>
              </a:ext>
            </a:extLst>
          </p:cNvPr>
          <p:cNvGraphicFramePr>
            <a:graphicFrameLocks noGrp="1"/>
          </p:cNvGraphicFramePr>
          <p:nvPr>
            <p:ph type="chart" sz="quarter" idx="20"/>
          </p:nvPr>
        </p:nvGraphicFramePr>
        <p:xfrm>
          <a:off x="6211888" y="2249488"/>
          <a:ext cx="5319712" cy="3425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1887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1BA8D8-D0A3-CE46-B921-8B1738430C55}"/>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683F5430-0D91-414E-820F-BA24934C648A}"/>
              </a:ext>
            </a:extLst>
          </p:cNvPr>
          <p:cNvSpPr>
            <a:spLocks noGrp="1"/>
          </p:cNvSpPr>
          <p:nvPr>
            <p:ph type="body" sz="quarter" idx="11"/>
          </p:nvPr>
        </p:nvSpPr>
        <p:spPr/>
        <p:txBody>
          <a:bodyPr/>
          <a:lstStyle/>
          <a:p>
            <a:endParaRPr lang="en-US"/>
          </a:p>
        </p:txBody>
      </p:sp>
      <p:sp>
        <p:nvSpPr>
          <p:cNvPr id="4" name="Footer Placeholder 3">
            <a:extLst>
              <a:ext uri="{FF2B5EF4-FFF2-40B4-BE49-F238E27FC236}">
                <a16:creationId xmlns:a16="http://schemas.microsoft.com/office/drawing/2014/main" id="{D595E23C-A235-A044-AFF4-B6917DF93387}"/>
              </a:ext>
            </a:extLst>
          </p:cNvPr>
          <p:cNvSpPr>
            <a:spLocks noGrp="1"/>
          </p:cNvSpPr>
          <p:nvPr>
            <p:ph type="ftr" sz="quarter" idx="12"/>
          </p:nvPr>
        </p:nvSpPr>
        <p:spPr/>
        <p:txBody>
          <a:bodyPr/>
          <a:lstStyle/>
          <a:p>
            <a:fld id="{BB975B8D-5B82-2F49-ABE9-8917E1FB4DA6}" type="slidenum">
              <a:rPr lang="en-US" smtClean="0"/>
              <a:pPr/>
              <a:t>38</a:t>
            </a:fld>
            <a:endParaRPr lang="en-US" dirty="0">
              <a:solidFill>
                <a:schemeClr val="bg1"/>
              </a:solidFill>
            </a:endParaRPr>
          </a:p>
        </p:txBody>
      </p:sp>
    </p:spTree>
    <p:extLst>
      <p:ext uri="{BB962C8B-B14F-4D97-AF65-F5344CB8AC3E}">
        <p14:creationId xmlns:p14="http://schemas.microsoft.com/office/powerpoint/2010/main" val="3271175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149D97-C128-5D4C-9A48-C1C0AF6946F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893B6092-9AA8-064A-8429-4A710730D9D5}"/>
              </a:ext>
            </a:extLst>
          </p:cNvPr>
          <p:cNvSpPr>
            <a:spLocks noGrp="1"/>
          </p:cNvSpPr>
          <p:nvPr>
            <p:ph type="body" sz="quarter" idx="10"/>
          </p:nvPr>
        </p:nvSpPr>
        <p:spPr/>
        <p:txBody>
          <a:bodyPr/>
          <a:lstStyle/>
          <a:p>
            <a:endParaRPr lang="en-US"/>
          </a:p>
        </p:txBody>
      </p:sp>
      <p:sp>
        <p:nvSpPr>
          <p:cNvPr id="4" name="Footer Placeholder 3">
            <a:extLst>
              <a:ext uri="{FF2B5EF4-FFF2-40B4-BE49-F238E27FC236}">
                <a16:creationId xmlns:a16="http://schemas.microsoft.com/office/drawing/2014/main" id="{7CFC868C-D185-7141-8EB6-212DE2F2A1F9}"/>
              </a:ext>
            </a:extLst>
          </p:cNvPr>
          <p:cNvSpPr>
            <a:spLocks noGrp="1"/>
          </p:cNvSpPr>
          <p:nvPr>
            <p:ph type="ftr" sz="quarter" idx="12"/>
          </p:nvPr>
        </p:nvSpPr>
        <p:spPr/>
        <p:txBody>
          <a:bodyPr/>
          <a:lstStyle/>
          <a:p>
            <a:fld id="{BB975B8D-5B82-2F49-ABE9-8917E1FB4DA6}" type="slidenum">
              <a:rPr lang="en-US" smtClean="0"/>
              <a:pPr/>
              <a:t>39</a:t>
            </a:fld>
            <a:endParaRPr lang="en-US" b="1" dirty="0"/>
          </a:p>
        </p:txBody>
      </p:sp>
    </p:spTree>
    <p:extLst>
      <p:ext uri="{BB962C8B-B14F-4D97-AF65-F5344CB8AC3E}">
        <p14:creationId xmlns:p14="http://schemas.microsoft.com/office/powerpoint/2010/main" val="196104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6CD6828-05B3-5E43-94B9-5D95D2E7E891}"/>
              </a:ext>
            </a:extLst>
          </p:cNvPr>
          <p:cNvGrpSpPr/>
          <p:nvPr/>
        </p:nvGrpSpPr>
        <p:grpSpPr>
          <a:xfrm>
            <a:off x="597278" y="2883578"/>
            <a:ext cx="4565148" cy="1957736"/>
            <a:chOff x="738594" y="2709011"/>
            <a:chExt cx="4565148" cy="1957736"/>
          </a:xfrm>
        </p:grpSpPr>
        <p:grpSp>
          <p:nvGrpSpPr>
            <p:cNvPr id="7" name="Group 6">
              <a:extLst>
                <a:ext uri="{FF2B5EF4-FFF2-40B4-BE49-F238E27FC236}">
                  <a16:creationId xmlns:a16="http://schemas.microsoft.com/office/drawing/2014/main" id="{E9FDA213-C8BB-C54D-803C-91739D06A15F}"/>
                </a:ext>
              </a:extLst>
            </p:cNvPr>
            <p:cNvGrpSpPr/>
            <p:nvPr/>
          </p:nvGrpSpPr>
          <p:grpSpPr>
            <a:xfrm>
              <a:off x="738594" y="2709011"/>
              <a:ext cx="4565148" cy="1947255"/>
              <a:chOff x="1708812" y="7312844"/>
              <a:chExt cx="4565148" cy="1947255"/>
            </a:xfrm>
          </p:grpSpPr>
          <p:sp>
            <p:nvSpPr>
              <p:cNvPr id="12" name="CuadroTexto 395">
                <a:extLst>
                  <a:ext uri="{FF2B5EF4-FFF2-40B4-BE49-F238E27FC236}">
                    <a16:creationId xmlns:a16="http://schemas.microsoft.com/office/drawing/2014/main" id="{907EB020-DFA0-0C40-B12F-C5065C3430F9}"/>
                  </a:ext>
                </a:extLst>
              </p:cNvPr>
              <p:cNvSpPr txBox="1"/>
              <p:nvPr/>
            </p:nvSpPr>
            <p:spPr>
              <a:xfrm flipH="1">
                <a:off x="1708812" y="7312844"/>
                <a:ext cx="456514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CA" sz="1200" b="1" i="0" kern="1200" cap="all" baseline="0" dirty="0">
                    <a:solidFill>
                      <a:schemeClr val="tx1"/>
                    </a:solidFill>
                    <a:effectLst/>
                    <a:latin typeface="+mj-lt"/>
                    <a:ea typeface="Lato Medium" panose="020F0502020204030203" pitchFamily="34" charset="0"/>
                    <a:cs typeface="Lato Medium" panose="020F0502020204030203" pitchFamily="34" charset="0"/>
                  </a:rPr>
                  <a:t>Manufacturing Clusters </a:t>
                </a:r>
                <a:br>
                  <a:rPr lang="en-CA" sz="1200" b="1" i="0" kern="1200" cap="all" baseline="0" dirty="0">
                    <a:solidFill>
                      <a:schemeClr val="tx1"/>
                    </a:solidFill>
                    <a:effectLst/>
                    <a:latin typeface="+mj-lt"/>
                    <a:ea typeface="Lato Medium" panose="020F0502020204030203" pitchFamily="34" charset="0"/>
                    <a:cs typeface="Lato Medium" panose="020F0502020204030203" pitchFamily="34" charset="0"/>
                  </a:rPr>
                </a:br>
                <a:r>
                  <a:rPr lang="en-CA" sz="1200" b="1" i="0" kern="1200" cap="all" baseline="0" dirty="0">
                    <a:solidFill>
                      <a:schemeClr val="tx1"/>
                    </a:solidFill>
                    <a:effectLst/>
                    <a:latin typeface="+mj-lt"/>
                    <a:ea typeface="Lato Medium" panose="020F0502020204030203" pitchFamily="34" charset="0"/>
                    <a:cs typeface="Lato Medium" panose="020F0502020204030203" pitchFamily="34" charset="0"/>
                  </a:rPr>
                  <a:t>in Ontario</a:t>
                </a:r>
              </a:p>
            </p:txBody>
          </p:sp>
          <p:sp>
            <p:nvSpPr>
              <p:cNvPr id="13" name="Rectangle 56">
                <a:extLst>
                  <a:ext uri="{FF2B5EF4-FFF2-40B4-BE49-F238E27FC236}">
                    <a16:creationId xmlns:a16="http://schemas.microsoft.com/office/drawing/2014/main" id="{6D31D096-F5D6-2A4E-B608-49691911BCC3}"/>
                  </a:ext>
                </a:extLst>
              </p:cNvPr>
              <p:cNvSpPr/>
              <p:nvPr/>
            </p:nvSpPr>
            <p:spPr>
              <a:xfrm flipH="1">
                <a:off x="2011677" y="7742504"/>
                <a:ext cx="2283632" cy="1517595"/>
              </a:xfrm>
              <a:prstGeom prst="rect">
                <a:avLst/>
              </a:prstGeom>
            </p:spPr>
            <p:txBody>
              <a:bodyPr wrap="square">
                <a:spAutoFit/>
              </a:bodyPr>
              <a:lstStyle/>
              <a:p>
                <a:pPr>
                  <a:lnSpc>
                    <a:spcPts val="2860"/>
                  </a:lnSpc>
                </a:pPr>
                <a:r>
                  <a:rPr lang="en-CA" sz="1050" b="0" i="0" kern="1200" cap="all" baseline="0" dirty="0">
                    <a:solidFill>
                      <a:schemeClr val="tx1"/>
                    </a:solidFill>
                    <a:effectLst/>
                    <a:latin typeface="+mn-lt"/>
                    <a:ea typeface="Lato Medium" panose="020F0502020204030203" pitchFamily="34" charset="0"/>
                    <a:cs typeface="Lato Medium" panose="020F0502020204030203" pitchFamily="34" charset="0"/>
                  </a:rPr>
                  <a:t>Automotive </a:t>
                </a:r>
              </a:p>
              <a:p>
                <a:pPr>
                  <a:lnSpc>
                    <a:spcPts val="2860"/>
                  </a:lnSpc>
                </a:pPr>
                <a:r>
                  <a:rPr lang="en-CA" sz="1050" b="0" i="0" kern="1200" cap="all" baseline="0" dirty="0">
                    <a:solidFill>
                      <a:schemeClr val="tx1"/>
                    </a:solidFill>
                    <a:effectLst/>
                    <a:latin typeface="+mn-lt"/>
                    <a:ea typeface="Lato Medium" panose="020F0502020204030203" pitchFamily="34" charset="0"/>
                    <a:cs typeface="Lato Medium" panose="020F0502020204030203" pitchFamily="34" charset="0"/>
                  </a:rPr>
                  <a:t>Chemical and biochemical</a:t>
                </a:r>
              </a:p>
              <a:p>
                <a:pPr>
                  <a:lnSpc>
                    <a:spcPts val="2860"/>
                  </a:lnSpc>
                </a:pPr>
                <a:r>
                  <a:rPr lang="en-CA" sz="1050" b="0" i="0" kern="1200" cap="all" baseline="0" dirty="0">
                    <a:solidFill>
                      <a:schemeClr val="tx1"/>
                    </a:solidFill>
                    <a:effectLst/>
                    <a:latin typeface="+mn-lt"/>
                    <a:ea typeface="Lato Medium" panose="020F0502020204030203" pitchFamily="34" charset="0"/>
                    <a:cs typeface="Lato Medium" panose="020F0502020204030203" pitchFamily="34" charset="0"/>
                  </a:rPr>
                  <a:t>Aerospace</a:t>
                </a:r>
              </a:p>
              <a:p>
                <a:pPr>
                  <a:lnSpc>
                    <a:spcPts val="2860"/>
                  </a:lnSpc>
                </a:pPr>
                <a:r>
                  <a:rPr lang="en-CA" sz="1050" b="0" i="0" kern="1200" cap="all" baseline="0" dirty="0">
                    <a:solidFill>
                      <a:schemeClr val="tx1"/>
                    </a:solidFill>
                    <a:effectLst/>
                    <a:latin typeface="+mn-lt"/>
                    <a:ea typeface="Lato Medium" panose="020F0502020204030203" pitchFamily="34" charset="0"/>
                    <a:cs typeface="Lato Medium" panose="020F0502020204030203" pitchFamily="34" charset="0"/>
                  </a:rPr>
                  <a:t>Clean Technology</a:t>
                </a:r>
              </a:p>
            </p:txBody>
          </p:sp>
        </p:grpSp>
        <p:pic>
          <p:nvPicPr>
            <p:cNvPr id="8" name="Picture 7" descr="A picture containing text&#10;&#10;Description automatically generated">
              <a:extLst>
                <a:ext uri="{FF2B5EF4-FFF2-40B4-BE49-F238E27FC236}">
                  <a16:creationId xmlns:a16="http://schemas.microsoft.com/office/drawing/2014/main" id="{B237986D-FE2E-3646-B59E-0BBB0D405A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1714" y="3251007"/>
              <a:ext cx="252875" cy="291779"/>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83188CB6-71D0-F54B-B8E5-84E2F7441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503" y="3628810"/>
              <a:ext cx="252875" cy="291779"/>
            </a:xfrm>
            <a:prstGeom prst="rect">
              <a:avLst/>
            </a:prstGeom>
          </p:spPr>
        </p:pic>
        <p:pic>
          <p:nvPicPr>
            <p:cNvPr id="10" name="Picture 9">
              <a:extLst>
                <a:ext uri="{FF2B5EF4-FFF2-40B4-BE49-F238E27FC236}">
                  <a16:creationId xmlns:a16="http://schemas.microsoft.com/office/drawing/2014/main" id="{F6CAEFD6-DEFA-5F48-9440-8B170F61D0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503" y="4008980"/>
              <a:ext cx="252875" cy="291779"/>
            </a:xfrm>
            <a:prstGeom prst="rect">
              <a:avLst/>
            </a:prstGeom>
          </p:spPr>
        </p:pic>
        <p:pic>
          <p:nvPicPr>
            <p:cNvPr id="11" name="Picture 10">
              <a:extLst>
                <a:ext uri="{FF2B5EF4-FFF2-40B4-BE49-F238E27FC236}">
                  <a16:creationId xmlns:a16="http://schemas.microsoft.com/office/drawing/2014/main" id="{78F70B28-293A-9647-AB33-E2EB29C827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2503" y="4374968"/>
              <a:ext cx="252875" cy="291779"/>
            </a:xfrm>
            <a:prstGeom prst="rect">
              <a:avLst/>
            </a:prstGeom>
          </p:spPr>
        </p:pic>
      </p:grpSp>
      <p:sp>
        <p:nvSpPr>
          <p:cNvPr id="14" name="TextBox 13">
            <a:extLst>
              <a:ext uri="{FF2B5EF4-FFF2-40B4-BE49-F238E27FC236}">
                <a16:creationId xmlns:a16="http://schemas.microsoft.com/office/drawing/2014/main" id="{19DF52F1-BB8D-434D-B46C-9C43161E109E}"/>
              </a:ext>
            </a:extLst>
          </p:cNvPr>
          <p:cNvSpPr txBox="1"/>
          <p:nvPr/>
        </p:nvSpPr>
        <p:spPr bwMode="auto">
          <a:xfrm>
            <a:off x="3682538" y="280970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16" name="Title 1">
            <a:extLst>
              <a:ext uri="{FF2B5EF4-FFF2-40B4-BE49-F238E27FC236}">
                <a16:creationId xmlns:a16="http://schemas.microsoft.com/office/drawing/2014/main" id="{4D25105E-0FC2-3243-8825-D9A1978F595E}"/>
              </a:ext>
            </a:extLst>
          </p:cNvPr>
          <p:cNvSpPr txBox="1">
            <a:spLocks/>
          </p:cNvSpPr>
          <p:nvPr/>
        </p:nvSpPr>
        <p:spPr bwMode="auto">
          <a:xfrm>
            <a:off x="685800" y="802421"/>
            <a:ext cx="10841037" cy="105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4400" b="1" i="0" dirty="0">
                <a:solidFill>
                  <a:srgbClr val="002E6E"/>
                </a:solidFill>
                <a:ea typeface="Lato Heavy" panose="020F0502020204030203" pitchFamily="34" charset="0"/>
                <a:cs typeface="Lato Heavy" panose="020F0502020204030203" pitchFamily="34" charset="0"/>
              </a:rPr>
              <a:t>WHY ONTARIO</a:t>
            </a:r>
            <a:br>
              <a:rPr lang="en-US" sz="4400" b="1" i="0" dirty="0">
                <a:solidFill>
                  <a:srgbClr val="071D49"/>
                </a:solidFill>
                <a:ea typeface="Lato Heavy" panose="020F0502020204030203" pitchFamily="34" charset="0"/>
                <a:cs typeface="Lato Heavy" panose="020F0502020204030203" pitchFamily="34" charset="0"/>
              </a:rPr>
            </a:br>
            <a:r>
              <a:rPr lang="en-CA" sz="2000" b="1" i="0" spc="300" dirty="0">
                <a:solidFill>
                  <a:schemeClr val="tx1"/>
                </a:solidFill>
                <a:ea typeface="Lato Heavy" panose="020F0502020204030203" pitchFamily="34" charset="0"/>
                <a:cs typeface="Lato Heavy" panose="020F0502020204030203" pitchFamily="34" charset="0"/>
              </a:rPr>
              <a:t>FOR ADVANCED MANUFACTURING</a:t>
            </a:r>
          </a:p>
        </p:txBody>
      </p:sp>
      <p:sp>
        <p:nvSpPr>
          <p:cNvPr id="19" name="Oval 18">
            <a:extLst>
              <a:ext uri="{FF2B5EF4-FFF2-40B4-BE49-F238E27FC236}">
                <a16:creationId xmlns:a16="http://schemas.microsoft.com/office/drawing/2014/main" id="{E76B950F-937A-0D47-8506-51105839EFAD}"/>
              </a:ext>
            </a:extLst>
          </p:cNvPr>
          <p:cNvSpPr/>
          <p:nvPr/>
        </p:nvSpPr>
        <p:spPr>
          <a:xfrm>
            <a:off x="4733926" y="4890286"/>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C4684FD-D3E8-7A44-861E-821A07A19293}"/>
              </a:ext>
            </a:extLst>
          </p:cNvPr>
          <p:cNvSpPr/>
          <p:nvPr/>
        </p:nvSpPr>
        <p:spPr>
          <a:xfrm>
            <a:off x="3218663" y="5231761"/>
            <a:ext cx="385164"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Sarnia</a:t>
            </a:r>
          </a:p>
        </p:txBody>
      </p:sp>
      <p:sp>
        <p:nvSpPr>
          <p:cNvPr id="21" name="Rectangle 20">
            <a:extLst>
              <a:ext uri="{FF2B5EF4-FFF2-40B4-BE49-F238E27FC236}">
                <a16:creationId xmlns:a16="http://schemas.microsoft.com/office/drawing/2014/main" id="{F2B2F554-0640-D14C-B137-298D3A7B63E1}"/>
              </a:ext>
            </a:extLst>
          </p:cNvPr>
          <p:cNvSpPr/>
          <p:nvPr/>
        </p:nvSpPr>
        <p:spPr>
          <a:xfrm>
            <a:off x="4559412" y="5022530"/>
            <a:ext cx="456978"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London</a:t>
            </a:r>
          </a:p>
        </p:txBody>
      </p:sp>
      <p:sp>
        <p:nvSpPr>
          <p:cNvPr id="22" name="Rectangle 21">
            <a:extLst>
              <a:ext uri="{FF2B5EF4-FFF2-40B4-BE49-F238E27FC236}">
                <a16:creationId xmlns:a16="http://schemas.microsoft.com/office/drawing/2014/main" id="{06D925B8-6E85-354A-8596-F3F12EB34D74}"/>
              </a:ext>
            </a:extLst>
          </p:cNvPr>
          <p:cNvSpPr/>
          <p:nvPr/>
        </p:nvSpPr>
        <p:spPr>
          <a:xfrm>
            <a:off x="5038845" y="4139803"/>
            <a:ext cx="475825" cy="107722"/>
          </a:xfrm>
          <a:prstGeom prst="rect">
            <a:avLst/>
          </a:prstGeom>
        </p:spPr>
        <p:txBody>
          <a:bodyPr wrap="square" lIns="0" tIns="0" rIns="0" bIns="0">
            <a:spAutoFit/>
          </a:bodyPr>
          <a:lstStyle/>
          <a:p>
            <a:pPr algn="r"/>
            <a:r>
              <a:rPr lang="en-US" sz="700" b="1" i="0" dirty="0">
                <a:solidFill>
                  <a:schemeClr val="tx1"/>
                </a:solidFill>
                <a:latin typeface="+mn-lt"/>
                <a:ea typeface="Lato" panose="020F0502020204030203" pitchFamily="34" charset="0"/>
                <a:cs typeface="Lato" panose="020F0502020204030203" pitchFamily="34" charset="0"/>
              </a:rPr>
              <a:t>Kitchener</a:t>
            </a:r>
          </a:p>
        </p:txBody>
      </p:sp>
      <p:sp>
        <p:nvSpPr>
          <p:cNvPr id="24" name="Rectangle 23">
            <a:extLst>
              <a:ext uri="{FF2B5EF4-FFF2-40B4-BE49-F238E27FC236}">
                <a16:creationId xmlns:a16="http://schemas.microsoft.com/office/drawing/2014/main" id="{389D0E08-91AC-524D-BBF8-54C8E66DBE3C}"/>
              </a:ext>
            </a:extLst>
          </p:cNvPr>
          <p:cNvSpPr/>
          <p:nvPr/>
        </p:nvSpPr>
        <p:spPr>
          <a:xfrm>
            <a:off x="5640826" y="4376963"/>
            <a:ext cx="558795"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Cambridge</a:t>
            </a:r>
          </a:p>
        </p:txBody>
      </p:sp>
      <p:sp>
        <p:nvSpPr>
          <p:cNvPr id="25" name="Rectangle 24">
            <a:extLst>
              <a:ext uri="{FF2B5EF4-FFF2-40B4-BE49-F238E27FC236}">
                <a16:creationId xmlns:a16="http://schemas.microsoft.com/office/drawing/2014/main" id="{8CF278D7-A33B-E44D-A549-31A1BC74DF3F}"/>
              </a:ext>
            </a:extLst>
          </p:cNvPr>
          <p:cNvSpPr/>
          <p:nvPr/>
        </p:nvSpPr>
        <p:spPr>
          <a:xfrm>
            <a:off x="6102887" y="4702366"/>
            <a:ext cx="495133" cy="107722"/>
          </a:xfrm>
          <a:prstGeom prst="rect">
            <a:avLst/>
          </a:prstGeom>
        </p:spPr>
        <p:txBody>
          <a:bodyPr wrap="square" lIns="0" tIns="0" rIns="0" bIns="0">
            <a:spAutoFit/>
          </a:bodyPr>
          <a:lstStyle/>
          <a:p>
            <a:pPr algn="ctr"/>
            <a:r>
              <a:rPr lang="en-US" sz="700" b="1" i="0" dirty="0">
                <a:solidFill>
                  <a:schemeClr val="tx1"/>
                </a:solidFill>
                <a:latin typeface="Lato" panose="020F0502020204030203" pitchFamily="34" charset="0"/>
                <a:ea typeface="Lato" panose="020F0502020204030203" pitchFamily="34" charset="0"/>
                <a:cs typeface="Lato" panose="020F0502020204030203" pitchFamily="34" charset="0"/>
              </a:rPr>
              <a:t>Hamilton</a:t>
            </a:r>
          </a:p>
        </p:txBody>
      </p:sp>
      <p:sp>
        <p:nvSpPr>
          <p:cNvPr id="26" name="Rectangle 25">
            <a:extLst>
              <a:ext uri="{FF2B5EF4-FFF2-40B4-BE49-F238E27FC236}">
                <a16:creationId xmlns:a16="http://schemas.microsoft.com/office/drawing/2014/main" id="{FCC0CC61-47A0-634F-8BDB-8BDDBCD75382}"/>
              </a:ext>
            </a:extLst>
          </p:cNvPr>
          <p:cNvSpPr/>
          <p:nvPr/>
        </p:nvSpPr>
        <p:spPr>
          <a:xfrm>
            <a:off x="6474758" y="4873155"/>
            <a:ext cx="771289"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Niagara Region</a:t>
            </a:r>
          </a:p>
        </p:txBody>
      </p:sp>
      <p:sp>
        <p:nvSpPr>
          <p:cNvPr id="27" name="Rectangle 26">
            <a:extLst>
              <a:ext uri="{FF2B5EF4-FFF2-40B4-BE49-F238E27FC236}">
                <a16:creationId xmlns:a16="http://schemas.microsoft.com/office/drawing/2014/main" id="{E210482B-813B-0B4E-A77D-BD6EC53A2C2A}"/>
              </a:ext>
            </a:extLst>
          </p:cNvPr>
          <p:cNvSpPr/>
          <p:nvPr/>
        </p:nvSpPr>
        <p:spPr>
          <a:xfrm>
            <a:off x="7090715" y="4588106"/>
            <a:ext cx="724768"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St. Catharines</a:t>
            </a:r>
          </a:p>
        </p:txBody>
      </p:sp>
      <p:sp>
        <p:nvSpPr>
          <p:cNvPr id="28" name="Rectangle 27">
            <a:extLst>
              <a:ext uri="{FF2B5EF4-FFF2-40B4-BE49-F238E27FC236}">
                <a16:creationId xmlns:a16="http://schemas.microsoft.com/office/drawing/2014/main" id="{ABC9A7A5-2777-9145-A0E8-FC1B27CB62B8}"/>
              </a:ext>
            </a:extLst>
          </p:cNvPr>
          <p:cNvSpPr/>
          <p:nvPr/>
        </p:nvSpPr>
        <p:spPr>
          <a:xfrm>
            <a:off x="6794265" y="3980280"/>
            <a:ext cx="519402" cy="107722"/>
          </a:xfrm>
          <a:prstGeom prst="rect">
            <a:avLst/>
          </a:prstGeom>
        </p:spPr>
        <p:txBody>
          <a:bodyPr wrap="square" lIns="0" tIns="0" rIns="0" bIns="0">
            <a:spAutoFit/>
          </a:bodyPr>
          <a:lstStyle/>
          <a:p>
            <a:r>
              <a:rPr lang="en-US" sz="700" b="1" i="0" dirty="0">
                <a:solidFill>
                  <a:schemeClr val="tx1"/>
                </a:solidFill>
                <a:latin typeface="+mn-lt"/>
                <a:ea typeface="Lato" panose="020F0502020204030203" pitchFamily="34" charset="0"/>
                <a:cs typeface="Lato" panose="020F0502020204030203" pitchFamily="34" charset="0"/>
              </a:rPr>
              <a:t>Toronto</a:t>
            </a:r>
          </a:p>
        </p:txBody>
      </p:sp>
      <p:sp>
        <p:nvSpPr>
          <p:cNvPr id="29" name="Rectangle 28">
            <a:extLst>
              <a:ext uri="{FF2B5EF4-FFF2-40B4-BE49-F238E27FC236}">
                <a16:creationId xmlns:a16="http://schemas.microsoft.com/office/drawing/2014/main" id="{57142E91-18AC-F548-9DE8-216F29EBBD98}"/>
              </a:ext>
            </a:extLst>
          </p:cNvPr>
          <p:cNvSpPr/>
          <p:nvPr/>
        </p:nvSpPr>
        <p:spPr>
          <a:xfrm>
            <a:off x="7431098" y="3675490"/>
            <a:ext cx="498180"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Oshawa</a:t>
            </a:r>
          </a:p>
        </p:txBody>
      </p:sp>
      <p:sp>
        <p:nvSpPr>
          <p:cNvPr id="30" name="Rectangle 29">
            <a:extLst>
              <a:ext uri="{FF2B5EF4-FFF2-40B4-BE49-F238E27FC236}">
                <a16:creationId xmlns:a16="http://schemas.microsoft.com/office/drawing/2014/main" id="{5E0A5CFC-F634-F94E-B0C5-D542901F9959}"/>
              </a:ext>
            </a:extLst>
          </p:cNvPr>
          <p:cNvSpPr/>
          <p:nvPr/>
        </p:nvSpPr>
        <p:spPr>
          <a:xfrm>
            <a:off x="6089977" y="4297534"/>
            <a:ext cx="574432" cy="107722"/>
          </a:xfrm>
          <a:prstGeom prst="rect">
            <a:avLst/>
          </a:prstGeom>
        </p:spPr>
        <p:txBody>
          <a:bodyPr wrap="square" lIns="0" tIns="0" rIns="0" bIns="0">
            <a:spAutoFit/>
          </a:bodyPr>
          <a:lstStyle/>
          <a:p>
            <a:pPr algn="ctr"/>
            <a:r>
              <a:rPr lang="en-US" sz="700" b="1" i="0" dirty="0">
                <a:solidFill>
                  <a:schemeClr val="tx1"/>
                </a:solidFill>
                <a:latin typeface="+mj-lt"/>
                <a:ea typeface="Lato" panose="020F0502020204030203" pitchFamily="34" charset="0"/>
                <a:cs typeface="Lato" panose="020F0502020204030203" pitchFamily="34" charset="0"/>
              </a:rPr>
              <a:t>Oakville</a:t>
            </a:r>
          </a:p>
        </p:txBody>
      </p:sp>
      <p:sp>
        <p:nvSpPr>
          <p:cNvPr id="32" name="Rectangle 31">
            <a:extLst>
              <a:ext uri="{FF2B5EF4-FFF2-40B4-BE49-F238E27FC236}">
                <a16:creationId xmlns:a16="http://schemas.microsoft.com/office/drawing/2014/main" id="{A356A080-98A5-4A45-A48F-BAA3590F7837}"/>
              </a:ext>
            </a:extLst>
          </p:cNvPr>
          <p:cNvSpPr/>
          <p:nvPr/>
        </p:nvSpPr>
        <p:spPr>
          <a:xfrm>
            <a:off x="5501710" y="3595968"/>
            <a:ext cx="605624"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Alliston</a:t>
            </a:r>
          </a:p>
        </p:txBody>
      </p:sp>
      <p:sp>
        <p:nvSpPr>
          <p:cNvPr id="33" name="Rectangle 32">
            <a:extLst>
              <a:ext uri="{FF2B5EF4-FFF2-40B4-BE49-F238E27FC236}">
                <a16:creationId xmlns:a16="http://schemas.microsoft.com/office/drawing/2014/main" id="{6090949D-7EFF-D74A-83FB-57E2FCD6FAD4}"/>
              </a:ext>
            </a:extLst>
          </p:cNvPr>
          <p:cNvSpPr/>
          <p:nvPr/>
        </p:nvSpPr>
        <p:spPr>
          <a:xfrm>
            <a:off x="9323150" y="3060549"/>
            <a:ext cx="565030"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Kingston</a:t>
            </a:r>
          </a:p>
        </p:txBody>
      </p:sp>
      <p:sp>
        <p:nvSpPr>
          <p:cNvPr id="34" name="Rectangle 33">
            <a:extLst>
              <a:ext uri="{FF2B5EF4-FFF2-40B4-BE49-F238E27FC236}">
                <a16:creationId xmlns:a16="http://schemas.microsoft.com/office/drawing/2014/main" id="{C46136C3-43AB-9C4F-9126-E04A91A4190C}"/>
              </a:ext>
            </a:extLst>
          </p:cNvPr>
          <p:cNvSpPr/>
          <p:nvPr/>
        </p:nvSpPr>
        <p:spPr>
          <a:xfrm>
            <a:off x="10017588" y="2585289"/>
            <a:ext cx="578737"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Maitland</a:t>
            </a:r>
          </a:p>
        </p:txBody>
      </p:sp>
      <p:sp>
        <p:nvSpPr>
          <p:cNvPr id="35" name="Rectangle 34">
            <a:extLst>
              <a:ext uri="{FF2B5EF4-FFF2-40B4-BE49-F238E27FC236}">
                <a16:creationId xmlns:a16="http://schemas.microsoft.com/office/drawing/2014/main" id="{13EB18EE-0504-6E49-929E-9BE85BF17334}"/>
              </a:ext>
            </a:extLst>
          </p:cNvPr>
          <p:cNvSpPr/>
          <p:nvPr/>
        </p:nvSpPr>
        <p:spPr>
          <a:xfrm>
            <a:off x="9888180" y="1590138"/>
            <a:ext cx="521490"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Ottawa</a:t>
            </a:r>
          </a:p>
        </p:txBody>
      </p:sp>
      <p:sp>
        <p:nvSpPr>
          <p:cNvPr id="36" name="Rectangle 35">
            <a:extLst>
              <a:ext uri="{FF2B5EF4-FFF2-40B4-BE49-F238E27FC236}">
                <a16:creationId xmlns:a16="http://schemas.microsoft.com/office/drawing/2014/main" id="{B3263F6A-8C76-D449-91FE-2EC7C766EB05}"/>
              </a:ext>
            </a:extLst>
          </p:cNvPr>
          <p:cNvSpPr/>
          <p:nvPr/>
        </p:nvSpPr>
        <p:spPr>
          <a:xfrm>
            <a:off x="681038" y="817087"/>
            <a:ext cx="793840"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Sault Ste. Marie</a:t>
            </a:r>
          </a:p>
        </p:txBody>
      </p:sp>
      <p:sp>
        <p:nvSpPr>
          <p:cNvPr id="37" name="Oval 36">
            <a:extLst>
              <a:ext uri="{FF2B5EF4-FFF2-40B4-BE49-F238E27FC236}">
                <a16:creationId xmlns:a16="http://schemas.microsoft.com/office/drawing/2014/main" id="{2A1353C8-5E6D-1944-84C9-EA992DF7C99E}"/>
              </a:ext>
            </a:extLst>
          </p:cNvPr>
          <p:cNvSpPr/>
          <p:nvPr/>
        </p:nvSpPr>
        <p:spPr>
          <a:xfrm>
            <a:off x="2771902" y="6001847"/>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Oval 37">
            <a:extLst>
              <a:ext uri="{FF2B5EF4-FFF2-40B4-BE49-F238E27FC236}">
                <a16:creationId xmlns:a16="http://schemas.microsoft.com/office/drawing/2014/main" id="{F0369D21-2F57-F84F-9F77-97B9DE1D1F0E}"/>
              </a:ext>
            </a:extLst>
          </p:cNvPr>
          <p:cNvSpPr/>
          <p:nvPr/>
        </p:nvSpPr>
        <p:spPr>
          <a:xfrm>
            <a:off x="3357270" y="5104687"/>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Oval 38">
            <a:extLst>
              <a:ext uri="{FF2B5EF4-FFF2-40B4-BE49-F238E27FC236}">
                <a16:creationId xmlns:a16="http://schemas.microsoft.com/office/drawing/2014/main" id="{B6366DBD-F5D7-CE46-9DF0-C4F9886FAF34}"/>
              </a:ext>
            </a:extLst>
          </p:cNvPr>
          <p:cNvSpPr/>
          <p:nvPr/>
        </p:nvSpPr>
        <p:spPr>
          <a:xfrm rot="437817">
            <a:off x="5559904" y="4130757"/>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40" name="Picture 39">
            <a:extLst>
              <a:ext uri="{FF2B5EF4-FFF2-40B4-BE49-F238E27FC236}">
                <a16:creationId xmlns:a16="http://schemas.microsoft.com/office/drawing/2014/main" id="{53716A9B-CA6B-2A47-8920-23BD1A97DD93}"/>
              </a:ext>
            </a:extLst>
          </p:cNvPr>
          <p:cNvPicPr>
            <a:picLocks noChangeAspect="1"/>
          </p:cNvPicPr>
          <p:nvPr/>
        </p:nvPicPr>
        <p:blipFill>
          <a:blip r:embed="rId6"/>
          <a:stretch>
            <a:fillRect/>
          </a:stretch>
        </p:blipFill>
        <p:spPr>
          <a:xfrm>
            <a:off x="5428983" y="4010292"/>
            <a:ext cx="127000" cy="127000"/>
          </a:xfrm>
          <a:prstGeom prst="rect">
            <a:avLst/>
          </a:prstGeom>
        </p:spPr>
      </p:pic>
      <p:sp>
        <p:nvSpPr>
          <p:cNvPr id="41" name="Oval 40">
            <a:extLst>
              <a:ext uri="{FF2B5EF4-FFF2-40B4-BE49-F238E27FC236}">
                <a16:creationId xmlns:a16="http://schemas.microsoft.com/office/drawing/2014/main" id="{9DB196AE-A375-D24E-A304-EF6EA283C509}"/>
              </a:ext>
            </a:extLst>
          </p:cNvPr>
          <p:cNvSpPr/>
          <p:nvPr/>
        </p:nvSpPr>
        <p:spPr>
          <a:xfrm>
            <a:off x="5488498" y="4528477"/>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2" name="Oval 41">
            <a:extLst>
              <a:ext uri="{FF2B5EF4-FFF2-40B4-BE49-F238E27FC236}">
                <a16:creationId xmlns:a16="http://schemas.microsoft.com/office/drawing/2014/main" id="{91BEA486-0E0A-F745-BB3A-9FD40441987F}"/>
              </a:ext>
            </a:extLst>
          </p:cNvPr>
          <p:cNvSpPr/>
          <p:nvPr/>
        </p:nvSpPr>
        <p:spPr>
          <a:xfrm rot="229415">
            <a:off x="5865097" y="4255968"/>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3" name="Oval 42">
            <a:extLst>
              <a:ext uri="{FF2B5EF4-FFF2-40B4-BE49-F238E27FC236}">
                <a16:creationId xmlns:a16="http://schemas.microsoft.com/office/drawing/2014/main" id="{A447CF73-2FB2-AB41-975B-CF7A81613836}"/>
              </a:ext>
            </a:extLst>
          </p:cNvPr>
          <p:cNvSpPr/>
          <p:nvPr/>
        </p:nvSpPr>
        <p:spPr>
          <a:xfrm>
            <a:off x="6323892" y="4183885"/>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4" name="Oval 43">
            <a:extLst>
              <a:ext uri="{FF2B5EF4-FFF2-40B4-BE49-F238E27FC236}">
                <a16:creationId xmlns:a16="http://schemas.microsoft.com/office/drawing/2014/main" id="{7FCF3FD6-CF8E-8A45-987E-E3893D86E9DF}"/>
              </a:ext>
            </a:extLst>
          </p:cNvPr>
          <p:cNvSpPr/>
          <p:nvPr/>
        </p:nvSpPr>
        <p:spPr>
          <a:xfrm>
            <a:off x="6305207" y="4580443"/>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C4707069-17E9-244C-98A8-4328A82E9CB1}"/>
              </a:ext>
            </a:extLst>
          </p:cNvPr>
          <p:cNvSpPr/>
          <p:nvPr/>
        </p:nvSpPr>
        <p:spPr>
          <a:xfrm>
            <a:off x="6807628" y="4750198"/>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F528CA5D-65C3-FC49-B94D-120C6EBBBFB0}"/>
              </a:ext>
            </a:extLst>
          </p:cNvPr>
          <p:cNvSpPr/>
          <p:nvPr/>
        </p:nvSpPr>
        <p:spPr>
          <a:xfrm>
            <a:off x="7015092" y="4594050"/>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9032A884-D3F6-134E-A5CA-DCADF1D765A0}"/>
              </a:ext>
            </a:extLst>
          </p:cNvPr>
          <p:cNvSpPr/>
          <p:nvPr/>
        </p:nvSpPr>
        <p:spPr>
          <a:xfrm>
            <a:off x="6649327" y="3979843"/>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FDD8C16-7411-0842-8C99-C45C472A9C11}"/>
              </a:ext>
            </a:extLst>
          </p:cNvPr>
          <p:cNvSpPr/>
          <p:nvPr/>
        </p:nvSpPr>
        <p:spPr>
          <a:xfrm>
            <a:off x="7623785" y="3551096"/>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9" name="Oval 48">
            <a:extLst>
              <a:ext uri="{FF2B5EF4-FFF2-40B4-BE49-F238E27FC236}">
                <a16:creationId xmlns:a16="http://schemas.microsoft.com/office/drawing/2014/main" id="{D39FAF7E-0CB3-3B4F-BC7D-FFE7D9D0C678}"/>
              </a:ext>
            </a:extLst>
          </p:cNvPr>
          <p:cNvSpPr/>
          <p:nvPr/>
        </p:nvSpPr>
        <p:spPr>
          <a:xfrm>
            <a:off x="5763540" y="3478991"/>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0" name="Oval 49">
            <a:extLst>
              <a:ext uri="{FF2B5EF4-FFF2-40B4-BE49-F238E27FC236}">
                <a16:creationId xmlns:a16="http://schemas.microsoft.com/office/drawing/2014/main" id="{1C2B1924-EDD6-1F45-9143-D13F02F3AB6E}"/>
              </a:ext>
            </a:extLst>
          </p:cNvPr>
          <p:cNvSpPr/>
          <p:nvPr/>
        </p:nvSpPr>
        <p:spPr>
          <a:xfrm>
            <a:off x="9551690" y="2933474"/>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 name="Oval 50">
            <a:extLst>
              <a:ext uri="{FF2B5EF4-FFF2-40B4-BE49-F238E27FC236}">
                <a16:creationId xmlns:a16="http://schemas.microsoft.com/office/drawing/2014/main" id="{4B8A07C3-5F32-5E44-B26D-B602C029F613}"/>
              </a:ext>
            </a:extLst>
          </p:cNvPr>
          <p:cNvSpPr/>
          <p:nvPr/>
        </p:nvSpPr>
        <p:spPr>
          <a:xfrm>
            <a:off x="10252982" y="2459699"/>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2" name="Oval 51">
            <a:extLst>
              <a:ext uri="{FF2B5EF4-FFF2-40B4-BE49-F238E27FC236}">
                <a16:creationId xmlns:a16="http://schemas.microsoft.com/office/drawing/2014/main" id="{020E7CAB-1B31-734F-9432-7F2ACBEDEE11}"/>
              </a:ext>
            </a:extLst>
          </p:cNvPr>
          <p:cNvSpPr/>
          <p:nvPr/>
        </p:nvSpPr>
        <p:spPr>
          <a:xfrm rot="21384603">
            <a:off x="10107713" y="1461274"/>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3" name="Picture 52">
            <a:extLst>
              <a:ext uri="{FF2B5EF4-FFF2-40B4-BE49-F238E27FC236}">
                <a16:creationId xmlns:a16="http://schemas.microsoft.com/office/drawing/2014/main" id="{C27CF309-50C6-A740-B9ED-627682D29FCC}"/>
              </a:ext>
            </a:extLst>
          </p:cNvPr>
          <p:cNvPicPr>
            <a:picLocks noChangeAspect="1"/>
          </p:cNvPicPr>
          <p:nvPr/>
        </p:nvPicPr>
        <p:blipFill>
          <a:blip r:embed="rId6"/>
          <a:stretch>
            <a:fillRect/>
          </a:stretch>
        </p:blipFill>
        <p:spPr>
          <a:xfrm>
            <a:off x="996330" y="681642"/>
            <a:ext cx="127000" cy="127000"/>
          </a:xfrm>
          <a:prstGeom prst="rect">
            <a:avLst/>
          </a:prstGeom>
        </p:spPr>
      </p:pic>
      <p:pic>
        <p:nvPicPr>
          <p:cNvPr id="54" name="Picture 53" descr="Graphical user interface, application&#10;&#10;Description automatically generated">
            <a:extLst>
              <a:ext uri="{FF2B5EF4-FFF2-40B4-BE49-F238E27FC236}">
                <a16:creationId xmlns:a16="http://schemas.microsoft.com/office/drawing/2014/main" id="{9641EDC2-12BD-9144-8568-85D11368F36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16327" y="5662122"/>
            <a:ext cx="419100" cy="393700"/>
          </a:xfrm>
          <a:prstGeom prst="rect">
            <a:avLst/>
          </a:prstGeom>
        </p:spPr>
      </p:pic>
      <p:pic>
        <p:nvPicPr>
          <p:cNvPr id="55" name="Picture 54" descr="Icon&#10;&#10;Description automatically generated">
            <a:extLst>
              <a:ext uri="{FF2B5EF4-FFF2-40B4-BE49-F238E27FC236}">
                <a16:creationId xmlns:a16="http://schemas.microsoft.com/office/drawing/2014/main" id="{654E5ACB-392F-AC47-8039-7DC54F120BF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28695" y="4715581"/>
            <a:ext cx="165100" cy="444500"/>
          </a:xfrm>
          <a:prstGeom prst="rect">
            <a:avLst/>
          </a:prstGeom>
        </p:spPr>
      </p:pic>
      <p:pic>
        <p:nvPicPr>
          <p:cNvPr id="56" name="Picture 55" descr="Icon&#10;&#10;Description automatically generated">
            <a:extLst>
              <a:ext uri="{FF2B5EF4-FFF2-40B4-BE49-F238E27FC236}">
                <a16:creationId xmlns:a16="http://schemas.microsoft.com/office/drawing/2014/main" id="{DB775CAD-127C-AA4E-A71D-0987A96E7E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35604" y="4001417"/>
            <a:ext cx="165100" cy="190500"/>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FCC838D6-8CF2-A34F-AD7C-25C2DA37E3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61834" y="4393405"/>
            <a:ext cx="165100" cy="190500"/>
          </a:xfrm>
          <a:prstGeom prst="rect">
            <a:avLst/>
          </a:prstGeom>
        </p:spPr>
      </p:pic>
      <p:pic>
        <p:nvPicPr>
          <p:cNvPr id="58" name="Picture 57" descr="A picture containing text&#10;&#10;Description automatically generated">
            <a:extLst>
              <a:ext uri="{FF2B5EF4-FFF2-40B4-BE49-F238E27FC236}">
                <a16:creationId xmlns:a16="http://schemas.microsoft.com/office/drawing/2014/main" id="{3CB1B24B-D78D-7F4F-BBE3-FD68A1D200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7797" y="4107966"/>
            <a:ext cx="165100" cy="190500"/>
          </a:xfrm>
          <a:prstGeom prst="rect">
            <a:avLst/>
          </a:prstGeom>
        </p:spPr>
      </p:pic>
      <p:pic>
        <p:nvPicPr>
          <p:cNvPr id="59" name="Picture 58">
            <a:extLst>
              <a:ext uri="{FF2B5EF4-FFF2-40B4-BE49-F238E27FC236}">
                <a16:creationId xmlns:a16="http://schemas.microsoft.com/office/drawing/2014/main" id="{E357B299-73BA-234F-B535-6C17A6C1E8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33790" y="3342909"/>
            <a:ext cx="165100" cy="190500"/>
          </a:xfrm>
          <a:prstGeom prst="rect">
            <a:avLst/>
          </a:prstGeom>
        </p:spPr>
      </p:pic>
      <p:pic>
        <p:nvPicPr>
          <p:cNvPr id="60" name="Picture 59">
            <a:extLst>
              <a:ext uri="{FF2B5EF4-FFF2-40B4-BE49-F238E27FC236}">
                <a16:creationId xmlns:a16="http://schemas.microsoft.com/office/drawing/2014/main" id="{7CE6E486-C521-124F-9D1B-97B8D4D5225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294643" y="3803596"/>
            <a:ext cx="165100" cy="444500"/>
          </a:xfrm>
          <a:prstGeom prst="rect">
            <a:avLst/>
          </a:prstGeom>
        </p:spPr>
      </p:pic>
      <p:pic>
        <p:nvPicPr>
          <p:cNvPr id="61" name="Picture 60">
            <a:extLst>
              <a:ext uri="{FF2B5EF4-FFF2-40B4-BE49-F238E27FC236}">
                <a16:creationId xmlns:a16="http://schemas.microsoft.com/office/drawing/2014/main" id="{94BFE7B7-5A7F-2F41-8031-71B6B3B8E6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7048" y="4443918"/>
            <a:ext cx="165100" cy="190500"/>
          </a:xfrm>
          <a:prstGeom prst="rect">
            <a:avLst/>
          </a:prstGeom>
        </p:spPr>
      </p:pic>
      <p:pic>
        <p:nvPicPr>
          <p:cNvPr id="62" name="Picture 61">
            <a:extLst>
              <a:ext uri="{FF2B5EF4-FFF2-40B4-BE49-F238E27FC236}">
                <a16:creationId xmlns:a16="http://schemas.microsoft.com/office/drawing/2014/main" id="{D7F5FCFE-4A08-A24F-8741-55787D22E2F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71503" y="4192948"/>
            <a:ext cx="177800" cy="622300"/>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id="{26881962-9C97-2749-B5FF-4111E4B967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87520" y="4441624"/>
            <a:ext cx="165100" cy="190500"/>
          </a:xfrm>
          <a:prstGeom prst="rect">
            <a:avLst/>
          </a:prstGeom>
        </p:spPr>
      </p:pic>
      <p:pic>
        <p:nvPicPr>
          <p:cNvPr id="64" name="Picture 63">
            <a:extLst>
              <a:ext uri="{FF2B5EF4-FFF2-40B4-BE49-F238E27FC236}">
                <a16:creationId xmlns:a16="http://schemas.microsoft.com/office/drawing/2014/main" id="{2DCF78A1-3981-5845-894B-CE66AA01009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496562" y="3479039"/>
            <a:ext cx="419100" cy="546100"/>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id="{EE4053D0-0D28-3F46-8978-2306F42276F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591642" y="3174325"/>
            <a:ext cx="165100" cy="444500"/>
          </a:xfrm>
          <a:prstGeom prst="rect">
            <a:avLst/>
          </a:prstGeom>
        </p:spPr>
      </p:pic>
      <p:pic>
        <p:nvPicPr>
          <p:cNvPr id="66" name="Picture 65">
            <a:extLst>
              <a:ext uri="{FF2B5EF4-FFF2-40B4-BE49-F238E27FC236}">
                <a16:creationId xmlns:a16="http://schemas.microsoft.com/office/drawing/2014/main" id="{9BBA5262-DC6E-5346-A91B-2B8A875FE8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23115" y="2797349"/>
            <a:ext cx="165100" cy="190500"/>
          </a:xfrm>
          <a:prstGeom prst="rect">
            <a:avLst/>
          </a:prstGeom>
        </p:spPr>
      </p:pic>
      <p:pic>
        <p:nvPicPr>
          <p:cNvPr id="67" name="Picture 66" descr="Icon&#10;&#10;Description automatically generated with medium confidence">
            <a:extLst>
              <a:ext uri="{FF2B5EF4-FFF2-40B4-BE49-F238E27FC236}">
                <a16:creationId xmlns:a16="http://schemas.microsoft.com/office/drawing/2014/main" id="{B3183D20-0BF6-EA40-B623-A9A4F0E452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24407" y="2323174"/>
            <a:ext cx="165100" cy="190500"/>
          </a:xfrm>
          <a:prstGeom prst="rect">
            <a:avLst/>
          </a:prstGeom>
        </p:spPr>
      </p:pic>
      <p:pic>
        <p:nvPicPr>
          <p:cNvPr id="68" name="Picture 67" descr="Logo&#10;&#10;Description automatically generated with medium confidence">
            <a:extLst>
              <a:ext uri="{FF2B5EF4-FFF2-40B4-BE49-F238E27FC236}">
                <a16:creationId xmlns:a16="http://schemas.microsoft.com/office/drawing/2014/main" id="{ECF6096C-A326-9E41-9ABA-D086F810B1B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079138" y="1081997"/>
            <a:ext cx="165100" cy="444500"/>
          </a:xfrm>
          <a:prstGeom prst="rect">
            <a:avLst/>
          </a:prstGeom>
        </p:spPr>
      </p:pic>
      <p:pic>
        <p:nvPicPr>
          <p:cNvPr id="69" name="Picture 68">
            <a:extLst>
              <a:ext uri="{FF2B5EF4-FFF2-40B4-BE49-F238E27FC236}">
                <a16:creationId xmlns:a16="http://schemas.microsoft.com/office/drawing/2014/main" id="{0DF0D65D-6A71-1D43-9EB9-4171D2541739}"/>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706827" y="4508634"/>
            <a:ext cx="165100" cy="444500"/>
          </a:xfrm>
          <a:prstGeom prst="rect">
            <a:avLst/>
          </a:prstGeom>
        </p:spPr>
      </p:pic>
      <p:pic>
        <p:nvPicPr>
          <p:cNvPr id="70" name="Picture 69" descr="Icon&#10;&#10;Description automatically generated">
            <a:extLst>
              <a:ext uri="{FF2B5EF4-FFF2-40B4-BE49-F238E27FC236}">
                <a16:creationId xmlns:a16="http://schemas.microsoft.com/office/drawing/2014/main" id="{A383B014-8377-CE49-AD1F-5D4C5D1474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7280" y="560200"/>
            <a:ext cx="165100" cy="190500"/>
          </a:xfrm>
          <a:prstGeom prst="rect">
            <a:avLst/>
          </a:prstGeom>
        </p:spPr>
      </p:pic>
      <p:sp>
        <p:nvSpPr>
          <p:cNvPr id="72" name="Rectangle 71">
            <a:extLst>
              <a:ext uri="{FF2B5EF4-FFF2-40B4-BE49-F238E27FC236}">
                <a16:creationId xmlns:a16="http://schemas.microsoft.com/office/drawing/2014/main" id="{31591CD3-43E8-2E45-A8C5-663D8CBBEC62}"/>
              </a:ext>
            </a:extLst>
          </p:cNvPr>
          <p:cNvSpPr/>
          <p:nvPr/>
        </p:nvSpPr>
        <p:spPr>
          <a:xfrm>
            <a:off x="2550765" y="6145913"/>
            <a:ext cx="590058"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Windsor</a:t>
            </a:r>
          </a:p>
        </p:txBody>
      </p:sp>
      <p:sp>
        <p:nvSpPr>
          <p:cNvPr id="73" name="Rectangle 72">
            <a:extLst>
              <a:ext uri="{FF2B5EF4-FFF2-40B4-BE49-F238E27FC236}">
                <a16:creationId xmlns:a16="http://schemas.microsoft.com/office/drawing/2014/main" id="{0D8FB568-F249-4C47-94EA-9657CBE92754}"/>
              </a:ext>
            </a:extLst>
          </p:cNvPr>
          <p:cNvSpPr/>
          <p:nvPr/>
        </p:nvSpPr>
        <p:spPr>
          <a:xfrm>
            <a:off x="4945723" y="4868012"/>
            <a:ext cx="527273"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Ingersoll</a:t>
            </a:r>
          </a:p>
        </p:txBody>
      </p:sp>
      <p:sp>
        <p:nvSpPr>
          <p:cNvPr id="74" name="Oval 73">
            <a:extLst>
              <a:ext uri="{FF2B5EF4-FFF2-40B4-BE49-F238E27FC236}">
                <a16:creationId xmlns:a16="http://schemas.microsoft.com/office/drawing/2014/main" id="{5262E16F-D04D-7344-A1B0-18864C7A9DC6}"/>
              </a:ext>
            </a:extLst>
          </p:cNvPr>
          <p:cNvSpPr/>
          <p:nvPr/>
        </p:nvSpPr>
        <p:spPr>
          <a:xfrm>
            <a:off x="5155385" y="4752203"/>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 name="Picture 74" descr="A picture containing text&#10;&#10;Description automatically generated">
            <a:extLst>
              <a:ext uri="{FF2B5EF4-FFF2-40B4-BE49-F238E27FC236}">
                <a16:creationId xmlns:a16="http://schemas.microsoft.com/office/drawing/2014/main" id="{F9E7B86C-3036-7E4A-8B36-8714EA7A84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29156" y="4603841"/>
            <a:ext cx="165100" cy="190500"/>
          </a:xfrm>
          <a:prstGeom prst="rect">
            <a:avLst/>
          </a:prstGeom>
        </p:spPr>
      </p:pic>
      <p:sp>
        <p:nvSpPr>
          <p:cNvPr id="76" name="Rectangle 75">
            <a:extLst>
              <a:ext uri="{FF2B5EF4-FFF2-40B4-BE49-F238E27FC236}">
                <a16:creationId xmlns:a16="http://schemas.microsoft.com/office/drawing/2014/main" id="{ABDEF213-3AA2-564F-919C-18D1F51CE937}"/>
              </a:ext>
            </a:extLst>
          </p:cNvPr>
          <p:cNvSpPr/>
          <p:nvPr/>
        </p:nvSpPr>
        <p:spPr>
          <a:xfrm>
            <a:off x="5275259" y="4638180"/>
            <a:ext cx="554155" cy="107722"/>
          </a:xfrm>
          <a:prstGeom prst="rect">
            <a:avLst/>
          </a:prstGeom>
        </p:spPr>
        <p:txBody>
          <a:bodyPr wrap="square" lIns="0" tIns="0" rIns="0" bIns="0">
            <a:spAutoFit/>
          </a:bodyPr>
          <a:lstStyle/>
          <a:p>
            <a:pPr algn="ctr"/>
            <a:r>
              <a:rPr lang="en-US" sz="700" b="1" i="0" dirty="0">
                <a:solidFill>
                  <a:schemeClr val="tx1"/>
                </a:solidFill>
                <a:latin typeface="+mn-lt"/>
                <a:ea typeface="Lato" panose="020F0502020204030203" pitchFamily="34" charset="0"/>
                <a:cs typeface="Lato" panose="020F0502020204030203" pitchFamily="34" charset="0"/>
              </a:rPr>
              <a:t>Woodstock</a:t>
            </a:r>
          </a:p>
        </p:txBody>
      </p:sp>
      <p:pic>
        <p:nvPicPr>
          <p:cNvPr id="77" name="Picture 76">
            <a:extLst>
              <a:ext uri="{FF2B5EF4-FFF2-40B4-BE49-F238E27FC236}">
                <a16:creationId xmlns:a16="http://schemas.microsoft.com/office/drawing/2014/main" id="{9F4D91E9-112F-904B-B912-2411B81AF38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407064" y="3633972"/>
            <a:ext cx="165100" cy="444500"/>
          </a:xfrm>
          <a:prstGeom prst="rect">
            <a:avLst/>
          </a:prstGeom>
        </p:spPr>
      </p:pic>
      <p:sp>
        <p:nvSpPr>
          <p:cNvPr id="78" name="Rectangle 77">
            <a:extLst>
              <a:ext uri="{FF2B5EF4-FFF2-40B4-BE49-F238E27FC236}">
                <a16:creationId xmlns:a16="http://schemas.microsoft.com/office/drawing/2014/main" id="{A483DD48-2FBF-B546-B895-51F21B5591DB}"/>
              </a:ext>
            </a:extLst>
          </p:cNvPr>
          <p:cNvSpPr/>
          <p:nvPr/>
        </p:nvSpPr>
        <p:spPr>
          <a:xfrm>
            <a:off x="4870434" y="4014912"/>
            <a:ext cx="544703" cy="107722"/>
          </a:xfrm>
          <a:prstGeom prst="rect">
            <a:avLst/>
          </a:prstGeom>
        </p:spPr>
        <p:txBody>
          <a:bodyPr wrap="square" lIns="0" tIns="0" rIns="0" bIns="0">
            <a:spAutoFit/>
          </a:bodyPr>
          <a:lstStyle/>
          <a:p>
            <a:pPr algn="r"/>
            <a:r>
              <a:rPr lang="en-US" sz="700" b="1" i="0" dirty="0">
                <a:solidFill>
                  <a:schemeClr val="tx1"/>
                </a:solidFill>
                <a:latin typeface="+mn-lt"/>
                <a:ea typeface="Lato" panose="020F0502020204030203" pitchFamily="34" charset="0"/>
                <a:cs typeface="Lato" panose="020F0502020204030203" pitchFamily="34" charset="0"/>
              </a:rPr>
              <a:t>Waterloo</a:t>
            </a:r>
          </a:p>
        </p:txBody>
      </p:sp>
      <p:sp>
        <p:nvSpPr>
          <p:cNvPr id="79" name="Oval 78">
            <a:extLst>
              <a:ext uri="{FF2B5EF4-FFF2-40B4-BE49-F238E27FC236}">
                <a16:creationId xmlns:a16="http://schemas.microsoft.com/office/drawing/2014/main" id="{AC84A448-596B-F045-BC65-C0AC72C042C5}"/>
              </a:ext>
            </a:extLst>
          </p:cNvPr>
          <p:cNvSpPr/>
          <p:nvPr/>
        </p:nvSpPr>
        <p:spPr>
          <a:xfrm>
            <a:off x="6348512" y="3675262"/>
            <a:ext cx="107950" cy="10795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80" name="Picture 79">
            <a:extLst>
              <a:ext uri="{FF2B5EF4-FFF2-40B4-BE49-F238E27FC236}">
                <a16:creationId xmlns:a16="http://schemas.microsoft.com/office/drawing/2014/main" id="{46C073B0-7B5F-2A49-9D41-0F09719871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18762" y="3539180"/>
            <a:ext cx="165100" cy="190500"/>
          </a:xfrm>
          <a:prstGeom prst="rect">
            <a:avLst/>
          </a:prstGeom>
        </p:spPr>
      </p:pic>
      <p:sp>
        <p:nvSpPr>
          <p:cNvPr id="81" name="TextBox 80">
            <a:extLst>
              <a:ext uri="{FF2B5EF4-FFF2-40B4-BE49-F238E27FC236}">
                <a16:creationId xmlns:a16="http://schemas.microsoft.com/office/drawing/2014/main" id="{32958C43-7FEC-2841-84E1-9FE61FC65E97}"/>
              </a:ext>
            </a:extLst>
          </p:cNvPr>
          <p:cNvSpPr txBox="1"/>
          <p:nvPr/>
        </p:nvSpPr>
        <p:spPr bwMode="auto">
          <a:xfrm>
            <a:off x="10799064" y="5843016"/>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83" name="Rectangle 82">
            <a:extLst>
              <a:ext uri="{FF2B5EF4-FFF2-40B4-BE49-F238E27FC236}">
                <a16:creationId xmlns:a16="http://schemas.microsoft.com/office/drawing/2014/main" id="{FFD2BACB-CEE6-D946-B111-82087E1C2286}"/>
              </a:ext>
            </a:extLst>
          </p:cNvPr>
          <p:cNvSpPr/>
          <p:nvPr/>
        </p:nvSpPr>
        <p:spPr>
          <a:xfrm>
            <a:off x="5746734" y="3681537"/>
            <a:ext cx="544703" cy="107722"/>
          </a:xfrm>
          <a:prstGeom prst="rect">
            <a:avLst/>
          </a:prstGeom>
        </p:spPr>
        <p:txBody>
          <a:bodyPr wrap="square" lIns="0" tIns="0" rIns="0" bIns="0">
            <a:spAutoFit/>
          </a:bodyPr>
          <a:lstStyle/>
          <a:p>
            <a:pPr algn="r"/>
            <a:r>
              <a:rPr lang="en-US" sz="700" b="1" i="0" dirty="0">
                <a:solidFill>
                  <a:schemeClr val="tx1"/>
                </a:solidFill>
                <a:latin typeface="+mn-lt"/>
                <a:ea typeface="Lato" panose="020F0502020204030203" pitchFamily="34" charset="0"/>
                <a:cs typeface="Lato" panose="020F0502020204030203" pitchFamily="34" charset="0"/>
              </a:rPr>
              <a:t>Brampton</a:t>
            </a:r>
          </a:p>
        </p:txBody>
      </p:sp>
      <p:pic>
        <p:nvPicPr>
          <p:cNvPr id="82" name="Picture 81">
            <a:extLst>
              <a:ext uri="{FF2B5EF4-FFF2-40B4-BE49-F238E27FC236}">
                <a16:creationId xmlns:a16="http://schemas.microsoft.com/office/drawing/2014/main" id="{6E7E66AC-2246-544A-AA92-FD0295CB99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25026" y="5654859"/>
            <a:ext cx="2691938" cy="412145"/>
          </a:xfrm>
          <a:prstGeom prst="rect">
            <a:avLst/>
          </a:prstGeom>
        </p:spPr>
      </p:pic>
    </p:spTree>
    <p:extLst>
      <p:ext uri="{BB962C8B-B14F-4D97-AF65-F5344CB8AC3E}">
        <p14:creationId xmlns:p14="http://schemas.microsoft.com/office/powerpoint/2010/main" val="3405175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970F2F-A605-924F-9D11-E0027359D1F9}"/>
              </a:ext>
            </a:extLst>
          </p:cNvPr>
          <p:cNvSpPr>
            <a:spLocks noGrp="1"/>
          </p:cNvSpPr>
          <p:nvPr>
            <p:ph type="ftr" sz="quarter" idx="10"/>
          </p:nvPr>
        </p:nvSpPr>
        <p:spPr/>
        <p:txBody>
          <a:bodyPr/>
          <a:lstStyle/>
          <a:p>
            <a:fld id="{0DBAD59A-2AF2-4944-9114-771EC3482AA0}" type="slidenum">
              <a:rPr lang="en-US" smtClean="0"/>
              <a:pPr/>
              <a:t>40</a:t>
            </a:fld>
            <a:endParaRPr lang="en-US" dirty="0">
              <a:solidFill>
                <a:schemeClr val="bg1">
                  <a:lumMod val="50000"/>
                </a:schemeClr>
              </a:solidFill>
            </a:endParaRPr>
          </a:p>
        </p:txBody>
      </p:sp>
    </p:spTree>
    <p:extLst>
      <p:ext uri="{BB962C8B-B14F-4D97-AF65-F5344CB8AC3E}">
        <p14:creationId xmlns:p14="http://schemas.microsoft.com/office/powerpoint/2010/main" val="2497913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AA01-573F-8043-A3E7-7F4422904439}"/>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96400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817F88-7151-3144-9C3D-AFB65F0F64B7}"/>
              </a:ext>
            </a:extLst>
          </p:cNvPr>
          <p:cNvGrpSpPr/>
          <p:nvPr/>
        </p:nvGrpSpPr>
        <p:grpSpPr>
          <a:xfrm>
            <a:off x="1811338" y="2096663"/>
            <a:ext cx="8628062" cy="3488203"/>
            <a:chOff x="1737764" y="1672304"/>
            <a:chExt cx="8628062" cy="3488203"/>
          </a:xfrm>
        </p:grpSpPr>
        <p:sp>
          <p:nvSpPr>
            <p:cNvPr id="5" name="Text Placeholder 1">
              <a:extLst>
                <a:ext uri="{FF2B5EF4-FFF2-40B4-BE49-F238E27FC236}">
                  <a16:creationId xmlns:a16="http://schemas.microsoft.com/office/drawing/2014/main" id="{3E4BC62F-AC28-A449-83BC-AF60001E50F7}"/>
                </a:ext>
              </a:extLst>
            </p:cNvPr>
            <p:cNvSpPr txBox="1">
              <a:spLocks/>
            </p:cNvSpPr>
            <p:nvPr/>
          </p:nvSpPr>
          <p:spPr bwMode="auto">
            <a:xfrm>
              <a:off x="1737764" y="1672304"/>
              <a:ext cx="8628062" cy="288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ctr" anchorCtr="0" compatLnSpc="1">
              <a:prstTxWarp prst="textNoShape">
                <a:avLst/>
              </a:prstTxWarp>
              <a:noAutofit/>
            </a:bodyPr>
            <a:lstStyle>
              <a:lvl1pPr marL="0" indent="0" algn="l" rtl="0" eaLnBrk="1" fontAlgn="base" hangingPunct="1">
                <a:lnSpc>
                  <a:spcPct val="90000"/>
                </a:lnSpc>
                <a:spcBef>
                  <a:spcPts val="1000"/>
                </a:spcBef>
                <a:spcAft>
                  <a:spcPct val="0"/>
                </a:spcAft>
                <a:buClr>
                  <a:schemeClr val="tx1"/>
                </a:buClr>
                <a:buFont typeface="Arial" panose="020B0604020202020204" pitchFamily="34" charset="0"/>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3580"/>
                </a:lnSpc>
                <a:spcBef>
                  <a:spcPts val="0"/>
                </a:spcBef>
              </a:pPr>
              <a:r>
                <a:rPr lang="en-US" sz="3200" b="1" dirty="0">
                  <a:solidFill>
                    <a:srgbClr val="002E6E"/>
                  </a:solidFill>
                  <a:latin typeface="Lato" panose="020F0502020204030203" pitchFamily="34" charset="0"/>
                  <a:ea typeface="Lato" panose="020F0502020204030203" pitchFamily="34" charset="0"/>
                  <a:cs typeface="Lato" panose="020F0502020204030203" pitchFamily="34" charset="0"/>
                </a:rPr>
                <a:t>Manufacturing [ in Ontario ] is being </a:t>
              </a:r>
              <a:br>
                <a:rPr lang="en-US" sz="3200" b="1"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3200" b="1" dirty="0">
                  <a:solidFill>
                    <a:srgbClr val="002E6E"/>
                  </a:solidFill>
                  <a:latin typeface="Lato" panose="020F0502020204030203" pitchFamily="34" charset="0"/>
                  <a:ea typeface="Lato" panose="020F0502020204030203" pitchFamily="34" charset="0"/>
                  <a:cs typeface="Lato" panose="020F0502020204030203" pitchFamily="34" charset="0"/>
                </a:rPr>
                <a:t>reshaped in revolutionary ways. That shift opens the door to new opportunities in advanced manufacturing</a:t>
              </a:r>
              <a:r>
                <a:rPr lang="en-US" sz="3200" dirty="0">
                  <a:solidFill>
                    <a:srgbClr val="002E6E"/>
                  </a:solidFill>
                </a:rPr>
                <a:t>.</a:t>
              </a:r>
            </a:p>
          </p:txBody>
        </p:sp>
        <p:sp>
          <p:nvSpPr>
            <p:cNvPr id="6" name="Text Placeholder 1">
              <a:extLst>
                <a:ext uri="{FF2B5EF4-FFF2-40B4-BE49-F238E27FC236}">
                  <a16:creationId xmlns:a16="http://schemas.microsoft.com/office/drawing/2014/main" id="{114D20BB-77BC-AC45-B629-161B91E62298}"/>
                </a:ext>
              </a:extLst>
            </p:cNvPr>
            <p:cNvSpPr txBox="1">
              <a:spLocks/>
            </p:cNvSpPr>
            <p:nvPr/>
          </p:nvSpPr>
          <p:spPr bwMode="auto">
            <a:xfrm>
              <a:off x="1737764" y="4336979"/>
              <a:ext cx="8628062" cy="82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ctr" anchorCtr="0" compatLnSpc="1">
              <a:prstTxWarp prst="textNoShape">
                <a:avLst/>
              </a:prstTxWarp>
            </a:bodyPr>
            <a:lstStyle>
              <a:lvl1pPr marL="0" marR="0" indent="0" algn="ctr" defTabSz="914400" rtl="0" eaLnBrk="1" fontAlgn="base" latinLnBrk="0" hangingPunct="1">
                <a:lnSpc>
                  <a:spcPts val="3580"/>
                </a:lnSpc>
                <a:spcBef>
                  <a:spcPts val="0"/>
                </a:spcBef>
                <a:spcAft>
                  <a:spcPct val="0"/>
                </a:spcAft>
                <a:buClr>
                  <a:schemeClr val="tx1"/>
                </a:buClr>
                <a:buSzTx/>
                <a:buFont typeface="Arial" panose="020B0604020202020204" pitchFamily="34" charset="0"/>
                <a:buNone/>
                <a:tabLst/>
                <a:defRPr sz="16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CA" sz="2000" b="1" dirty="0">
                  <a:latin typeface="Lato" panose="020F0502020204030203" pitchFamily="34" charset="0"/>
                  <a:ea typeface="Lato" panose="020F0502020204030203" pitchFamily="34" charset="0"/>
                  <a:cs typeface="Lato" panose="020F0502020204030203" pitchFamily="34" charset="0"/>
                </a:rPr>
                <a:t>PATRICK DEANE</a:t>
              </a:r>
            </a:p>
            <a:p>
              <a:pPr>
                <a:lnSpc>
                  <a:spcPct val="100000"/>
                </a:lnSpc>
              </a:pPr>
              <a:r>
                <a:rPr lang="en-CA" sz="2000" dirty="0">
                  <a:latin typeface="Lato" panose="020F0502020204030203" pitchFamily="34" charset="0"/>
                </a:rPr>
                <a:t>PRESIDENT</a:t>
              </a:r>
            </a:p>
            <a:p>
              <a:pPr>
                <a:lnSpc>
                  <a:spcPct val="100000"/>
                </a:lnSpc>
              </a:pPr>
              <a:r>
                <a:rPr lang="en-CA" sz="2000" i="1" dirty="0">
                  <a:latin typeface="Lato" panose="020F0502020204030203" pitchFamily="34" charset="0"/>
                </a:rPr>
                <a:t>McMaster University</a:t>
              </a:r>
              <a:endParaRPr lang="en-CA" sz="2000" dirty="0">
                <a:latin typeface="Lato" panose="020F0502020204030203" pitchFamily="34" charset="0"/>
              </a:endParaRPr>
            </a:p>
          </p:txBody>
        </p:sp>
      </p:grpSp>
      <p:pic>
        <p:nvPicPr>
          <p:cNvPr id="8" name="Picture 7">
            <a:extLst>
              <a:ext uri="{FF2B5EF4-FFF2-40B4-BE49-F238E27FC236}">
                <a16:creationId xmlns:a16="http://schemas.microsoft.com/office/drawing/2014/main" id="{3DBD6A76-EEDB-D643-B386-E400408444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79694" y="1556198"/>
            <a:ext cx="1242138" cy="914541"/>
          </a:xfrm>
          <a:prstGeom prst="rect">
            <a:avLst/>
          </a:prstGeom>
        </p:spPr>
      </p:pic>
      <p:sp>
        <p:nvSpPr>
          <p:cNvPr id="10" name="Title 1">
            <a:extLst>
              <a:ext uri="{FF2B5EF4-FFF2-40B4-BE49-F238E27FC236}">
                <a16:creationId xmlns:a16="http://schemas.microsoft.com/office/drawing/2014/main" id="{911EC945-B636-104D-9A11-5AAB1979E8E8}"/>
              </a:ext>
            </a:extLst>
          </p:cNvPr>
          <p:cNvSpPr txBox="1">
            <a:spLocks/>
          </p:cNvSpPr>
          <p:nvPr/>
        </p:nvSpPr>
        <p:spPr bwMode="auto">
          <a:xfrm>
            <a:off x="685800" y="633413"/>
            <a:ext cx="10830715" cy="50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2400" b="1" i="0" dirty="0">
                <a:solidFill>
                  <a:schemeClr val="bg1">
                    <a:lumMod val="50000"/>
                  </a:schemeClr>
                </a:solidFill>
                <a:ea typeface="Lato Heavy" panose="020F0502020204030203" pitchFamily="34" charset="0"/>
                <a:cs typeface="Lato Heavy" panose="020F0502020204030203" pitchFamily="34" charset="0"/>
              </a:rPr>
              <a:t>WHY ONTARIO</a:t>
            </a:r>
            <a:br>
              <a:rPr lang="en-US" sz="2400" b="1" i="0" dirty="0">
                <a:solidFill>
                  <a:schemeClr val="bg1">
                    <a:lumMod val="50000"/>
                  </a:schemeClr>
                </a:solidFill>
                <a:ea typeface="Lato Heavy" panose="020F0502020204030203" pitchFamily="34" charset="0"/>
                <a:cs typeface="Lato Heavy" panose="020F0502020204030203" pitchFamily="34" charset="0"/>
              </a:rPr>
            </a:br>
            <a:r>
              <a:rPr lang="en-CA" sz="1100" b="1" i="0" spc="300" dirty="0">
                <a:solidFill>
                  <a:schemeClr val="bg1">
                    <a:lumMod val="50000"/>
                  </a:schemeClr>
                </a:solidFill>
                <a:ea typeface="Lato Heavy" panose="020F0502020204030203" pitchFamily="34" charset="0"/>
                <a:cs typeface="Lato Heavy" panose="020F0502020204030203" pitchFamily="34" charset="0"/>
              </a:rPr>
              <a:t>FOR ADVANCED MANUFACTURING</a:t>
            </a:r>
          </a:p>
        </p:txBody>
      </p:sp>
    </p:spTree>
    <p:extLst>
      <p:ext uri="{BB962C8B-B14F-4D97-AF65-F5344CB8AC3E}">
        <p14:creationId xmlns:p14="http://schemas.microsoft.com/office/powerpoint/2010/main" val="1883094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817F88-7151-3144-9C3D-AFB65F0F64B7}"/>
              </a:ext>
            </a:extLst>
          </p:cNvPr>
          <p:cNvGrpSpPr/>
          <p:nvPr/>
        </p:nvGrpSpPr>
        <p:grpSpPr>
          <a:xfrm>
            <a:off x="1811338" y="2119470"/>
            <a:ext cx="8631936" cy="3598262"/>
            <a:chOff x="1737764" y="1688369"/>
            <a:chExt cx="8631936" cy="3598262"/>
          </a:xfrm>
        </p:grpSpPr>
        <p:sp>
          <p:nvSpPr>
            <p:cNvPr id="5" name="Text Placeholder 1">
              <a:extLst>
                <a:ext uri="{FF2B5EF4-FFF2-40B4-BE49-F238E27FC236}">
                  <a16:creationId xmlns:a16="http://schemas.microsoft.com/office/drawing/2014/main" id="{3E4BC62F-AC28-A449-83BC-AF60001E50F7}"/>
                </a:ext>
              </a:extLst>
            </p:cNvPr>
            <p:cNvSpPr txBox="1">
              <a:spLocks/>
            </p:cNvSpPr>
            <p:nvPr/>
          </p:nvSpPr>
          <p:spPr bwMode="auto">
            <a:xfrm>
              <a:off x="1737764" y="1688369"/>
              <a:ext cx="8631936" cy="286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ctr" anchorCtr="0" compatLnSpc="1">
              <a:prstTxWarp prst="textNoShape">
                <a:avLst/>
              </a:prstTxWarp>
              <a:normAutofit/>
            </a:bodyPr>
            <a:lstStyle>
              <a:lvl1pPr marL="0" indent="0" algn="l" rtl="0" eaLnBrk="1" fontAlgn="base" hangingPunct="1">
                <a:lnSpc>
                  <a:spcPct val="90000"/>
                </a:lnSpc>
                <a:spcBef>
                  <a:spcPts val="1000"/>
                </a:spcBef>
                <a:spcAft>
                  <a:spcPct val="0"/>
                </a:spcAft>
                <a:buClr>
                  <a:schemeClr val="tx1"/>
                </a:buClr>
                <a:buFont typeface="Arial" panose="020B0604020202020204" pitchFamily="34" charset="0"/>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ts val="3580"/>
                </a:lnSpc>
                <a:spcBef>
                  <a:spcPts val="0"/>
                </a:spcBef>
              </a:pP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I’m so impressed with the pool of talent we have here in [ Ontario,] Canada and </a:t>
              </a:r>
              <a:b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the range of potentially world-changing innovations emerging from our ecosystems</a:t>
              </a:r>
              <a:r>
                <a:rPr lang="en-US" sz="3200"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
          <p:nvSpPr>
            <p:cNvPr id="6" name="Text Placeholder 1">
              <a:extLst>
                <a:ext uri="{FF2B5EF4-FFF2-40B4-BE49-F238E27FC236}">
                  <a16:creationId xmlns:a16="http://schemas.microsoft.com/office/drawing/2014/main" id="{114D20BB-77BC-AC45-B629-161B91E62298}"/>
                </a:ext>
              </a:extLst>
            </p:cNvPr>
            <p:cNvSpPr txBox="1">
              <a:spLocks/>
            </p:cNvSpPr>
            <p:nvPr/>
          </p:nvSpPr>
          <p:spPr bwMode="auto">
            <a:xfrm>
              <a:off x="1737764" y="4463103"/>
              <a:ext cx="8631935" cy="82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91440" bIns="45720" numCol="1" anchor="ctr" anchorCtr="0" compatLnSpc="1">
              <a:prstTxWarp prst="textNoShape">
                <a:avLst/>
              </a:prstTxWarp>
            </a:bodyPr>
            <a:lstStyle>
              <a:lvl1pPr marL="0" marR="0" indent="0" algn="ctr" defTabSz="914400" rtl="0" eaLnBrk="1" fontAlgn="base" latinLnBrk="0" hangingPunct="1">
                <a:lnSpc>
                  <a:spcPts val="3580"/>
                </a:lnSpc>
                <a:spcBef>
                  <a:spcPts val="0"/>
                </a:spcBef>
                <a:spcAft>
                  <a:spcPct val="0"/>
                </a:spcAft>
                <a:buClr>
                  <a:schemeClr val="tx1"/>
                </a:buClr>
                <a:buSzTx/>
                <a:buFont typeface="Arial" panose="020B0604020202020204" pitchFamily="34" charset="0"/>
                <a:buNone/>
                <a:tabLst/>
                <a:defRPr sz="16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CA" sz="2000" dirty="0">
                  <a:solidFill>
                    <a:srgbClr val="86CCFF"/>
                  </a:solidFill>
                  <a:latin typeface="Lato" panose="020F0502020204030203" pitchFamily="34" charset="0"/>
                </a:rPr>
                <a:t>TYLER HAMILTON</a:t>
              </a:r>
            </a:p>
            <a:p>
              <a:pPr>
                <a:lnSpc>
                  <a:spcPct val="100000"/>
                </a:lnSpc>
              </a:pPr>
              <a:r>
                <a:rPr lang="en-CA" sz="2000" dirty="0">
                  <a:solidFill>
                    <a:srgbClr val="86CCFF"/>
                  </a:solidFill>
                  <a:latin typeface="Lato" panose="020F0502020204030203" pitchFamily="34" charset="0"/>
                </a:rPr>
                <a:t>DIRECTOR OF ECOSYSTEM, CLEANTECH</a:t>
              </a:r>
            </a:p>
            <a:p>
              <a:pPr>
                <a:lnSpc>
                  <a:spcPct val="100000"/>
                </a:lnSpc>
              </a:pPr>
              <a:r>
                <a:rPr lang="en-CA" sz="2000" i="1" dirty="0">
                  <a:solidFill>
                    <a:srgbClr val="86CCFF"/>
                  </a:solidFill>
                  <a:latin typeface="Lato" panose="020F0502020204030203" pitchFamily="34" charset="0"/>
                </a:rPr>
                <a:t>MaRS Discovery District</a:t>
              </a:r>
            </a:p>
          </p:txBody>
        </p:sp>
      </p:grpSp>
      <p:sp>
        <p:nvSpPr>
          <p:cNvPr id="11" name="Title 1">
            <a:extLst>
              <a:ext uri="{FF2B5EF4-FFF2-40B4-BE49-F238E27FC236}">
                <a16:creationId xmlns:a16="http://schemas.microsoft.com/office/drawing/2014/main" id="{E9FEC5B5-06E8-DF4A-8DA5-3EBF47EA94CD}"/>
              </a:ext>
            </a:extLst>
          </p:cNvPr>
          <p:cNvSpPr txBox="1">
            <a:spLocks/>
          </p:cNvSpPr>
          <p:nvPr/>
        </p:nvSpPr>
        <p:spPr bwMode="auto">
          <a:xfrm>
            <a:off x="685800" y="658365"/>
            <a:ext cx="10830715" cy="50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2400" b="1" i="0" dirty="0">
                <a:solidFill>
                  <a:schemeClr val="bg1">
                    <a:lumMod val="95000"/>
                  </a:schemeClr>
                </a:solidFill>
                <a:ea typeface="Lato Heavy" panose="020F0502020204030203" pitchFamily="34" charset="0"/>
                <a:cs typeface="Lato Heavy" panose="020F0502020204030203" pitchFamily="34" charset="0"/>
              </a:rPr>
              <a:t>WHY ONTARIO</a:t>
            </a:r>
            <a:br>
              <a:rPr lang="en-US" sz="2400" b="1" i="0" dirty="0">
                <a:solidFill>
                  <a:schemeClr val="bg1">
                    <a:lumMod val="95000"/>
                  </a:schemeClr>
                </a:solidFill>
                <a:ea typeface="Lato Heavy" panose="020F0502020204030203" pitchFamily="34" charset="0"/>
                <a:cs typeface="Lato Heavy" panose="020F0502020204030203" pitchFamily="34" charset="0"/>
              </a:rPr>
            </a:br>
            <a:r>
              <a:rPr lang="en-CA" sz="1100" b="1" i="0" spc="300" dirty="0">
                <a:solidFill>
                  <a:schemeClr val="bg1">
                    <a:lumMod val="95000"/>
                  </a:schemeClr>
                </a:solidFill>
                <a:ea typeface="Lato Heavy" panose="020F0502020204030203" pitchFamily="34" charset="0"/>
                <a:cs typeface="Lato Heavy" panose="020F0502020204030203" pitchFamily="34" charset="0"/>
              </a:rPr>
              <a:t>FOR ADVANCED MANUFACTURING</a:t>
            </a:r>
          </a:p>
        </p:txBody>
      </p:sp>
      <p:pic>
        <p:nvPicPr>
          <p:cNvPr id="8" name="Picture 7" descr="Logo, icon&#10;&#10;Description automatically generated">
            <a:extLst>
              <a:ext uri="{FF2B5EF4-FFF2-40B4-BE49-F238E27FC236}">
                <a16:creationId xmlns:a16="http://schemas.microsoft.com/office/drawing/2014/main" id="{7963B984-6F46-7945-BFCD-7E81514C7FA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81773" y="1524409"/>
            <a:ext cx="1291063" cy="986989"/>
          </a:xfrm>
          <a:prstGeom prst="rect">
            <a:avLst/>
          </a:prstGeom>
        </p:spPr>
      </p:pic>
    </p:spTree>
    <p:extLst>
      <p:ext uri="{BB962C8B-B14F-4D97-AF65-F5344CB8AC3E}">
        <p14:creationId xmlns:p14="http://schemas.microsoft.com/office/powerpoint/2010/main" val="143328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55C58B10-FD26-3E40-AA60-CB3AD54873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332039" y="795505"/>
            <a:ext cx="9486900" cy="5613400"/>
          </a:xfrm>
          <a:prstGeom prst="rect">
            <a:avLst/>
          </a:prstGeom>
        </p:spPr>
      </p:pic>
      <p:sp>
        <p:nvSpPr>
          <p:cNvPr id="3" name="Title 1">
            <a:extLst>
              <a:ext uri="{FF2B5EF4-FFF2-40B4-BE49-F238E27FC236}">
                <a16:creationId xmlns:a16="http://schemas.microsoft.com/office/drawing/2014/main" id="{6597C1CD-AC4F-AA45-829E-035DB003F380}"/>
              </a:ext>
            </a:extLst>
          </p:cNvPr>
          <p:cNvSpPr txBox="1">
            <a:spLocks/>
          </p:cNvSpPr>
          <p:nvPr/>
        </p:nvSpPr>
        <p:spPr bwMode="auto">
          <a:xfrm>
            <a:off x="675480" y="645558"/>
            <a:ext cx="10865645" cy="50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000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gn="ctr">
              <a:lnSpc>
                <a:spcPct val="100000"/>
              </a:lnSpc>
            </a:pPr>
            <a:r>
              <a:rPr lang="en-US" sz="2400" b="1" i="0" dirty="0">
                <a:solidFill>
                  <a:schemeClr val="tx1">
                    <a:lumMod val="75000"/>
                    <a:lumOff val="25000"/>
                  </a:schemeClr>
                </a:solidFill>
                <a:ea typeface="Lato Heavy" panose="020F0502020204030203" pitchFamily="34" charset="0"/>
                <a:cs typeface="Lato Heavy" panose="020F0502020204030203" pitchFamily="34" charset="0"/>
              </a:rPr>
              <a:t>WHY ONTARIO</a:t>
            </a:r>
            <a:br>
              <a:rPr lang="en-US" sz="2400" b="1" i="0" dirty="0">
                <a:solidFill>
                  <a:schemeClr val="tx1">
                    <a:lumMod val="75000"/>
                    <a:lumOff val="25000"/>
                  </a:schemeClr>
                </a:solidFill>
                <a:ea typeface="Lato Heavy" panose="020F0502020204030203" pitchFamily="34" charset="0"/>
                <a:cs typeface="Lato Heavy" panose="020F0502020204030203" pitchFamily="34" charset="0"/>
              </a:rPr>
            </a:br>
            <a:r>
              <a:rPr lang="en-CA" sz="1100" b="1" i="0" spc="300" dirty="0">
                <a:solidFill>
                  <a:schemeClr val="tx1">
                    <a:lumMod val="75000"/>
                    <a:lumOff val="25000"/>
                  </a:schemeClr>
                </a:solidFill>
                <a:ea typeface="Lato Heavy" panose="020F0502020204030203" pitchFamily="34" charset="0"/>
                <a:cs typeface="Lato Heavy" panose="020F0502020204030203" pitchFamily="34" charset="0"/>
              </a:rPr>
              <a:t>FOR ADVANCED MANUFACTURING</a:t>
            </a:r>
          </a:p>
        </p:txBody>
      </p:sp>
      <p:sp>
        <p:nvSpPr>
          <p:cNvPr id="5" name="Text Placeholder 7">
            <a:extLst>
              <a:ext uri="{FF2B5EF4-FFF2-40B4-BE49-F238E27FC236}">
                <a16:creationId xmlns:a16="http://schemas.microsoft.com/office/drawing/2014/main" id="{945C16AC-1EC6-3248-81C9-F71AF7ABE0A6}"/>
              </a:ext>
            </a:extLst>
          </p:cNvPr>
          <p:cNvSpPr txBox="1">
            <a:spLocks/>
          </p:cNvSpPr>
          <p:nvPr/>
        </p:nvSpPr>
        <p:spPr>
          <a:xfrm>
            <a:off x="676278" y="5378971"/>
            <a:ext cx="4087677" cy="1021829"/>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1pPr>
            <a:lvl2pPr marL="12700" indent="0" algn="l" rtl="0" eaLnBrk="1" fontAlgn="base" hangingPunct="1">
              <a:lnSpc>
                <a:spcPct val="90000"/>
              </a:lnSpc>
              <a:spcBef>
                <a:spcPts val="500"/>
              </a:spcBef>
              <a:spcAft>
                <a:spcPct val="0"/>
              </a:spcAft>
              <a:buClr>
                <a:schemeClr val="tx1"/>
              </a:buClr>
              <a:buFontTx/>
              <a:buNone/>
              <a:tabLst/>
              <a:defRPr sz="2100" b="0" i="0" kern="1200">
                <a:solidFill>
                  <a:srgbClr val="002E6E"/>
                </a:solidFill>
                <a:latin typeface="Lato Medium" panose="020F0502020204030203" pitchFamily="34" charset="0"/>
                <a:ea typeface="Lato Medium" panose="020F0502020204030203" pitchFamily="34" charset="0"/>
                <a:cs typeface="Lato Medium" panose="020F0502020204030203" pitchFamily="34" charset="0"/>
              </a:defRPr>
            </a:lvl2pPr>
            <a:lvl3pPr marL="12700" indent="0" algn="l" rtl="0" eaLnBrk="1" fontAlgn="base" hangingPunct="1">
              <a:lnSpc>
                <a:spcPct val="90000"/>
              </a:lnSpc>
              <a:spcBef>
                <a:spcPts val="500"/>
              </a:spcBef>
              <a:spcAft>
                <a:spcPct val="0"/>
              </a:spcAft>
              <a:buClr>
                <a:schemeClr val="tx1"/>
              </a:buClr>
              <a:buFontTx/>
              <a:buNone/>
              <a:tabLst/>
              <a:defRPr sz="1700" b="0" i="0" kern="1200" baseline="0">
                <a:solidFill>
                  <a:schemeClr val="bg1">
                    <a:lumMod val="50000"/>
                  </a:schemeClr>
                </a:solidFill>
                <a:latin typeface="Lato Medium" panose="020F0502020204030203" pitchFamily="34" charset="0"/>
                <a:ea typeface="Lato Medium" panose="020F0502020204030203" pitchFamily="34" charset="0"/>
                <a:cs typeface="Lato Medium" panose="020F0502020204030203" pitchFamily="34" charset="0"/>
              </a:defRPr>
            </a:lvl3pPr>
            <a:lvl4pPr marL="838200" indent="-153988" algn="l" rtl="0" eaLnBrk="1" fontAlgn="base" hangingPunct="1">
              <a:spcBef>
                <a:spcPts val="475"/>
              </a:spcBef>
              <a:spcAft>
                <a:spcPct val="0"/>
              </a:spcAft>
              <a:buClr>
                <a:schemeClr val="tx1">
                  <a:lumMod val="40000"/>
                  <a:lumOff val="60000"/>
                </a:schemeClr>
              </a:buClr>
              <a:buFont typeface="Arial" panose="020B0604020202020204" pitchFamily="34" charset="0"/>
              <a:buChar char="•"/>
              <a:defRPr sz="1500" b="0" i="0" kern="1200">
                <a:solidFill>
                  <a:schemeClr val="tx1"/>
                </a:solidFill>
                <a:latin typeface="Lato Medium" panose="020F0502020204030203" pitchFamily="34" charset="0"/>
                <a:ea typeface="Lato Medium" panose="020F0502020204030203" pitchFamily="34" charset="0"/>
                <a:cs typeface="Lato Medium" panose="020F0502020204030203" pitchFamily="34" charset="0"/>
              </a:defRPr>
            </a:lvl4pPr>
            <a:lvl5pPr marL="1016000" indent="-184150" algn="l" rtl="0" eaLnBrk="1" fontAlgn="base" hangingPunct="1">
              <a:lnSpc>
                <a:spcPts val="2100"/>
              </a:lnSpc>
              <a:spcBef>
                <a:spcPct val="0"/>
              </a:spcBef>
              <a:spcAft>
                <a:spcPct val="0"/>
              </a:spcAft>
              <a:buClr>
                <a:srgbClr val="3CA9E0"/>
              </a:buClr>
              <a:buFont typeface="Arial" panose="020B0604020202020204" pitchFamily="34" charset="0"/>
              <a:buChar char="•"/>
              <a:defRPr sz="15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CA" sz="1600" b="1" dirty="0">
                <a:solidFill>
                  <a:srgbClr val="000950"/>
                </a:solidFill>
                <a:latin typeface="Lato" panose="020F0502020204030203" pitchFamily="34" charset="0"/>
                <a:ea typeface="ＭＳ Ｐゴシック" panose="020B0600070205080204" pitchFamily="34" charset="-128"/>
                <a:cs typeface="+mn-cs"/>
              </a:rPr>
              <a:t>Access to Consumers</a:t>
            </a:r>
          </a:p>
          <a:p>
            <a:pPr>
              <a:defRPr/>
            </a:pPr>
            <a:r>
              <a:rPr lang="en-CA" sz="1600" dirty="0">
                <a:solidFill>
                  <a:srgbClr val="000000"/>
                </a:solidFill>
                <a:latin typeface="Lato Light" panose="020F0502020204030203" pitchFamily="34" charset="0"/>
                <a:ea typeface="ＭＳ Ｐゴシック" panose="020B0600070205080204" pitchFamily="34" charset="-128"/>
                <a:cs typeface="+mn-cs"/>
              </a:rPr>
              <a:t>187 million consumers </a:t>
            </a:r>
            <a:r>
              <a:rPr lang="en-CA" sz="1600" dirty="0">
                <a:solidFill>
                  <a:srgbClr val="000000"/>
                </a:solidFill>
                <a:latin typeface="Lato" panose="020F0502020204030203" pitchFamily="34" charset="0"/>
                <a:ea typeface="ＭＳ Ｐゴシック" panose="020B0600070205080204" pitchFamily="34" charset="-128"/>
                <a:cs typeface="+mn-cs"/>
              </a:rPr>
              <a:t>within </a:t>
            </a:r>
            <a:r>
              <a:rPr lang="en-CA" sz="1600" dirty="0">
                <a:solidFill>
                  <a:srgbClr val="000000"/>
                </a:solidFill>
                <a:latin typeface="Lato Light" panose="020F0502020204030203" pitchFamily="34" charset="0"/>
                <a:ea typeface="ＭＳ Ｐゴシック" panose="020B0600070205080204" pitchFamily="34" charset="-128"/>
                <a:cs typeface="+mn-cs"/>
              </a:rPr>
              <a:t>a day’s drive</a:t>
            </a:r>
            <a:r>
              <a:rPr lang="en-CA" sz="1600" dirty="0">
                <a:solidFill>
                  <a:srgbClr val="000000"/>
                </a:solidFill>
                <a:latin typeface="Lato" panose="020F0502020204030203" pitchFamily="34" charset="0"/>
                <a:ea typeface="ＭＳ Ｐゴシック" panose="020B0600070205080204" pitchFamily="34" charset="-128"/>
                <a:cs typeface="+mn-cs"/>
              </a:rPr>
              <a:t> of the Greater Toronto Area</a:t>
            </a:r>
          </a:p>
        </p:txBody>
      </p:sp>
      <p:sp>
        <p:nvSpPr>
          <p:cNvPr id="6" name="TextBox 5">
            <a:extLst>
              <a:ext uri="{FF2B5EF4-FFF2-40B4-BE49-F238E27FC236}">
                <a16:creationId xmlns:a16="http://schemas.microsoft.com/office/drawing/2014/main" id="{66D844C8-F649-1D42-9049-D4C105EE94AB}"/>
              </a:ext>
            </a:extLst>
          </p:cNvPr>
          <p:cNvSpPr txBox="1"/>
          <p:nvPr/>
        </p:nvSpPr>
        <p:spPr bwMode="auto">
          <a:xfrm>
            <a:off x="676278" y="1343348"/>
            <a:ext cx="10845798" cy="126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rtlCol="0" anchor="t" anchorCtr="0" compatLnSpc="1">
            <a:prstTxWarp prst="textNoShape">
              <a:avLst/>
            </a:prstTxWarp>
            <a:noAutofit/>
          </a:bodyPr>
          <a:lstStyle/>
          <a:p>
            <a:pPr marL="0" marR="0" indent="0" algn="ctr" defTabSz="914400" rtl="0" eaLnBrk="0" fontAlgn="base" latinLnBrk="0" hangingPunct="0">
              <a:lnSpc>
                <a:spcPct val="90000"/>
              </a:lnSpc>
              <a:spcBef>
                <a:spcPct val="0"/>
              </a:spcBef>
              <a:spcAft>
                <a:spcPts val="300"/>
              </a:spcAft>
              <a:buClrTx/>
              <a:buSzTx/>
              <a:buFontTx/>
              <a:buNone/>
              <a:tabLst/>
              <a:defRPr/>
            </a:pPr>
            <a:r>
              <a:rPr lang="en-US" sz="32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16 TRADE AND </a:t>
            </a:r>
            <a:r>
              <a:rPr lang="en-US" sz="3200"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INVESTMENT</a:t>
            </a:r>
            <a:r>
              <a:rPr lang="en-US" sz="32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 OFFICES </a:t>
            </a:r>
            <a:br>
              <a:rPr lang="en-US" sz="32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br>
            <a:r>
              <a:rPr lang="en-US" sz="32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rPr>
              <a:t>AROUND THE WORLD</a:t>
            </a:r>
            <a:endParaRPr lang="en-US" sz="1600" b="1" dirty="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a:p>
            <a:pPr marL="0" marR="0" indent="0" algn="ctr" defTabSz="914400" rtl="0" eaLnBrk="0" fontAlgn="base" latinLnBrk="0" hangingPunct="0">
              <a:lnSpc>
                <a:spcPct val="90000"/>
              </a:lnSpc>
              <a:spcBef>
                <a:spcPct val="0"/>
              </a:spcBef>
              <a:spcAft>
                <a:spcPts val="0"/>
              </a:spcAft>
              <a:buClrTx/>
              <a:buSzTx/>
              <a:buFontTx/>
              <a:buNone/>
              <a:tabLst/>
              <a:defRPr/>
            </a:pPr>
            <a:r>
              <a:rPr lang="en-US" sz="1600" b="1" dirty="0">
                <a:solidFill>
                  <a:srgbClr val="002E6E"/>
                </a:solidFill>
                <a:latin typeface="Lato Heavy" panose="020F0502020204030203" pitchFamily="34" charset="0"/>
                <a:ea typeface="Lato Heavy" panose="020F0502020204030203" pitchFamily="34" charset="0"/>
                <a:cs typeface="Lato Heavy" panose="020F0502020204030203" pitchFamily="34" charset="0"/>
              </a:rPr>
              <a:t>WITH HEADQUARTERS IN TORONTO</a:t>
            </a:r>
            <a:endParaRPr lang="en-US" sz="1000" b="1" i="0" dirty="0">
              <a:solidFill>
                <a:srgbClr val="002E6E"/>
              </a:solidFill>
              <a:latin typeface="Lato Heavy" panose="020F0502020204030203" pitchFamily="34" charset="0"/>
              <a:ea typeface="Lato Heavy" panose="020F0502020204030203" pitchFamily="34" charset="0"/>
              <a:cs typeface="Lato Heavy" panose="020F0502020204030203" pitchFamily="34" charset="0"/>
            </a:endParaRPr>
          </a:p>
        </p:txBody>
      </p:sp>
      <p:grpSp>
        <p:nvGrpSpPr>
          <p:cNvPr id="16" name="Group 15">
            <a:extLst>
              <a:ext uri="{FF2B5EF4-FFF2-40B4-BE49-F238E27FC236}">
                <a16:creationId xmlns:a16="http://schemas.microsoft.com/office/drawing/2014/main" id="{9E663DFF-7CA5-1845-A970-F6003D4A8185}"/>
              </a:ext>
            </a:extLst>
          </p:cNvPr>
          <p:cNvGrpSpPr/>
          <p:nvPr/>
        </p:nvGrpSpPr>
        <p:grpSpPr>
          <a:xfrm>
            <a:off x="2512537" y="3812004"/>
            <a:ext cx="992375" cy="256540"/>
            <a:chOff x="2512537" y="3739332"/>
            <a:chExt cx="992375" cy="256540"/>
          </a:xfrm>
        </p:grpSpPr>
        <p:sp>
          <p:nvSpPr>
            <p:cNvPr id="17" name="Oval 16">
              <a:extLst>
                <a:ext uri="{FF2B5EF4-FFF2-40B4-BE49-F238E27FC236}">
                  <a16:creationId xmlns:a16="http://schemas.microsoft.com/office/drawing/2014/main" id="{FE88A00E-5DBF-B340-B715-592BCAF16104}"/>
                </a:ext>
              </a:extLst>
            </p:cNvPr>
            <p:cNvSpPr/>
            <p:nvPr/>
          </p:nvSpPr>
          <p:spPr>
            <a:xfrm>
              <a:off x="2976447" y="3739332"/>
              <a:ext cx="64557" cy="6455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Rectangle 17">
              <a:extLst>
                <a:ext uri="{FF2B5EF4-FFF2-40B4-BE49-F238E27FC236}">
                  <a16:creationId xmlns:a16="http://schemas.microsoft.com/office/drawing/2014/main" id="{F9966C51-2E88-AF49-8D8F-C6CF26B9E0C7}"/>
                </a:ext>
              </a:extLst>
            </p:cNvPr>
            <p:cNvSpPr/>
            <p:nvPr/>
          </p:nvSpPr>
          <p:spPr>
            <a:xfrm>
              <a:off x="2512537" y="3795817"/>
              <a:ext cx="992375" cy="200055"/>
            </a:xfrm>
            <a:prstGeom prst="rect">
              <a:avLst/>
            </a:prstGeom>
          </p:spPr>
          <p:txBody>
            <a:bodyPr wrap="square">
              <a:spAutoFit/>
            </a:bodyPr>
            <a:lstStyle/>
            <a:p>
              <a:pPr algn="ctr"/>
              <a:r>
                <a:rPr lang="en-US" sz="700" b="1" i="0" dirty="0">
                  <a:solidFill>
                    <a:schemeClr val="tx1"/>
                  </a:solidFill>
                  <a:latin typeface="+mj-lt"/>
                  <a:ea typeface="Lato" panose="020F0502020204030203" pitchFamily="34" charset="0"/>
                  <a:cs typeface="Lato" panose="020F0502020204030203" pitchFamily="34" charset="0"/>
                </a:rPr>
                <a:t>MEXICO CITY</a:t>
              </a:r>
            </a:p>
          </p:txBody>
        </p:sp>
      </p:grpSp>
      <p:grpSp>
        <p:nvGrpSpPr>
          <p:cNvPr id="19" name="Group 18">
            <a:extLst>
              <a:ext uri="{FF2B5EF4-FFF2-40B4-BE49-F238E27FC236}">
                <a16:creationId xmlns:a16="http://schemas.microsoft.com/office/drawing/2014/main" id="{233361B6-F584-954A-9202-C4C9079E2D08}"/>
              </a:ext>
            </a:extLst>
          </p:cNvPr>
          <p:cNvGrpSpPr/>
          <p:nvPr/>
        </p:nvGrpSpPr>
        <p:grpSpPr>
          <a:xfrm>
            <a:off x="1980219" y="3156660"/>
            <a:ext cx="992375" cy="253607"/>
            <a:chOff x="1980219" y="3083988"/>
            <a:chExt cx="992375" cy="253607"/>
          </a:xfrm>
        </p:grpSpPr>
        <p:sp>
          <p:nvSpPr>
            <p:cNvPr id="20" name="Oval 19">
              <a:extLst>
                <a:ext uri="{FF2B5EF4-FFF2-40B4-BE49-F238E27FC236}">
                  <a16:creationId xmlns:a16="http://schemas.microsoft.com/office/drawing/2014/main" id="{FCCF6383-AC7C-A44A-A4F2-8BA9AB48C0BD}"/>
                </a:ext>
              </a:extLst>
            </p:cNvPr>
            <p:cNvSpPr/>
            <p:nvPr/>
          </p:nvSpPr>
          <p:spPr>
            <a:xfrm>
              <a:off x="2444127" y="3083988"/>
              <a:ext cx="64557" cy="6455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20">
              <a:extLst>
                <a:ext uri="{FF2B5EF4-FFF2-40B4-BE49-F238E27FC236}">
                  <a16:creationId xmlns:a16="http://schemas.microsoft.com/office/drawing/2014/main" id="{664634B0-8C23-BA43-9952-A9AD0A62972A}"/>
                </a:ext>
              </a:extLst>
            </p:cNvPr>
            <p:cNvSpPr/>
            <p:nvPr/>
          </p:nvSpPr>
          <p:spPr>
            <a:xfrm>
              <a:off x="1980219" y="3137540"/>
              <a:ext cx="992375" cy="200055"/>
            </a:xfrm>
            <a:prstGeom prst="rect">
              <a:avLst/>
            </a:prstGeom>
          </p:spPr>
          <p:txBody>
            <a:bodyPr wrap="square">
              <a:spAutoFit/>
            </a:bodyPr>
            <a:lstStyle/>
            <a:p>
              <a:pPr algn="ctr"/>
              <a:r>
                <a:rPr lang="en-US" sz="700" b="1" i="0" dirty="0">
                  <a:solidFill>
                    <a:schemeClr val="tx1"/>
                  </a:solidFill>
                  <a:latin typeface="+mj-lt"/>
                  <a:ea typeface="Lato" panose="020F0502020204030203" pitchFamily="34" charset="0"/>
                  <a:cs typeface="Lato" panose="020F0502020204030203" pitchFamily="34" charset="0"/>
                </a:rPr>
                <a:t>SAN FRANCISCO</a:t>
              </a:r>
            </a:p>
          </p:txBody>
        </p:sp>
      </p:grpSp>
      <p:grpSp>
        <p:nvGrpSpPr>
          <p:cNvPr id="22" name="Group 21">
            <a:extLst>
              <a:ext uri="{FF2B5EF4-FFF2-40B4-BE49-F238E27FC236}">
                <a16:creationId xmlns:a16="http://schemas.microsoft.com/office/drawing/2014/main" id="{F9858CF9-7DE5-2E41-B778-B852EFC10ED3}"/>
              </a:ext>
            </a:extLst>
          </p:cNvPr>
          <p:cNvGrpSpPr/>
          <p:nvPr/>
        </p:nvGrpSpPr>
        <p:grpSpPr>
          <a:xfrm>
            <a:off x="2603006" y="3310239"/>
            <a:ext cx="992375" cy="236622"/>
            <a:chOff x="2603006" y="3237567"/>
            <a:chExt cx="992375" cy="236622"/>
          </a:xfrm>
        </p:grpSpPr>
        <p:sp>
          <p:nvSpPr>
            <p:cNvPr id="23" name="Oval 22">
              <a:extLst>
                <a:ext uri="{FF2B5EF4-FFF2-40B4-BE49-F238E27FC236}">
                  <a16:creationId xmlns:a16="http://schemas.microsoft.com/office/drawing/2014/main" id="{510A54EC-5A79-5C40-9CB9-A5BF904BEF95}"/>
                </a:ext>
              </a:extLst>
            </p:cNvPr>
            <p:cNvSpPr/>
            <p:nvPr/>
          </p:nvSpPr>
          <p:spPr>
            <a:xfrm>
              <a:off x="3069417" y="3237567"/>
              <a:ext cx="64557" cy="6455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Rectangle 23">
              <a:extLst>
                <a:ext uri="{FF2B5EF4-FFF2-40B4-BE49-F238E27FC236}">
                  <a16:creationId xmlns:a16="http://schemas.microsoft.com/office/drawing/2014/main" id="{DC837A55-303B-6D4A-8023-04F576BCB1E3}"/>
                </a:ext>
              </a:extLst>
            </p:cNvPr>
            <p:cNvSpPr/>
            <p:nvPr/>
          </p:nvSpPr>
          <p:spPr>
            <a:xfrm>
              <a:off x="2603006" y="3274134"/>
              <a:ext cx="992375" cy="200055"/>
            </a:xfrm>
            <a:prstGeom prst="rect">
              <a:avLst/>
            </a:prstGeom>
          </p:spPr>
          <p:txBody>
            <a:bodyPr wrap="square">
              <a:spAutoFit/>
            </a:bodyPr>
            <a:lstStyle/>
            <a:p>
              <a:pPr algn="ctr"/>
              <a:r>
                <a:rPr lang="en-US" sz="700" b="1" i="0" dirty="0">
                  <a:solidFill>
                    <a:schemeClr val="tx1"/>
                  </a:solidFill>
                  <a:latin typeface="+mj-lt"/>
                  <a:ea typeface="Lato" panose="020F0502020204030203" pitchFamily="34" charset="0"/>
                  <a:cs typeface="Lato" panose="020F0502020204030203" pitchFamily="34" charset="0"/>
                </a:rPr>
                <a:t>DALLAS</a:t>
              </a:r>
            </a:p>
          </p:txBody>
        </p:sp>
      </p:grpSp>
      <p:grpSp>
        <p:nvGrpSpPr>
          <p:cNvPr id="25" name="Group 24">
            <a:extLst>
              <a:ext uri="{FF2B5EF4-FFF2-40B4-BE49-F238E27FC236}">
                <a16:creationId xmlns:a16="http://schemas.microsoft.com/office/drawing/2014/main" id="{7588235D-7E9D-204E-BCCE-EA8A7611F124}"/>
              </a:ext>
            </a:extLst>
          </p:cNvPr>
          <p:cNvGrpSpPr/>
          <p:nvPr/>
        </p:nvGrpSpPr>
        <p:grpSpPr>
          <a:xfrm>
            <a:off x="3241570" y="3099529"/>
            <a:ext cx="1109877" cy="256793"/>
            <a:chOff x="3241570" y="3026857"/>
            <a:chExt cx="1109877" cy="256793"/>
          </a:xfrm>
        </p:grpSpPr>
        <p:sp>
          <p:nvSpPr>
            <p:cNvPr id="26" name="Oval 25">
              <a:extLst>
                <a:ext uri="{FF2B5EF4-FFF2-40B4-BE49-F238E27FC236}">
                  <a16:creationId xmlns:a16="http://schemas.microsoft.com/office/drawing/2014/main" id="{63DD440E-F77A-0945-87B8-56835B50122D}"/>
                </a:ext>
              </a:extLst>
            </p:cNvPr>
            <p:cNvSpPr/>
            <p:nvPr/>
          </p:nvSpPr>
          <p:spPr>
            <a:xfrm>
              <a:off x="3709484" y="3026857"/>
              <a:ext cx="64557" cy="6455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Rectangle 26">
              <a:extLst>
                <a:ext uri="{FF2B5EF4-FFF2-40B4-BE49-F238E27FC236}">
                  <a16:creationId xmlns:a16="http://schemas.microsoft.com/office/drawing/2014/main" id="{B1677788-60BE-5140-B047-89A2DEFBB64D}"/>
                </a:ext>
              </a:extLst>
            </p:cNvPr>
            <p:cNvSpPr/>
            <p:nvPr/>
          </p:nvSpPr>
          <p:spPr>
            <a:xfrm>
              <a:off x="3241570" y="3083595"/>
              <a:ext cx="1109877" cy="200055"/>
            </a:xfrm>
            <a:prstGeom prst="rect">
              <a:avLst/>
            </a:prstGeom>
          </p:spPr>
          <p:txBody>
            <a:bodyPr wrap="square">
              <a:spAutoFit/>
            </a:bodyPr>
            <a:lstStyle/>
            <a:p>
              <a:pPr algn="ctr"/>
              <a:r>
                <a:rPr lang="en-US" sz="700" b="1" i="0" dirty="0">
                  <a:solidFill>
                    <a:schemeClr val="tx1"/>
                  </a:solidFill>
                  <a:latin typeface="+mj-lt"/>
                  <a:ea typeface="Lato" panose="020F0502020204030203" pitchFamily="34" charset="0"/>
                  <a:cs typeface="Lato" panose="020F0502020204030203" pitchFamily="34" charset="0"/>
                </a:rPr>
                <a:t>WASHINGTON, D.C.</a:t>
              </a:r>
            </a:p>
          </p:txBody>
        </p:sp>
      </p:grpSp>
      <p:grpSp>
        <p:nvGrpSpPr>
          <p:cNvPr id="28" name="Group 27">
            <a:extLst>
              <a:ext uri="{FF2B5EF4-FFF2-40B4-BE49-F238E27FC236}">
                <a16:creationId xmlns:a16="http://schemas.microsoft.com/office/drawing/2014/main" id="{1571B8BA-C47B-734E-A00D-FE57EA1CEAE3}"/>
              </a:ext>
            </a:extLst>
          </p:cNvPr>
          <p:cNvGrpSpPr/>
          <p:nvPr/>
        </p:nvGrpSpPr>
        <p:grpSpPr>
          <a:xfrm>
            <a:off x="2586858" y="2888762"/>
            <a:ext cx="1001882" cy="200055"/>
            <a:chOff x="2586858" y="2816090"/>
            <a:chExt cx="1001882" cy="200055"/>
          </a:xfrm>
        </p:grpSpPr>
        <p:sp>
          <p:nvSpPr>
            <p:cNvPr id="29" name="Oval 28">
              <a:extLst>
                <a:ext uri="{FF2B5EF4-FFF2-40B4-BE49-F238E27FC236}">
                  <a16:creationId xmlns:a16="http://schemas.microsoft.com/office/drawing/2014/main" id="{FE9F4DB6-ACB1-CF41-8B49-7662E65C2144}"/>
                </a:ext>
              </a:extLst>
            </p:cNvPr>
            <p:cNvSpPr/>
            <p:nvPr/>
          </p:nvSpPr>
          <p:spPr>
            <a:xfrm>
              <a:off x="3524183" y="2891490"/>
              <a:ext cx="64557" cy="6455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Rectangle 29">
              <a:extLst>
                <a:ext uri="{FF2B5EF4-FFF2-40B4-BE49-F238E27FC236}">
                  <a16:creationId xmlns:a16="http://schemas.microsoft.com/office/drawing/2014/main" id="{E3AD984D-181B-934C-8FC3-0D0E3EA3C971}"/>
                </a:ext>
              </a:extLst>
            </p:cNvPr>
            <p:cNvSpPr/>
            <p:nvPr/>
          </p:nvSpPr>
          <p:spPr>
            <a:xfrm>
              <a:off x="2586858" y="2816090"/>
              <a:ext cx="992375" cy="200055"/>
            </a:xfrm>
            <a:prstGeom prst="rect">
              <a:avLst/>
            </a:prstGeom>
          </p:spPr>
          <p:txBody>
            <a:bodyPr wrap="square">
              <a:spAutoFit/>
            </a:bodyPr>
            <a:lstStyle/>
            <a:p>
              <a:pPr algn="r"/>
              <a:r>
                <a:rPr lang="en-US" sz="700" b="1" i="0" dirty="0">
                  <a:solidFill>
                    <a:schemeClr val="tx1"/>
                  </a:solidFill>
                  <a:latin typeface="+mj-lt"/>
                  <a:ea typeface="Lato" panose="020F0502020204030203" pitchFamily="34" charset="0"/>
                  <a:cs typeface="Lato" panose="020F0502020204030203" pitchFamily="34" charset="0"/>
                </a:rPr>
                <a:t>CHICAGO</a:t>
              </a:r>
            </a:p>
          </p:txBody>
        </p:sp>
      </p:grpSp>
      <p:grpSp>
        <p:nvGrpSpPr>
          <p:cNvPr id="34" name="Group 33">
            <a:extLst>
              <a:ext uri="{FF2B5EF4-FFF2-40B4-BE49-F238E27FC236}">
                <a16:creationId xmlns:a16="http://schemas.microsoft.com/office/drawing/2014/main" id="{25D4F8BD-E90E-3141-8925-CC0F58287BDF}"/>
              </a:ext>
            </a:extLst>
          </p:cNvPr>
          <p:cNvGrpSpPr/>
          <p:nvPr/>
        </p:nvGrpSpPr>
        <p:grpSpPr>
          <a:xfrm>
            <a:off x="3837295" y="2980850"/>
            <a:ext cx="1004709" cy="200055"/>
            <a:chOff x="3837295" y="2908178"/>
            <a:chExt cx="1004709" cy="200055"/>
          </a:xfrm>
        </p:grpSpPr>
        <p:sp>
          <p:nvSpPr>
            <p:cNvPr id="35" name="Oval 34">
              <a:extLst>
                <a:ext uri="{FF2B5EF4-FFF2-40B4-BE49-F238E27FC236}">
                  <a16:creationId xmlns:a16="http://schemas.microsoft.com/office/drawing/2014/main" id="{CD9A7922-73E6-184F-824F-16AA05B077CD}"/>
                </a:ext>
              </a:extLst>
            </p:cNvPr>
            <p:cNvSpPr/>
            <p:nvPr/>
          </p:nvSpPr>
          <p:spPr>
            <a:xfrm>
              <a:off x="3837295" y="2966935"/>
              <a:ext cx="64557" cy="6455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Rectangle 35">
              <a:extLst>
                <a:ext uri="{FF2B5EF4-FFF2-40B4-BE49-F238E27FC236}">
                  <a16:creationId xmlns:a16="http://schemas.microsoft.com/office/drawing/2014/main" id="{56718C5F-8DB4-F041-ABB9-A6100139C7BA}"/>
                </a:ext>
              </a:extLst>
            </p:cNvPr>
            <p:cNvSpPr/>
            <p:nvPr/>
          </p:nvSpPr>
          <p:spPr>
            <a:xfrm>
              <a:off x="3849629" y="2908178"/>
              <a:ext cx="992375" cy="200055"/>
            </a:xfrm>
            <a:prstGeom prst="rect">
              <a:avLst/>
            </a:prstGeom>
          </p:spPr>
          <p:txBody>
            <a:bodyPr wrap="square">
              <a:spAutoFit/>
            </a:bodyPr>
            <a:lstStyle/>
            <a:p>
              <a:r>
                <a:rPr lang="en-US" sz="700" b="1" i="0" dirty="0">
                  <a:solidFill>
                    <a:schemeClr val="tx1"/>
                  </a:solidFill>
                  <a:latin typeface="+mj-lt"/>
                  <a:ea typeface="Lato" panose="020F0502020204030203" pitchFamily="34" charset="0"/>
                  <a:cs typeface="Lato" panose="020F0502020204030203" pitchFamily="34" charset="0"/>
                </a:rPr>
                <a:t>NEW YORK</a:t>
              </a:r>
            </a:p>
          </p:txBody>
        </p:sp>
      </p:grpSp>
      <p:sp>
        <p:nvSpPr>
          <p:cNvPr id="52" name="Rectangle 51">
            <a:extLst>
              <a:ext uri="{FF2B5EF4-FFF2-40B4-BE49-F238E27FC236}">
                <a16:creationId xmlns:a16="http://schemas.microsoft.com/office/drawing/2014/main" id="{CDE9EC97-1D24-C24C-8AD7-55911A49D149}"/>
              </a:ext>
            </a:extLst>
          </p:cNvPr>
          <p:cNvSpPr/>
          <p:nvPr/>
        </p:nvSpPr>
        <p:spPr>
          <a:xfrm>
            <a:off x="794032" y="2424991"/>
            <a:ext cx="1395676" cy="488082"/>
          </a:xfrm>
          <a:prstGeom prst="rect">
            <a:avLst/>
          </a:prstGeom>
        </p:spPr>
        <p:txBody>
          <a:bodyPr wrap="square">
            <a:spAutoFit/>
          </a:bodyPr>
          <a:lstStyle/>
          <a:p>
            <a:pPr algn="r">
              <a:lnSpc>
                <a:spcPct val="110000"/>
              </a:lnSpc>
            </a:pPr>
            <a:r>
              <a:rPr lang="en-CA" sz="800" dirty="0">
                <a:latin typeface="+mn-lt"/>
              </a:rPr>
              <a:t>1,200 km ( 750 miles )</a:t>
            </a:r>
          </a:p>
          <a:p>
            <a:pPr algn="r">
              <a:lnSpc>
                <a:spcPct val="110000"/>
              </a:lnSpc>
            </a:pPr>
            <a:r>
              <a:rPr lang="en-CA" sz="800" dirty="0">
                <a:latin typeface="+mn-lt"/>
              </a:rPr>
              <a:t>800 km ( 500 miles )</a:t>
            </a:r>
          </a:p>
          <a:p>
            <a:pPr algn="r">
              <a:lnSpc>
                <a:spcPct val="110000"/>
              </a:lnSpc>
            </a:pPr>
            <a:r>
              <a:rPr lang="en-CA" sz="800" dirty="0">
                <a:latin typeface="+mn-lt"/>
              </a:rPr>
              <a:t>400 km ( 250 miles )</a:t>
            </a:r>
          </a:p>
        </p:txBody>
      </p:sp>
      <p:cxnSp>
        <p:nvCxnSpPr>
          <p:cNvPr id="53" name="Straight Connector 52">
            <a:extLst>
              <a:ext uri="{FF2B5EF4-FFF2-40B4-BE49-F238E27FC236}">
                <a16:creationId xmlns:a16="http://schemas.microsoft.com/office/drawing/2014/main" id="{8F37DE53-D530-4E46-AB9D-AB61C25A3DD8}"/>
              </a:ext>
            </a:extLst>
          </p:cNvPr>
          <p:cNvCxnSpPr>
            <a:cxnSpLocks/>
          </p:cNvCxnSpPr>
          <p:nvPr/>
        </p:nvCxnSpPr>
        <p:spPr>
          <a:xfrm>
            <a:off x="2116884" y="2583509"/>
            <a:ext cx="871087"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AE60305-3FBD-8C40-BE57-CFB0EEA62149}"/>
              </a:ext>
            </a:extLst>
          </p:cNvPr>
          <p:cNvCxnSpPr>
            <a:cxnSpLocks/>
          </p:cNvCxnSpPr>
          <p:nvPr/>
        </p:nvCxnSpPr>
        <p:spPr>
          <a:xfrm>
            <a:off x="2137637" y="2705217"/>
            <a:ext cx="931780"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868D58-C6A5-374C-9566-2C0F89E47C95}"/>
              </a:ext>
            </a:extLst>
          </p:cNvPr>
          <p:cNvCxnSpPr>
            <a:cxnSpLocks/>
          </p:cNvCxnSpPr>
          <p:nvPr/>
        </p:nvCxnSpPr>
        <p:spPr>
          <a:xfrm>
            <a:off x="2137637" y="2832217"/>
            <a:ext cx="1055884" cy="0"/>
          </a:xfrm>
          <a:prstGeom prst="line">
            <a:avLst/>
          </a:prstGeom>
          <a:ln cap="rnd">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86AD769-4277-9B46-A46A-B164E9135F74}"/>
              </a:ext>
            </a:extLst>
          </p:cNvPr>
          <p:cNvSpPr txBox="1"/>
          <p:nvPr/>
        </p:nvSpPr>
        <p:spPr bwMode="auto">
          <a:xfrm>
            <a:off x="4326467" y="341700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pic>
        <p:nvPicPr>
          <p:cNvPr id="62" name="Picture 61">
            <a:extLst>
              <a:ext uri="{FF2B5EF4-FFF2-40B4-BE49-F238E27FC236}">
                <a16:creationId xmlns:a16="http://schemas.microsoft.com/office/drawing/2014/main" id="{384FCB20-8D61-544E-A318-F48674371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5026" y="5654859"/>
            <a:ext cx="2691938" cy="412145"/>
          </a:xfrm>
          <a:prstGeom prst="rect">
            <a:avLst/>
          </a:prstGeom>
        </p:spPr>
      </p:pic>
      <p:grpSp>
        <p:nvGrpSpPr>
          <p:cNvPr id="96" name="Group 6">
            <a:extLst>
              <a:ext uri="{FF2B5EF4-FFF2-40B4-BE49-F238E27FC236}">
                <a16:creationId xmlns:a16="http://schemas.microsoft.com/office/drawing/2014/main" id="{B357DC0A-231A-A045-9446-AC8939A12236}"/>
              </a:ext>
            </a:extLst>
          </p:cNvPr>
          <p:cNvGrpSpPr>
            <a:grpSpLocks/>
          </p:cNvGrpSpPr>
          <p:nvPr/>
        </p:nvGrpSpPr>
        <p:grpSpPr bwMode="auto">
          <a:xfrm>
            <a:off x="5413375" y="2895985"/>
            <a:ext cx="992188" cy="241712"/>
            <a:chOff x="5413303" y="2822860"/>
            <a:chExt cx="992375" cy="241522"/>
          </a:xfrm>
        </p:grpSpPr>
        <p:sp>
          <p:nvSpPr>
            <p:cNvPr id="97" name="Oval 96">
              <a:extLst>
                <a:ext uri="{FF2B5EF4-FFF2-40B4-BE49-F238E27FC236}">
                  <a16:creationId xmlns:a16="http://schemas.microsoft.com/office/drawing/2014/main" id="{C6CC63AF-EEB2-2945-92F7-E72545EEDE2F}"/>
                </a:ext>
              </a:extLst>
            </p:cNvPr>
            <p:cNvSpPr/>
            <p:nvPr/>
          </p:nvSpPr>
          <p:spPr>
            <a:xfrm>
              <a:off x="5880528" y="2822860"/>
              <a:ext cx="65100" cy="6503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98" name="Rectangle 97">
              <a:extLst>
                <a:ext uri="{FF2B5EF4-FFF2-40B4-BE49-F238E27FC236}">
                  <a16:creationId xmlns:a16="http://schemas.microsoft.com/office/drawing/2014/main" id="{9CFB78DB-094C-5841-980A-0631AAB182B3}"/>
                </a:ext>
              </a:extLst>
            </p:cNvPr>
            <p:cNvSpPr/>
            <p:nvPr/>
          </p:nvSpPr>
          <p:spPr>
            <a:xfrm>
              <a:off x="5413303" y="2864514"/>
              <a:ext cx="992375" cy="199868"/>
            </a:xfrm>
            <a:prstGeom prst="rect">
              <a:avLst/>
            </a:prstGeom>
          </p:spPr>
          <p:txBody>
            <a:bodyPr>
              <a:spAutoFit/>
            </a:bodyPr>
            <a:lstStyle/>
            <a:p>
              <a:pPr algn="ctr">
                <a:defRPr/>
              </a:pPr>
              <a:r>
                <a:rPr lang="en-US" sz="700" b="1" dirty="0">
                  <a:latin typeface="+mj-lt"/>
                  <a:ea typeface="Lato" panose="020F0502020204030203" pitchFamily="34" charset="0"/>
                  <a:cs typeface="Lato" panose="020F0502020204030203" pitchFamily="34" charset="0"/>
                </a:rPr>
                <a:t>PARIS</a:t>
              </a:r>
            </a:p>
          </p:txBody>
        </p:sp>
      </p:grpSp>
      <p:grpSp>
        <p:nvGrpSpPr>
          <p:cNvPr id="99" name="Group 9">
            <a:extLst>
              <a:ext uri="{FF2B5EF4-FFF2-40B4-BE49-F238E27FC236}">
                <a16:creationId xmlns:a16="http://schemas.microsoft.com/office/drawing/2014/main" id="{845598AE-E0E9-0A42-86ED-7498740C1F50}"/>
              </a:ext>
            </a:extLst>
          </p:cNvPr>
          <p:cNvGrpSpPr>
            <a:grpSpLocks/>
          </p:cNvGrpSpPr>
          <p:nvPr/>
        </p:nvGrpSpPr>
        <p:grpSpPr bwMode="auto">
          <a:xfrm>
            <a:off x="6064250" y="2871543"/>
            <a:ext cx="1005861" cy="200025"/>
            <a:chOff x="6063721" y="2799554"/>
            <a:chExt cx="1006385" cy="200055"/>
          </a:xfrm>
        </p:grpSpPr>
        <p:sp>
          <p:nvSpPr>
            <p:cNvPr id="100" name="Oval 99">
              <a:extLst>
                <a:ext uri="{FF2B5EF4-FFF2-40B4-BE49-F238E27FC236}">
                  <a16:creationId xmlns:a16="http://schemas.microsoft.com/office/drawing/2014/main" id="{3D346C92-A6AD-704E-82A5-09FC6F114A18}"/>
                </a:ext>
              </a:extLst>
            </p:cNvPr>
            <p:cNvSpPr/>
            <p:nvPr/>
          </p:nvSpPr>
          <p:spPr>
            <a:xfrm>
              <a:off x="6063721" y="2858545"/>
              <a:ext cx="65122"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01" name="Rectangle 100">
              <a:extLst>
                <a:ext uri="{FF2B5EF4-FFF2-40B4-BE49-F238E27FC236}">
                  <a16:creationId xmlns:a16="http://schemas.microsoft.com/office/drawing/2014/main" id="{CFAD97C7-435D-1746-A061-19019612D250}"/>
                </a:ext>
              </a:extLst>
            </p:cNvPr>
            <p:cNvSpPr/>
            <p:nvPr/>
          </p:nvSpPr>
          <p:spPr>
            <a:xfrm>
              <a:off x="6077402" y="2799554"/>
              <a:ext cx="992704"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MUNICH</a:t>
              </a:r>
            </a:p>
          </p:txBody>
        </p:sp>
      </p:grpSp>
      <p:grpSp>
        <p:nvGrpSpPr>
          <p:cNvPr id="102" name="Group 12">
            <a:extLst>
              <a:ext uri="{FF2B5EF4-FFF2-40B4-BE49-F238E27FC236}">
                <a16:creationId xmlns:a16="http://schemas.microsoft.com/office/drawing/2014/main" id="{E7FB915E-AA89-FB4A-8C26-8CC8B0C376BC}"/>
              </a:ext>
            </a:extLst>
          </p:cNvPr>
          <p:cNvGrpSpPr>
            <a:grpSpLocks/>
          </p:cNvGrpSpPr>
          <p:nvPr/>
        </p:nvGrpSpPr>
        <p:grpSpPr bwMode="auto">
          <a:xfrm>
            <a:off x="5782457" y="2710243"/>
            <a:ext cx="1005455" cy="200025"/>
            <a:chOff x="5783192" y="2636829"/>
            <a:chExt cx="1004320" cy="200055"/>
          </a:xfrm>
        </p:grpSpPr>
        <p:sp>
          <p:nvSpPr>
            <p:cNvPr id="103" name="Oval 102">
              <a:extLst>
                <a:ext uri="{FF2B5EF4-FFF2-40B4-BE49-F238E27FC236}">
                  <a16:creationId xmlns:a16="http://schemas.microsoft.com/office/drawing/2014/main" id="{2FFAA76B-8E67-C740-8E91-67B87C5C823B}"/>
                </a:ext>
              </a:extLst>
            </p:cNvPr>
            <p:cNvSpPr/>
            <p:nvPr/>
          </p:nvSpPr>
          <p:spPr>
            <a:xfrm>
              <a:off x="5783192" y="2698198"/>
              <a:ext cx="65014"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04" name="Rectangle 103">
              <a:extLst>
                <a:ext uri="{FF2B5EF4-FFF2-40B4-BE49-F238E27FC236}">
                  <a16:creationId xmlns:a16="http://schemas.microsoft.com/office/drawing/2014/main" id="{5E0857AE-462D-084C-AC8F-51D2981DA698}"/>
                </a:ext>
              </a:extLst>
            </p:cNvPr>
            <p:cNvSpPr/>
            <p:nvPr/>
          </p:nvSpPr>
          <p:spPr>
            <a:xfrm>
              <a:off x="5794859" y="2636829"/>
              <a:ext cx="992653"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LONDON</a:t>
              </a:r>
            </a:p>
          </p:txBody>
        </p:sp>
      </p:grpSp>
      <p:grpSp>
        <p:nvGrpSpPr>
          <p:cNvPr id="105" name="Group 36">
            <a:extLst>
              <a:ext uri="{FF2B5EF4-FFF2-40B4-BE49-F238E27FC236}">
                <a16:creationId xmlns:a16="http://schemas.microsoft.com/office/drawing/2014/main" id="{A00EB7B5-8B10-0547-AB13-834DAB4D9AB8}"/>
              </a:ext>
            </a:extLst>
          </p:cNvPr>
          <p:cNvGrpSpPr>
            <a:grpSpLocks/>
          </p:cNvGrpSpPr>
          <p:nvPr/>
        </p:nvGrpSpPr>
        <p:grpSpPr bwMode="auto">
          <a:xfrm>
            <a:off x="7635945" y="3438773"/>
            <a:ext cx="712601" cy="232569"/>
            <a:chOff x="7577127" y="3274171"/>
            <a:chExt cx="712746" cy="232604"/>
          </a:xfrm>
        </p:grpSpPr>
        <p:sp>
          <p:nvSpPr>
            <p:cNvPr id="106" name="Oval 105">
              <a:extLst>
                <a:ext uri="{FF2B5EF4-FFF2-40B4-BE49-F238E27FC236}">
                  <a16:creationId xmlns:a16="http://schemas.microsoft.com/office/drawing/2014/main" id="{6BCC8B2E-DCBE-5F46-A143-FF321EA67E48}"/>
                </a:ext>
              </a:extLst>
            </p:cNvPr>
            <p:cNvSpPr/>
            <p:nvPr/>
          </p:nvSpPr>
          <p:spPr>
            <a:xfrm>
              <a:off x="7887664" y="3274171"/>
              <a:ext cx="65100"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07" name="Rectangle 106">
              <a:extLst>
                <a:ext uri="{FF2B5EF4-FFF2-40B4-BE49-F238E27FC236}">
                  <a16:creationId xmlns:a16="http://schemas.microsoft.com/office/drawing/2014/main" id="{0E39FC7B-12BE-5349-B2A0-3805D94ED900}"/>
                </a:ext>
              </a:extLst>
            </p:cNvPr>
            <p:cNvSpPr/>
            <p:nvPr/>
          </p:nvSpPr>
          <p:spPr>
            <a:xfrm>
              <a:off x="7577127" y="3306720"/>
              <a:ext cx="712746"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NEW DELHI</a:t>
              </a:r>
            </a:p>
          </p:txBody>
        </p:sp>
      </p:grpSp>
      <p:grpSp>
        <p:nvGrpSpPr>
          <p:cNvPr id="108" name="Group 42">
            <a:extLst>
              <a:ext uri="{FF2B5EF4-FFF2-40B4-BE49-F238E27FC236}">
                <a16:creationId xmlns:a16="http://schemas.microsoft.com/office/drawing/2014/main" id="{179AD2F4-81B3-764F-B7B2-11BB3E7C2F42}"/>
              </a:ext>
            </a:extLst>
          </p:cNvPr>
          <p:cNvGrpSpPr>
            <a:grpSpLocks/>
          </p:cNvGrpSpPr>
          <p:nvPr/>
        </p:nvGrpSpPr>
        <p:grpSpPr bwMode="auto">
          <a:xfrm>
            <a:off x="9082331" y="3281056"/>
            <a:ext cx="1013238" cy="200025"/>
            <a:chOff x="9039713" y="3331416"/>
            <a:chExt cx="1013035" cy="200055"/>
          </a:xfrm>
        </p:grpSpPr>
        <p:sp>
          <p:nvSpPr>
            <p:cNvPr id="109" name="Oval 108">
              <a:extLst>
                <a:ext uri="{FF2B5EF4-FFF2-40B4-BE49-F238E27FC236}">
                  <a16:creationId xmlns:a16="http://schemas.microsoft.com/office/drawing/2014/main" id="{9312A383-CF83-0849-9755-21A1CE31E9F4}"/>
                </a:ext>
              </a:extLst>
            </p:cNvPr>
            <p:cNvSpPr/>
            <p:nvPr/>
          </p:nvSpPr>
          <p:spPr>
            <a:xfrm>
              <a:off x="9039713" y="3394531"/>
              <a:ext cx="65075" cy="65097"/>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10" name="Rectangle 109">
              <a:extLst>
                <a:ext uri="{FF2B5EF4-FFF2-40B4-BE49-F238E27FC236}">
                  <a16:creationId xmlns:a16="http://schemas.microsoft.com/office/drawing/2014/main" id="{62D181FA-F5DA-2A44-9D2E-974BDE298CD1}"/>
                </a:ext>
              </a:extLst>
            </p:cNvPr>
            <p:cNvSpPr/>
            <p:nvPr/>
          </p:nvSpPr>
          <p:spPr>
            <a:xfrm>
              <a:off x="9060760" y="3331416"/>
              <a:ext cx="991988"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SHANGHAI</a:t>
              </a:r>
            </a:p>
          </p:txBody>
        </p:sp>
      </p:grpSp>
      <p:grpSp>
        <p:nvGrpSpPr>
          <p:cNvPr id="111" name="Group 45">
            <a:extLst>
              <a:ext uri="{FF2B5EF4-FFF2-40B4-BE49-F238E27FC236}">
                <a16:creationId xmlns:a16="http://schemas.microsoft.com/office/drawing/2014/main" id="{A06D9B61-F7FC-3F4E-BBC8-AD1AE5774D33}"/>
              </a:ext>
            </a:extLst>
          </p:cNvPr>
          <p:cNvGrpSpPr>
            <a:grpSpLocks/>
          </p:cNvGrpSpPr>
          <p:nvPr/>
        </p:nvGrpSpPr>
        <p:grpSpPr bwMode="auto">
          <a:xfrm>
            <a:off x="8373273" y="3483445"/>
            <a:ext cx="764407" cy="228924"/>
            <a:chOff x="8054006" y="3009851"/>
            <a:chExt cx="764402" cy="228958"/>
          </a:xfrm>
        </p:grpSpPr>
        <p:sp>
          <p:nvSpPr>
            <p:cNvPr id="112" name="Oval 111">
              <a:extLst>
                <a:ext uri="{FF2B5EF4-FFF2-40B4-BE49-F238E27FC236}">
                  <a16:creationId xmlns:a16="http://schemas.microsoft.com/office/drawing/2014/main" id="{7EB89B78-E753-1D4C-879A-AE3C3A6A79B3}"/>
                </a:ext>
              </a:extLst>
            </p:cNvPr>
            <p:cNvSpPr/>
            <p:nvPr/>
          </p:nvSpPr>
          <p:spPr>
            <a:xfrm>
              <a:off x="8396103" y="3009851"/>
              <a:ext cx="65088"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13" name="Rectangle 112">
              <a:extLst>
                <a:ext uri="{FF2B5EF4-FFF2-40B4-BE49-F238E27FC236}">
                  <a16:creationId xmlns:a16="http://schemas.microsoft.com/office/drawing/2014/main" id="{03C4AE51-8E53-FF43-9E0F-21A7C057FE5B}"/>
                </a:ext>
              </a:extLst>
            </p:cNvPr>
            <p:cNvSpPr/>
            <p:nvPr/>
          </p:nvSpPr>
          <p:spPr>
            <a:xfrm>
              <a:off x="8054006" y="3038754"/>
              <a:ext cx="764402"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CHONGQING</a:t>
              </a:r>
            </a:p>
          </p:txBody>
        </p:sp>
      </p:grpSp>
      <p:grpSp>
        <p:nvGrpSpPr>
          <p:cNvPr id="114" name="Group 48">
            <a:extLst>
              <a:ext uri="{FF2B5EF4-FFF2-40B4-BE49-F238E27FC236}">
                <a16:creationId xmlns:a16="http://schemas.microsoft.com/office/drawing/2014/main" id="{862D824D-2797-5449-8952-27396515FCFC}"/>
              </a:ext>
            </a:extLst>
          </p:cNvPr>
          <p:cNvGrpSpPr>
            <a:grpSpLocks/>
          </p:cNvGrpSpPr>
          <p:nvPr/>
        </p:nvGrpSpPr>
        <p:grpSpPr bwMode="auto">
          <a:xfrm>
            <a:off x="7883943" y="2985352"/>
            <a:ext cx="994943" cy="200025"/>
            <a:chOff x="7884514" y="2912256"/>
            <a:chExt cx="994915" cy="200055"/>
          </a:xfrm>
        </p:grpSpPr>
        <p:sp>
          <p:nvSpPr>
            <p:cNvPr id="115" name="Oval 114">
              <a:extLst>
                <a:ext uri="{FF2B5EF4-FFF2-40B4-BE49-F238E27FC236}">
                  <a16:creationId xmlns:a16="http://schemas.microsoft.com/office/drawing/2014/main" id="{2AD2285E-9C98-2442-AF79-44519F17F7D2}"/>
                </a:ext>
              </a:extLst>
            </p:cNvPr>
            <p:cNvSpPr/>
            <p:nvPr/>
          </p:nvSpPr>
          <p:spPr>
            <a:xfrm>
              <a:off x="8814344" y="2981971"/>
              <a:ext cx="65085" cy="63510"/>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16" name="Rectangle 115">
              <a:extLst>
                <a:ext uri="{FF2B5EF4-FFF2-40B4-BE49-F238E27FC236}">
                  <a16:creationId xmlns:a16="http://schemas.microsoft.com/office/drawing/2014/main" id="{8108CB78-E5D9-B147-BC25-03D3C055F617}"/>
                </a:ext>
              </a:extLst>
            </p:cNvPr>
            <p:cNvSpPr/>
            <p:nvPr/>
          </p:nvSpPr>
          <p:spPr>
            <a:xfrm>
              <a:off x="7884514" y="2912256"/>
              <a:ext cx="992159" cy="200055"/>
            </a:xfrm>
            <a:prstGeom prst="rect">
              <a:avLst/>
            </a:prstGeom>
          </p:spPr>
          <p:txBody>
            <a:bodyPr>
              <a:spAutoFit/>
            </a:bodyPr>
            <a:lstStyle/>
            <a:p>
              <a:pPr algn="r">
                <a:defRPr/>
              </a:pPr>
              <a:r>
                <a:rPr lang="en-US" sz="700" b="1" dirty="0">
                  <a:latin typeface="+mj-lt"/>
                  <a:ea typeface="Lato" panose="020F0502020204030203" pitchFamily="34" charset="0"/>
                  <a:cs typeface="Lato" panose="020F0502020204030203" pitchFamily="34" charset="0"/>
                </a:rPr>
                <a:t>BEIJING</a:t>
              </a:r>
            </a:p>
          </p:txBody>
        </p:sp>
      </p:grpSp>
      <p:grpSp>
        <p:nvGrpSpPr>
          <p:cNvPr id="117" name="Group 42">
            <a:extLst>
              <a:ext uri="{FF2B5EF4-FFF2-40B4-BE49-F238E27FC236}">
                <a16:creationId xmlns:a16="http://schemas.microsoft.com/office/drawing/2014/main" id="{60A11E37-CD19-BA4D-B92B-E3D7E438CA27}"/>
              </a:ext>
            </a:extLst>
          </p:cNvPr>
          <p:cNvGrpSpPr>
            <a:grpSpLocks/>
          </p:cNvGrpSpPr>
          <p:nvPr/>
        </p:nvGrpSpPr>
        <p:grpSpPr bwMode="auto">
          <a:xfrm>
            <a:off x="9533224" y="3145509"/>
            <a:ext cx="1002115" cy="200025"/>
            <a:chOff x="8893164" y="3289334"/>
            <a:chExt cx="1001772" cy="200055"/>
          </a:xfrm>
        </p:grpSpPr>
        <p:sp>
          <p:nvSpPr>
            <p:cNvPr id="118" name="Oval 117">
              <a:extLst>
                <a:ext uri="{FF2B5EF4-FFF2-40B4-BE49-F238E27FC236}">
                  <a16:creationId xmlns:a16="http://schemas.microsoft.com/office/drawing/2014/main" id="{23602346-26B8-9B42-B61F-84F27168440E}"/>
                </a:ext>
              </a:extLst>
            </p:cNvPr>
            <p:cNvSpPr/>
            <p:nvPr/>
          </p:nvSpPr>
          <p:spPr>
            <a:xfrm>
              <a:off x="8893164" y="3359083"/>
              <a:ext cx="65066" cy="65098"/>
            </a:xfrm>
            <a:prstGeom prst="ellipse">
              <a:avLst/>
            </a:prstGeom>
            <a:solidFill>
              <a:schemeClr val="bg1"/>
            </a:solidFill>
            <a:ln w="19050">
              <a:solidFill>
                <a:srgbClr val="B01E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19" name="Rectangle 118">
              <a:extLst>
                <a:ext uri="{FF2B5EF4-FFF2-40B4-BE49-F238E27FC236}">
                  <a16:creationId xmlns:a16="http://schemas.microsoft.com/office/drawing/2014/main" id="{B019B3BF-9947-3344-9F3D-9F6AF8514F1A}"/>
                </a:ext>
              </a:extLst>
            </p:cNvPr>
            <p:cNvSpPr/>
            <p:nvPr/>
          </p:nvSpPr>
          <p:spPr>
            <a:xfrm>
              <a:off x="8903087" y="3289334"/>
              <a:ext cx="991849" cy="200055"/>
            </a:xfrm>
            <a:prstGeom prst="rect">
              <a:avLst/>
            </a:prstGeom>
          </p:spPr>
          <p:txBody>
            <a:bodyPr>
              <a:spAutoFit/>
            </a:bodyPr>
            <a:lstStyle/>
            <a:p>
              <a:pPr>
                <a:defRPr/>
              </a:pPr>
              <a:r>
                <a:rPr lang="en-US" sz="700" b="1" dirty="0">
                  <a:latin typeface="+mj-lt"/>
                  <a:ea typeface="Lato" panose="020F0502020204030203" pitchFamily="34" charset="0"/>
                  <a:cs typeface="Lato" panose="020F0502020204030203" pitchFamily="34" charset="0"/>
                </a:rPr>
                <a:t>TOKYO</a:t>
              </a:r>
            </a:p>
          </p:txBody>
        </p:sp>
      </p:grpSp>
      <p:grpSp>
        <p:nvGrpSpPr>
          <p:cNvPr id="120" name="Group 42">
            <a:extLst>
              <a:ext uri="{FF2B5EF4-FFF2-40B4-BE49-F238E27FC236}">
                <a16:creationId xmlns:a16="http://schemas.microsoft.com/office/drawing/2014/main" id="{81CE4AC0-AEE4-684F-B03D-B3B5BFC5E733}"/>
              </a:ext>
            </a:extLst>
          </p:cNvPr>
          <p:cNvGrpSpPr>
            <a:grpSpLocks/>
          </p:cNvGrpSpPr>
          <p:nvPr/>
        </p:nvGrpSpPr>
        <p:grpSpPr bwMode="auto">
          <a:xfrm>
            <a:off x="8681600" y="3126248"/>
            <a:ext cx="599938" cy="200025"/>
            <a:chOff x="8330335" y="3309253"/>
            <a:chExt cx="599388" cy="200055"/>
          </a:xfrm>
        </p:grpSpPr>
        <p:sp>
          <p:nvSpPr>
            <p:cNvPr id="121" name="Oval 120">
              <a:extLst>
                <a:ext uri="{FF2B5EF4-FFF2-40B4-BE49-F238E27FC236}">
                  <a16:creationId xmlns:a16="http://schemas.microsoft.com/office/drawing/2014/main" id="{A3C9F94C-22FD-EA45-8D04-F470B9C479E1}"/>
                </a:ext>
              </a:extLst>
            </p:cNvPr>
            <p:cNvSpPr/>
            <p:nvPr/>
          </p:nvSpPr>
          <p:spPr>
            <a:xfrm>
              <a:off x="8864696" y="3374682"/>
              <a:ext cx="65027" cy="65098"/>
            </a:xfrm>
            <a:prstGeom prst="ellipse">
              <a:avLst/>
            </a:prstGeom>
            <a:solidFill>
              <a:schemeClr val="bg1"/>
            </a:solidFill>
            <a:ln w="19050">
              <a:solidFill>
                <a:srgbClr val="B01E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122" name="Rectangle 121">
              <a:extLst>
                <a:ext uri="{FF2B5EF4-FFF2-40B4-BE49-F238E27FC236}">
                  <a16:creationId xmlns:a16="http://schemas.microsoft.com/office/drawing/2014/main" id="{B3442BDA-39C2-9D4A-8EEA-04048E0D4E36}"/>
                </a:ext>
              </a:extLst>
            </p:cNvPr>
            <p:cNvSpPr/>
            <p:nvPr/>
          </p:nvSpPr>
          <p:spPr>
            <a:xfrm>
              <a:off x="8330335" y="3309253"/>
              <a:ext cx="599388" cy="200055"/>
            </a:xfrm>
            <a:prstGeom prst="rect">
              <a:avLst/>
            </a:prstGeom>
          </p:spPr>
          <p:txBody>
            <a:bodyPr wrap="square">
              <a:spAutoFit/>
            </a:bodyPr>
            <a:lstStyle/>
            <a:p>
              <a:pPr algn="r">
                <a:defRPr/>
              </a:pPr>
              <a:r>
                <a:rPr lang="en-US" sz="700" b="1" dirty="0">
                  <a:latin typeface="+mj-lt"/>
                  <a:ea typeface="Lato" panose="020F0502020204030203" pitchFamily="34" charset="0"/>
                  <a:cs typeface="Lato" panose="020F0502020204030203" pitchFamily="34" charset="0"/>
                </a:rPr>
                <a:t>SEOUL</a:t>
              </a:r>
            </a:p>
          </p:txBody>
        </p:sp>
      </p:grpSp>
      <p:grpSp>
        <p:nvGrpSpPr>
          <p:cNvPr id="57" name="Group 36">
            <a:extLst>
              <a:ext uri="{FF2B5EF4-FFF2-40B4-BE49-F238E27FC236}">
                <a16:creationId xmlns:a16="http://schemas.microsoft.com/office/drawing/2014/main" id="{F2611B8B-AB5F-404F-90F9-0628FB9393BE}"/>
              </a:ext>
            </a:extLst>
          </p:cNvPr>
          <p:cNvGrpSpPr>
            <a:grpSpLocks/>
          </p:cNvGrpSpPr>
          <p:nvPr/>
        </p:nvGrpSpPr>
        <p:grpSpPr bwMode="auto">
          <a:xfrm>
            <a:off x="7588451" y="3789797"/>
            <a:ext cx="605851" cy="250245"/>
            <a:chOff x="7657213" y="3274171"/>
            <a:chExt cx="605974" cy="250283"/>
          </a:xfrm>
        </p:grpSpPr>
        <p:sp>
          <p:nvSpPr>
            <p:cNvPr id="59" name="Oval 58">
              <a:extLst>
                <a:ext uri="{FF2B5EF4-FFF2-40B4-BE49-F238E27FC236}">
                  <a16:creationId xmlns:a16="http://schemas.microsoft.com/office/drawing/2014/main" id="{62F3871A-E557-6440-A31B-F939330168DE}"/>
                </a:ext>
              </a:extLst>
            </p:cNvPr>
            <p:cNvSpPr/>
            <p:nvPr/>
          </p:nvSpPr>
          <p:spPr>
            <a:xfrm>
              <a:off x="7887664" y="3274171"/>
              <a:ext cx="65100" cy="65098"/>
            </a:xfrm>
            <a:prstGeom prst="ellipse">
              <a:avLst/>
            </a:prstGeom>
            <a:solidFill>
              <a:schemeClr val="bg1"/>
            </a:solidFill>
            <a:ln w="19050">
              <a:solidFill>
                <a:srgbClr val="BD006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60" name="Rectangle 59">
              <a:extLst>
                <a:ext uri="{FF2B5EF4-FFF2-40B4-BE49-F238E27FC236}">
                  <a16:creationId xmlns:a16="http://schemas.microsoft.com/office/drawing/2014/main" id="{845A8604-172A-5F47-8486-BDB32676C28A}"/>
                </a:ext>
              </a:extLst>
            </p:cNvPr>
            <p:cNvSpPr/>
            <p:nvPr/>
          </p:nvSpPr>
          <p:spPr>
            <a:xfrm>
              <a:off x="7657213" y="3324399"/>
              <a:ext cx="605974" cy="200055"/>
            </a:xfrm>
            <a:prstGeom prst="rect">
              <a:avLst/>
            </a:prstGeom>
          </p:spPr>
          <p:txBody>
            <a:bodyPr wrap="square">
              <a:spAutoFit/>
            </a:bodyPr>
            <a:lstStyle/>
            <a:p>
              <a:pPr>
                <a:defRPr/>
              </a:pPr>
              <a:r>
                <a:rPr lang="en-US" sz="700" b="1" dirty="0">
                  <a:latin typeface="+mj-lt"/>
                  <a:ea typeface="Lato" panose="020F0502020204030203" pitchFamily="34" charset="0"/>
                  <a:cs typeface="Lato" panose="020F0502020204030203" pitchFamily="34" charset="0"/>
                </a:rPr>
                <a:t>MUMBAI</a:t>
              </a:r>
            </a:p>
          </p:txBody>
        </p:sp>
      </p:grpSp>
    </p:spTree>
    <p:extLst>
      <p:ext uri="{BB962C8B-B14F-4D97-AF65-F5344CB8AC3E}">
        <p14:creationId xmlns:p14="http://schemas.microsoft.com/office/powerpoint/2010/main" val="29014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1029EA00-BB2A-E142-8FE6-5F36DED443CA}"/>
              </a:ext>
            </a:extLst>
          </p:cNvPr>
          <p:cNvPicPr>
            <a:picLocks noChangeAspect="1"/>
          </p:cNvPicPr>
          <p:nvPr/>
        </p:nvPicPr>
        <p:blipFill>
          <a:blip r:embed="rId2" cstate="hqprint">
            <a:alphaModFix amt="49000"/>
            <a:extLst>
              <a:ext uri="{28A0092B-C50C-407E-A947-70E740481C1C}">
                <a14:useLocalDpi xmlns:a14="http://schemas.microsoft.com/office/drawing/2010/main"/>
              </a:ext>
            </a:extLst>
          </a:blip>
          <a:stretch>
            <a:fillRect/>
          </a:stretch>
        </p:blipFill>
        <p:spPr>
          <a:xfrm>
            <a:off x="2520234" y="4157004"/>
            <a:ext cx="3440097" cy="2834640"/>
          </a:xfrm>
          <a:prstGeom prst="rect">
            <a:avLst/>
          </a:prstGeom>
        </p:spPr>
      </p:pic>
      <p:pic>
        <p:nvPicPr>
          <p:cNvPr id="8" name="Picture 7" descr="Icon&#10;&#10;Description automatically generated">
            <a:extLst>
              <a:ext uri="{FF2B5EF4-FFF2-40B4-BE49-F238E27FC236}">
                <a16:creationId xmlns:a16="http://schemas.microsoft.com/office/drawing/2014/main" id="{2C710AE5-6392-AD4F-A702-05007FAB3E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1085" y="3181350"/>
            <a:ext cx="520700" cy="495300"/>
          </a:xfrm>
          <a:prstGeom prst="rect">
            <a:avLst/>
          </a:prstGeom>
        </p:spPr>
      </p:pic>
      <p:sp>
        <p:nvSpPr>
          <p:cNvPr id="6" name="TextBox 5">
            <a:extLst>
              <a:ext uri="{FF2B5EF4-FFF2-40B4-BE49-F238E27FC236}">
                <a16:creationId xmlns:a16="http://schemas.microsoft.com/office/drawing/2014/main" id="{678A3BAE-3A06-5643-8492-20366197000F}"/>
              </a:ext>
            </a:extLst>
          </p:cNvPr>
          <p:cNvSpPr txBox="1"/>
          <p:nvPr/>
        </p:nvSpPr>
        <p:spPr bwMode="auto">
          <a:xfrm>
            <a:off x="633413" y="2286000"/>
            <a:ext cx="348527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a:spcAft>
                <a:spcPts val="600"/>
              </a:spcAft>
            </a:pPr>
            <a:r>
              <a:rPr lang="en-CA" sz="950" b="1" dirty="0">
                <a:latin typeface="Lato Light" panose="020F0502020204030203" pitchFamily="34" charset="0"/>
              </a:rPr>
              <a:t>Along the 800-kilometre innovation corridor that stretches from Windsor to Ottawa </a:t>
            </a:r>
            <a:r>
              <a:rPr lang="en-CA" sz="950" dirty="0">
                <a:latin typeface="Lato Light" panose="020F0502020204030203" pitchFamily="34" charset="0"/>
              </a:rPr>
              <a:t>lies one of the richest concentrations of auto-related resources anywhere in the world. This corridor offers your business access to a unique fusion of technological innovation and manufacturing production expertise in a collaborative environment.</a:t>
            </a:r>
          </a:p>
          <a:p>
            <a:pPr>
              <a:spcAft>
                <a:spcPts val="600"/>
              </a:spcAft>
            </a:pPr>
            <a:r>
              <a:rPr lang="en-CA" sz="950" dirty="0">
                <a:latin typeface="Lato Light" panose="020F0502020204030203" pitchFamily="34" charset="0"/>
              </a:rPr>
              <a:t>Twelve leading universities and 24 colleges with auto-focused programs provide a steady pipeline of talent for your company to tap into.</a:t>
            </a:r>
          </a:p>
          <a:p>
            <a:pPr>
              <a:spcAft>
                <a:spcPts val="600"/>
              </a:spcAft>
            </a:pPr>
            <a:r>
              <a:rPr lang="en-CA" sz="950" dirty="0">
                <a:latin typeface="Lato Light" panose="020F0502020204030203" pitchFamily="34" charset="0"/>
              </a:rPr>
              <a:t>And state-of-the-art research centres, like the Automotive Centre of Excellence in Oshawa and the Waterloo Centre for Intelligent Antenna and Radio Systems, are racing to build technologies for all four of the ACES: Autonomous, Connected, Electric and Sharing. Plus, Ontario’s Autonomous Vehicle Innovation Network (AVIN) is looking at ways to improve every aspect of autonomous and connected driving, from 3D mapping to V2X communications, from incubating talent to building automobiles—so your business will be where the cutting-edge of automotive research lives.</a:t>
            </a:r>
          </a:p>
          <a:p>
            <a:pPr>
              <a:spcAft>
                <a:spcPts val="600"/>
              </a:spcAft>
            </a:pPr>
            <a:r>
              <a:rPr lang="en-CA" sz="950" dirty="0">
                <a:latin typeface="Lato Light" panose="020F0502020204030203" pitchFamily="34" charset="0"/>
              </a:rPr>
              <a:t>If you’re interested in the province’s automotive ecosystem, </a:t>
            </a:r>
            <a:br>
              <a:rPr lang="en-CA" sz="950" dirty="0">
                <a:latin typeface="Lato Light" panose="020F0502020204030203" pitchFamily="34" charset="0"/>
              </a:rPr>
            </a:br>
            <a:r>
              <a:rPr lang="en-CA" sz="950" dirty="0">
                <a:latin typeface="Lato Light" panose="020F0502020204030203" pitchFamily="34" charset="0"/>
              </a:rPr>
              <a:t>you’re in good company.</a:t>
            </a:r>
          </a:p>
          <a:p>
            <a:pPr>
              <a:spcAft>
                <a:spcPts val="600"/>
              </a:spcAft>
            </a:pPr>
            <a:r>
              <a:rPr lang="en-CA" sz="950" dirty="0">
                <a:latin typeface="Lato Light" panose="020F0502020204030203" pitchFamily="34" charset="0"/>
              </a:rPr>
              <a:t>Big names like GM, </a:t>
            </a:r>
            <a:r>
              <a:rPr lang="en-CA" sz="950" dirty="0" err="1">
                <a:latin typeface="Lato Light" panose="020F0502020204030203" pitchFamily="34" charset="0"/>
              </a:rPr>
              <a:t>Stellantis</a:t>
            </a:r>
            <a:r>
              <a:rPr lang="en-CA" sz="950" dirty="0">
                <a:latin typeface="Lato Light" panose="020F0502020204030203" pitchFamily="34" charset="0"/>
              </a:rPr>
              <a:t> and Ford are investing millions of dollars to expand their Ontario operations and build the cars of the future. It’s no wonder virtually every automobile built today has Ontario-made technology inside, courtesy of Blackberry QNX—and why global industry leaders and innovators are here and investing heavily.</a:t>
            </a:r>
          </a:p>
        </p:txBody>
      </p:sp>
      <p:pic>
        <p:nvPicPr>
          <p:cNvPr id="15" name="Picture Placeholder 14" descr="A blue sports car&#10;&#10;Description automatically generated with medium confidence">
            <a:extLst>
              <a:ext uri="{FF2B5EF4-FFF2-40B4-BE49-F238E27FC236}">
                <a16:creationId xmlns:a16="http://schemas.microsoft.com/office/drawing/2014/main" id="{A9AD601C-EA2C-024D-B2C7-451EFF0325B7}"/>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a:xfrm>
            <a:off x="4171071" y="0"/>
            <a:ext cx="7563729" cy="6858001"/>
          </a:xfrm>
          <a:noFill/>
        </p:spPr>
      </p:pic>
      <p:sp>
        <p:nvSpPr>
          <p:cNvPr id="5" name="Title 1">
            <a:extLst>
              <a:ext uri="{FF2B5EF4-FFF2-40B4-BE49-F238E27FC236}">
                <a16:creationId xmlns:a16="http://schemas.microsoft.com/office/drawing/2014/main" id="{472B0CDC-129E-644D-8EDF-4B2AFD98F3A9}"/>
              </a:ext>
            </a:extLst>
          </p:cNvPr>
          <p:cNvSpPr txBox="1">
            <a:spLocks/>
          </p:cNvSpPr>
          <p:nvPr/>
        </p:nvSpPr>
        <p:spPr bwMode="auto">
          <a:xfrm>
            <a:off x="483153" y="513806"/>
            <a:ext cx="378579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74320" rIns="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nSpc>
                <a:spcPts val="2480"/>
              </a:lnSpc>
            </a:pPr>
            <a:r>
              <a:rPr lang="en-US" sz="4400" spc="-150" dirty="0">
                <a:solidFill>
                  <a:srgbClr val="002E6E"/>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WHERE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AUTO DRIVES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THE FUTURE</a:t>
            </a:r>
          </a:p>
        </p:txBody>
      </p:sp>
      <p:sp>
        <p:nvSpPr>
          <p:cNvPr id="11" name="TextBox 10">
            <a:extLst>
              <a:ext uri="{FF2B5EF4-FFF2-40B4-BE49-F238E27FC236}">
                <a16:creationId xmlns:a16="http://schemas.microsoft.com/office/drawing/2014/main" id="{BBABBD1D-E4A4-4145-9B29-67C210B0885E}"/>
              </a:ext>
            </a:extLst>
          </p:cNvPr>
          <p:cNvSpPr txBox="1"/>
          <p:nvPr/>
        </p:nvSpPr>
        <p:spPr bwMode="auto">
          <a:xfrm>
            <a:off x="11971606" y="4923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
        <p:nvSpPr>
          <p:cNvPr id="9" name="Rectangle 8">
            <a:extLst>
              <a:ext uri="{FF2B5EF4-FFF2-40B4-BE49-F238E27FC236}">
                <a16:creationId xmlns:a16="http://schemas.microsoft.com/office/drawing/2014/main" id="{F9C4BB2D-CFFC-415E-A6B3-E3D169A86F1B}"/>
              </a:ext>
            </a:extLst>
          </p:cNvPr>
          <p:cNvSpPr/>
          <p:nvPr/>
        </p:nvSpPr>
        <p:spPr>
          <a:xfrm>
            <a:off x="9305924" y="1483862"/>
            <a:ext cx="1814922" cy="646331"/>
          </a:xfrm>
          <a:prstGeom prst="rect">
            <a:avLst/>
          </a:prstGeom>
          <a:noFill/>
        </p:spPr>
        <p:txBody>
          <a:bodyPr wrap="square">
            <a:spAutoFit/>
          </a:bodyPr>
          <a:lstStyle/>
          <a:p>
            <a:r>
              <a:rPr lang="en-CA" sz="900" dirty="0">
                <a:latin typeface="Lato" panose="020F0502020204030203"/>
              </a:rPr>
              <a:t>The </a:t>
            </a:r>
            <a:r>
              <a:rPr lang="en-CA" sz="900" b="1" dirty="0">
                <a:latin typeface="Lato Heavy" panose="020F0502020204030203" pitchFamily="34" charset="0"/>
                <a:ea typeface="Lato Heavy" panose="020F0502020204030203" pitchFamily="34" charset="0"/>
                <a:cs typeface="Lato Heavy" panose="020F0502020204030203" pitchFamily="34" charset="0"/>
              </a:rPr>
              <a:t>Ford GT </a:t>
            </a:r>
            <a:r>
              <a:rPr lang="en-CA" sz="900" dirty="0">
                <a:latin typeface="Lato" panose="020F0502020204030203"/>
              </a:rPr>
              <a:t>supercar is being built exclusively in </a:t>
            </a:r>
            <a:r>
              <a:rPr lang="en-CA" sz="900" b="1" dirty="0">
                <a:latin typeface="Lato Heavy" panose="020F0502020204030203" pitchFamily="34" charset="0"/>
                <a:ea typeface="Lato Heavy" panose="020F0502020204030203" pitchFamily="34" charset="0"/>
                <a:cs typeface="Lato Heavy" panose="020F0502020204030203" pitchFamily="34" charset="0"/>
              </a:rPr>
              <a:t>Markham, Ontario,</a:t>
            </a:r>
            <a:r>
              <a:rPr lang="en-CA" sz="900" dirty="0">
                <a:latin typeface="Lato" panose="020F0502020204030203"/>
              </a:rPr>
              <a:t> at the Multimatic assembly plant.</a:t>
            </a:r>
            <a:endParaRPr lang="en-US" sz="900" dirty="0">
              <a:latin typeface="Lato" panose="020F0502020204030203"/>
            </a:endParaRPr>
          </a:p>
        </p:txBody>
      </p:sp>
    </p:spTree>
    <p:extLst>
      <p:ext uri="{BB962C8B-B14F-4D97-AF65-F5344CB8AC3E}">
        <p14:creationId xmlns:p14="http://schemas.microsoft.com/office/powerpoint/2010/main" val="2619011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81F322E3-B907-C340-A3E7-1DE57349CEB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70" t="948" r="-970" b="43157"/>
          <a:stretch/>
        </p:blipFill>
        <p:spPr>
          <a:xfrm>
            <a:off x="1717787" y="1874029"/>
            <a:ext cx="8704327" cy="4983971"/>
          </a:xfrm>
          <a:prstGeom prst="rect">
            <a:avLst/>
          </a:prstGeom>
        </p:spPr>
      </p:pic>
      <p:sp>
        <p:nvSpPr>
          <p:cNvPr id="5" name="Title 1">
            <a:extLst>
              <a:ext uri="{FF2B5EF4-FFF2-40B4-BE49-F238E27FC236}">
                <a16:creationId xmlns:a16="http://schemas.microsoft.com/office/drawing/2014/main" id="{472B0CDC-129E-644D-8EDF-4B2AFD98F3A9}"/>
              </a:ext>
            </a:extLst>
          </p:cNvPr>
          <p:cNvSpPr txBox="1">
            <a:spLocks/>
          </p:cNvSpPr>
          <p:nvPr/>
        </p:nvSpPr>
        <p:spPr bwMode="auto">
          <a:xfrm>
            <a:off x="457200" y="548886"/>
            <a:ext cx="540458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74320" rIns="91440" bIns="45720" numCol="1" anchor="t" anchorCtr="0" compatLnSpc="1">
            <a:prstTxWarp prst="textNoShape">
              <a:avLst/>
            </a:prstTxWarp>
            <a:noAutofit/>
          </a:bodyPr>
          <a:lstStyle>
            <a:lvl1pPr indent="0" algn="l" rtl="0" eaLnBrk="1" fontAlgn="base" hangingPunct="1">
              <a:lnSpc>
                <a:spcPts val="5100"/>
              </a:lnSpc>
              <a:spcBef>
                <a:spcPct val="0"/>
              </a:spcBef>
              <a:spcAft>
                <a:spcPts val="0"/>
              </a:spcAft>
              <a:defRPr sz="5400" b="1" kern="1200" cap="none" spc="0" baseline="0">
                <a:solidFill>
                  <a:schemeClr val="bg1"/>
                </a:solidFill>
                <a:latin typeface="+mj-lt"/>
                <a:ea typeface="Lato Medium" panose="020F0502020204030203" pitchFamily="34" charset="0"/>
                <a:cs typeface="Lato Medium" panose="020F0502020204030203" pitchFamily="34" charset="0"/>
              </a:defRPr>
            </a:lvl1pPr>
            <a:lvl2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2pPr>
            <a:lvl3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3pPr>
            <a:lvl4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4pPr>
            <a:lvl5pPr indent="-346075" algn="l" rtl="0" eaLnBrk="1" fontAlgn="base" hangingPunct="1">
              <a:lnSpc>
                <a:spcPts val="3063"/>
              </a:lnSpc>
              <a:spcBef>
                <a:spcPct val="0"/>
              </a:spcBef>
              <a:spcAft>
                <a:spcPct val="0"/>
              </a:spcAft>
              <a:defRPr sz="2800" b="1">
                <a:solidFill>
                  <a:schemeClr val="tx2"/>
                </a:solidFill>
                <a:latin typeface="Arial" charset="0"/>
                <a:ea typeface="ＭＳ Ｐゴシック" charset="0"/>
                <a:cs typeface="ＭＳ Ｐゴシック" charset="0"/>
              </a:defRPr>
            </a:lvl5pPr>
            <a:lvl6pPr marL="4572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6pPr>
            <a:lvl7pPr marL="9144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7pPr>
            <a:lvl8pPr marL="13716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8pPr>
            <a:lvl9pPr marL="1828800" indent="-346075" algn="l" rtl="0" eaLnBrk="1" fontAlgn="base" hangingPunct="1">
              <a:lnSpc>
                <a:spcPts val="2663"/>
              </a:lnSpc>
              <a:spcBef>
                <a:spcPct val="0"/>
              </a:spcBef>
              <a:spcAft>
                <a:spcPct val="0"/>
              </a:spcAft>
              <a:defRPr sz="2800" b="1">
                <a:solidFill>
                  <a:schemeClr val="tx2"/>
                </a:solidFill>
                <a:latin typeface="Arial" charset="0"/>
                <a:ea typeface="ＭＳ Ｐゴシック" charset="0"/>
                <a:cs typeface="ＭＳ Ｐゴシック" charset="0"/>
              </a:defRPr>
            </a:lvl9pPr>
          </a:lstStyle>
          <a:p>
            <a:pPr marL="144000">
              <a:lnSpc>
                <a:spcPts val="2480"/>
              </a:lnSpc>
            </a:pPr>
            <a:r>
              <a:rPr lang="en-US" sz="4400" spc="-150" dirty="0">
                <a:solidFill>
                  <a:srgbClr val="002E6E"/>
                </a:solidFill>
                <a:latin typeface="Lato Black" panose="020F0502020204030203" pitchFamily="34" charset="0"/>
                <a:ea typeface="Lato Black" panose="020F0502020204030203" pitchFamily="34" charset="0"/>
                <a:cs typeface="Lato Black" panose="020F0502020204030203" pitchFamily="34" charset="0"/>
              </a:rPr>
              <a:t>ONTARIO: </a:t>
            </a:r>
            <a:br>
              <a:rPr lang="en-US" sz="4400" dirty="0">
                <a:solidFill>
                  <a:srgbClr val="002E6E"/>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WHERE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AUTO DRIVES </a:t>
            </a:r>
            <a:b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br>
            <a:r>
              <a:rPr lang="en-US" sz="2400" b="0" dirty="0">
                <a:solidFill>
                  <a:srgbClr val="7A9D4A"/>
                </a:solidFill>
                <a:latin typeface="Lato" panose="020F0502020204030203" pitchFamily="34" charset="0"/>
                <a:ea typeface="Lato" panose="020F0502020204030203" pitchFamily="34" charset="0"/>
                <a:cs typeface="Lato" panose="020F0502020204030203" pitchFamily="34" charset="0"/>
              </a:rPr>
              <a:t>THE FUTURE</a:t>
            </a:r>
          </a:p>
        </p:txBody>
      </p:sp>
      <p:sp>
        <p:nvSpPr>
          <p:cNvPr id="11" name="TextBox 10">
            <a:extLst>
              <a:ext uri="{FF2B5EF4-FFF2-40B4-BE49-F238E27FC236}">
                <a16:creationId xmlns:a16="http://schemas.microsoft.com/office/drawing/2014/main" id="{BBABBD1D-E4A4-4145-9B29-67C210B0885E}"/>
              </a:ext>
            </a:extLst>
          </p:cNvPr>
          <p:cNvSpPr txBox="1"/>
          <p:nvPr/>
        </p:nvSpPr>
        <p:spPr bwMode="auto">
          <a:xfrm>
            <a:off x="11971606" y="4923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grpSp>
        <p:nvGrpSpPr>
          <p:cNvPr id="17" name="Group 16">
            <a:extLst>
              <a:ext uri="{FF2B5EF4-FFF2-40B4-BE49-F238E27FC236}">
                <a16:creationId xmlns:a16="http://schemas.microsoft.com/office/drawing/2014/main" id="{2F32C4E1-10BA-234E-A8B8-A9E418E759B0}"/>
              </a:ext>
            </a:extLst>
          </p:cNvPr>
          <p:cNvGrpSpPr/>
          <p:nvPr/>
        </p:nvGrpSpPr>
        <p:grpSpPr>
          <a:xfrm>
            <a:off x="633413" y="2286000"/>
            <a:ext cx="3276600" cy="3962127"/>
            <a:chOff x="685800" y="2442103"/>
            <a:chExt cx="3276600" cy="3527364"/>
          </a:xfrm>
        </p:grpSpPr>
        <p:sp>
          <p:nvSpPr>
            <p:cNvPr id="6" name="TextBox 5">
              <a:extLst>
                <a:ext uri="{FF2B5EF4-FFF2-40B4-BE49-F238E27FC236}">
                  <a16:creationId xmlns:a16="http://schemas.microsoft.com/office/drawing/2014/main" id="{678A3BAE-3A06-5643-8492-20366197000F}"/>
                </a:ext>
              </a:extLst>
            </p:cNvPr>
            <p:cNvSpPr txBox="1"/>
            <p:nvPr/>
          </p:nvSpPr>
          <p:spPr bwMode="auto">
            <a:xfrm>
              <a:off x="685800" y="3088937"/>
              <a:ext cx="3276600" cy="288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BLACKBERRY QNX</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DENSO</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FAURECIA</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FORD</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GM</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HONDA</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LEAR</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LINAMAR</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MAGNA</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MARTINREA</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STELLANTIS</a:t>
              </a:r>
            </a:p>
            <a:p>
              <a:pPr marL="519113" indent="-519113">
                <a:spcAft>
                  <a:spcPts val="600"/>
                </a:spcAft>
                <a:buSzPct val="90000"/>
                <a:buBlip>
                  <a:blip r:embed="rId3"/>
                </a:buBlip>
              </a:pPr>
              <a:r>
                <a:rPr lang="en-CA" sz="1200" b="1" dirty="0">
                  <a:solidFill>
                    <a:srgbClr val="002E6E"/>
                  </a:solidFill>
                  <a:latin typeface="Lato" panose="020F0502020204030203" pitchFamily="34" charset="0"/>
                  <a:ea typeface="Lato" panose="020F0502020204030203" pitchFamily="34" charset="0"/>
                  <a:cs typeface="Lato" panose="020F0502020204030203" pitchFamily="34" charset="0"/>
                </a:rPr>
                <a:t>TOYOTA</a:t>
              </a:r>
            </a:p>
          </p:txBody>
        </p:sp>
        <p:sp>
          <p:nvSpPr>
            <p:cNvPr id="9" name="TextBox 8">
              <a:extLst>
                <a:ext uri="{FF2B5EF4-FFF2-40B4-BE49-F238E27FC236}">
                  <a16:creationId xmlns:a16="http://schemas.microsoft.com/office/drawing/2014/main" id="{9E4FF4EE-DF78-D14F-A99F-7E006A94636F}"/>
                </a:ext>
              </a:extLst>
            </p:cNvPr>
            <p:cNvSpPr txBox="1"/>
            <p:nvPr/>
          </p:nvSpPr>
          <p:spPr bwMode="auto">
            <a:xfrm>
              <a:off x="685800" y="2442103"/>
              <a:ext cx="3276600" cy="62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91440" rtlCol="0" anchor="t" anchorCtr="0" compatLnSpc="1">
              <a:prstTxWarp prst="textNoShape">
                <a:avLst/>
              </a:prstTxWarp>
              <a:noAutofit/>
            </a:bodyPr>
            <a:lstStyle/>
            <a:p>
              <a:pPr lvl="0">
                <a:spcAft>
                  <a:spcPts val="600"/>
                </a:spcAft>
              </a:pPr>
              <a: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t>AUTOMOTIVE </a:t>
              </a:r>
              <a:b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br>
              <a: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t>GIANTS</a:t>
              </a:r>
              <a:b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br>
              <a:r>
                <a:rPr lang="en-CA" sz="1400" b="1" dirty="0">
                  <a:solidFill>
                    <a:srgbClr val="B95A33"/>
                  </a:solidFill>
                  <a:latin typeface="Lato Heavy" panose="020F0502020204030203" pitchFamily="34" charset="0"/>
                  <a:ea typeface="Lato Heavy" panose="020F0502020204030203" pitchFamily="34" charset="0"/>
                  <a:cs typeface="Lato Heavy" panose="020F0502020204030203" pitchFamily="34" charset="0"/>
                </a:rPr>
                <a:t>LIVE HERE</a:t>
              </a:r>
            </a:p>
          </p:txBody>
        </p:sp>
      </p:grpSp>
      <p:pic>
        <p:nvPicPr>
          <p:cNvPr id="13" name="Picture Placeholder 12" descr="A few flags flying in front of a white building&#10;&#10;Description automatically generated with low confidence">
            <a:extLst>
              <a:ext uri="{FF2B5EF4-FFF2-40B4-BE49-F238E27FC236}">
                <a16:creationId xmlns:a16="http://schemas.microsoft.com/office/drawing/2014/main" id="{3129DA75-7006-6D4B-94BB-CC2216A3A0A6}"/>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a:ext>
            </a:extLst>
          </a:blip>
          <a:srcRect/>
          <a:stretch/>
        </p:blipFill>
        <p:spPr>
          <a:xfrm>
            <a:off x="6091237" y="0"/>
            <a:ext cx="5643563" cy="6858000"/>
          </a:xfrm>
        </p:spPr>
      </p:pic>
      <p:pic>
        <p:nvPicPr>
          <p:cNvPr id="8" name="Picture 7">
            <a:extLst>
              <a:ext uri="{FF2B5EF4-FFF2-40B4-BE49-F238E27FC236}">
                <a16:creationId xmlns:a16="http://schemas.microsoft.com/office/drawing/2014/main" id="{2C710AE5-6392-AD4F-A702-05007FAB3E4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983686" y="1166570"/>
            <a:ext cx="4234154" cy="4939857"/>
          </a:xfrm>
          <a:prstGeom prst="rect">
            <a:avLst/>
          </a:prstGeom>
        </p:spPr>
      </p:pic>
      <p:sp>
        <p:nvSpPr>
          <p:cNvPr id="14" name="TextBox 13">
            <a:extLst>
              <a:ext uri="{FF2B5EF4-FFF2-40B4-BE49-F238E27FC236}">
                <a16:creationId xmlns:a16="http://schemas.microsoft.com/office/drawing/2014/main" id="{1C2ADA64-E3F2-B24E-A681-403282BD6034}"/>
              </a:ext>
            </a:extLst>
          </p:cNvPr>
          <p:cNvSpPr txBox="1"/>
          <p:nvPr/>
        </p:nvSpPr>
        <p:spPr bwMode="auto">
          <a:xfrm>
            <a:off x="7934178" y="-39389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noAutofit/>
          </a:bodyPr>
          <a:lstStyle/>
          <a:p>
            <a:pPr algn="l"/>
            <a:endParaRPr lang="en-US" dirty="0"/>
          </a:p>
        </p:txBody>
      </p:sp>
    </p:spTree>
    <p:extLst>
      <p:ext uri="{BB962C8B-B14F-4D97-AF65-F5344CB8AC3E}">
        <p14:creationId xmlns:p14="http://schemas.microsoft.com/office/powerpoint/2010/main" val="1569482702"/>
      </p:ext>
    </p:extLst>
  </p:cSld>
  <p:clrMapOvr>
    <a:masterClrMapping/>
  </p:clrMapOvr>
</p:sld>
</file>

<file path=ppt/theme/theme1.xml><?xml version="1.0" encoding="utf-8"?>
<a:theme xmlns:a="http://schemas.openxmlformats.org/drawingml/2006/main" name="Advanced Manufacturing Theme">
  <a:themeElements>
    <a:clrScheme name="Advancec Manufacturing">
      <a:dk1>
        <a:srgbClr val="000000"/>
      </a:dk1>
      <a:lt1>
        <a:srgbClr val="FFFFFF"/>
      </a:lt1>
      <a:dk2>
        <a:srgbClr val="002857"/>
      </a:dk2>
      <a:lt2>
        <a:srgbClr val="F6F6F3"/>
      </a:lt2>
      <a:accent1>
        <a:srgbClr val="32A9E0"/>
      </a:accent1>
      <a:accent2>
        <a:srgbClr val="0099AB"/>
      </a:accent2>
      <a:accent3>
        <a:srgbClr val="799D49"/>
      </a:accent3>
      <a:accent4>
        <a:srgbClr val="B01657"/>
      </a:accent4>
      <a:accent5>
        <a:srgbClr val="D5441C"/>
      </a:accent5>
      <a:accent6>
        <a:srgbClr val="E19110"/>
      </a:accent6>
      <a:hlink>
        <a:srgbClr val="878787"/>
      </a:hlink>
      <a:folHlink>
        <a:srgbClr val="532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rtlCol="0" anchor="t" anchorCtr="0" compatLnSpc="1">
        <a:prstTxWarp prst="textNoShape">
          <a:avLst/>
        </a:prstTxWarp>
        <a:noAutofit/>
      </a:bodyPr>
      <a:lstStyle>
        <a:defPPr algn="l">
          <a:defRPr dirty="0" smtClean="0"/>
        </a:defPPr>
      </a:lstStyle>
    </a:txDef>
  </a:objectDefaults>
  <a:extraClrSchemeLst/>
  <a:extLst>
    <a:ext uri="{05A4C25C-085E-4340-85A3-A5531E510DB2}">
      <thm15:themeFamily xmlns:thm15="http://schemas.microsoft.com/office/thememl/2012/main" name="Advanced Manufacturing Theme" id="{571A0915-BCA6-CA45-B1BC-E5B106DDFF22}" vid="{4591AA38-47EB-B744-97A2-DA67A8270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Advanced Manufacturing Theme</Template>
  <TotalTime>749</TotalTime>
  <Words>3860</Words>
  <Application>Microsoft Office PowerPoint</Application>
  <PresentationFormat>Widescreen</PresentationFormat>
  <Paragraphs>398</Paragraphs>
  <Slides>41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Lato</vt:lpstr>
      <vt:lpstr>Lato Black</vt:lpstr>
      <vt:lpstr>Lato Hairline</vt:lpstr>
      <vt:lpstr>Lato Heavy</vt:lpstr>
      <vt:lpstr>Lato Light</vt:lpstr>
      <vt:lpstr>Lato Medium</vt:lpstr>
      <vt:lpstr>Advanced Manufacturing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BOLD Internet</dc:creator>
  <cp:lastModifiedBy>Pinto, Vanessa (MEDJCT)</cp:lastModifiedBy>
  <cp:revision>86</cp:revision>
  <dcterms:created xsi:type="dcterms:W3CDTF">2021-09-20T15:39:08Z</dcterms:created>
  <dcterms:modified xsi:type="dcterms:W3CDTF">2022-01-27T21:05:42Z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etDate">
    <vt:lpwstr>2021-09-21T14:12:34Z</vt:lpwstr>
  </property>
  <property fmtid="{D5CDD505-2E9C-101B-9397-08002B2CF9AE}" pid="4" name="MSIP_Label_034a106e-6316-442c-ad35-738afd673d2b_Method">
    <vt:lpwstr>Standard</vt:lpwstr>
  </property>
  <property fmtid="{D5CDD505-2E9C-101B-9397-08002B2CF9AE}" pid="5" name="MSIP_Label_034a106e-6316-442c-ad35-738afd673d2b_Name">
    <vt:lpwstr>034a106e-6316-442c-ad35-738afd673d2b</vt:lpwstr>
  </property>
  <property fmtid="{D5CDD505-2E9C-101B-9397-08002B2CF9AE}" pid="6" name="MSIP_Label_034a106e-6316-442c-ad35-738afd673d2b_SiteId">
    <vt:lpwstr>cddc1229-ac2a-4b97-b78a-0e5cacb5865c</vt:lpwstr>
  </property>
  <property fmtid="{D5CDD505-2E9C-101B-9397-08002B2CF9AE}" pid="7" name="MSIP_Label_034a106e-6316-442c-ad35-738afd673d2b_ActionId">
    <vt:lpwstr>3bc33c65-2ce8-4c28-95dd-47d85f10525c</vt:lpwstr>
  </property>
  <property fmtid="{D5CDD505-2E9C-101B-9397-08002B2CF9AE}" pid="8" name="MSIP_Label_034a106e-6316-442c-ad35-738afd673d2b_ContentBits">
    <vt:lpwstr>0</vt:lpwstr>
  </property>
</Properties>
</file>